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92" r:id="rId3"/>
    <p:sldId id="293" r:id="rId4"/>
    <p:sldId id="277" r:id="rId5"/>
    <p:sldId id="278" r:id="rId6"/>
    <p:sldId id="279" r:id="rId7"/>
    <p:sldId id="281" r:id="rId8"/>
    <p:sldId id="282" r:id="rId9"/>
    <p:sldId id="258" r:id="rId10"/>
    <p:sldId id="296" r:id="rId11"/>
    <p:sldId id="259" r:id="rId12"/>
    <p:sldId id="260" r:id="rId13"/>
    <p:sldId id="261" r:id="rId14"/>
    <p:sldId id="262" r:id="rId15"/>
    <p:sldId id="263" r:id="rId16"/>
    <p:sldId id="264" r:id="rId17"/>
    <p:sldId id="265" r:id="rId18"/>
    <p:sldId id="266" r:id="rId19"/>
    <p:sldId id="268" r:id="rId20"/>
    <p:sldId id="269" r:id="rId21"/>
    <p:sldId id="267" r:id="rId22"/>
    <p:sldId id="283" r:id="rId23"/>
    <p:sldId id="276" r:id="rId24"/>
    <p:sldId id="271" r:id="rId25"/>
    <p:sldId id="284" r:id="rId26"/>
    <p:sldId id="285" r:id="rId27"/>
    <p:sldId id="286" r:id="rId28"/>
    <p:sldId id="275" r:id="rId29"/>
    <p:sldId id="287"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0" d="100"/>
          <a:sy n="80" d="100"/>
        </p:scale>
        <p:origin x="-84" y="-7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102873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86477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324109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319511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27200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148460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338506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216698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333664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388468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B6398F5-1253-497B-B007-7E6FC27242FD}" type="datetimeFigureOut">
              <a:rPr lang="tr-TR" smtClean="0"/>
              <a:pPr/>
              <a:t>16.08.2018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31977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398F5-1253-497B-B007-7E6FC27242FD}" type="datetimeFigureOut">
              <a:rPr lang="tr-TR" smtClean="0"/>
              <a:pPr/>
              <a:t>16.08.2018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A7AAC-C770-4337-A83F-81F12C7F6A9E}" type="slidenum">
              <a:rPr lang="tr-TR" smtClean="0"/>
              <a:pPr/>
              <a:t>‹#›</a:t>
            </a:fld>
            <a:endParaRPr lang="tr-TR"/>
          </a:p>
        </p:txBody>
      </p:sp>
    </p:spTree>
    <p:extLst>
      <p:ext uri="{BB962C8B-B14F-4D97-AF65-F5344CB8AC3E}">
        <p14:creationId xmlns:p14="http://schemas.microsoft.com/office/powerpoint/2010/main" xmlns="" val="302127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34156" y="2722430"/>
            <a:ext cx="11492346" cy="1323439"/>
          </a:xfrm>
          <a:prstGeom prst="rect">
            <a:avLst/>
          </a:prstGeom>
          <a:noFill/>
        </p:spPr>
        <p:txBody>
          <a:bodyPr wrap="square" rtlCol="0">
            <a:spAutoFit/>
          </a:bodyPr>
          <a:lstStyle/>
          <a:p>
            <a:pPr algn="ctr"/>
            <a:r>
              <a:rPr lang="tr-TR" sz="4000" dirty="0" smtClean="0"/>
              <a:t>MEB DİREKSİYON SINAVI </a:t>
            </a:r>
          </a:p>
          <a:p>
            <a:pPr algn="ctr"/>
            <a:r>
              <a:rPr lang="tr-TR" sz="4000" dirty="0" smtClean="0"/>
              <a:t>UYGULAMASI</a:t>
            </a:r>
            <a:endParaRPr lang="tr-TR" sz="4800" dirty="0" smtClean="0"/>
          </a:p>
        </p:txBody>
      </p:sp>
    </p:spTree>
    <p:extLst>
      <p:ext uri="{BB962C8B-B14F-4D97-AF65-F5344CB8AC3E}">
        <p14:creationId xmlns:p14="http://schemas.microsoft.com/office/powerpoint/2010/main" xmlns="" val="924940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29205" y="27525"/>
            <a:ext cx="4620052" cy="2318341"/>
          </a:xfrm>
          <a:prstGeom prst="rect">
            <a:avLst/>
          </a:prstGeom>
        </p:spPr>
      </p:pic>
      <p:pic>
        <p:nvPicPr>
          <p:cNvPr id="14" name="Resim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9025" y="984179"/>
            <a:ext cx="4438364" cy="2438301"/>
          </a:xfrm>
          <a:prstGeom prst="rect">
            <a:avLst/>
          </a:prstGeom>
        </p:spPr>
      </p:pic>
      <p:sp>
        <p:nvSpPr>
          <p:cNvPr id="10" name="Sağ Ok 9"/>
          <p:cNvSpPr/>
          <p:nvPr/>
        </p:nvSpPr>
        <p:spPr>
          <a:xfrm rot="13687603">
            <a:off x="4990463" y="1021591"/>
            <a:ext cx="1602988" cy="227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6290036" y="1597491"/>
            <a:ext cx="3531476" cy="923330"/>
          </a:xfrm>
          <a:prstGeom prst="rect">
            <a:avLst/>
          </a:prstGeom>
          <a:noFill/>
        </p:spPr>
        <p:txBody>
          <a:bodyPr wrap="square" rtlCol="0">
            <a:spAutoFit/>
          </a:bodyPr>
          <a:lstStyle/>
          <a:p>
            <a:r>
              <a:rPr lang="tr-TR" b="1" dirty="0" smtClean="0"/>
              <a:t>Komisyon kodu aynı olanlar bir komisyonu oluşturmaktadır</a:t>
            </a:r>
          </a:p>
          <a:p>
            <a:r>
              <a:rPr lang="tr-TR" b="1" dirty="0" smtClean="0"/>
              <a:t>(örneğin 1 </a:t>
            </a:r>
            <a:r>
              <a:rPr lang="tr-TR" b="1" dirty="0" err="1" smtClean="0"/>
              <a:t>nolu</a:t>
            </a:r>
            <a:r>
              <a:rPr lang="tr-TR" b="1" dirty="0" smtClean="0"/>
              <a:t> komisyon)</a:t>
            </a:r>
            <a:endParaRPr lang="tr-TR" b="1" dirty="0"/>
          </a:p>
        </p:txBody>
      </p:sp>
      <p:sp>
        <p:nvSpPr>
          <p:cNvPr id="17" name="Metin kutusu 16"/>
          <p:cNvSpPr txBox="1"/>
          <p:nvPr/>
        </p:nvSpPr>
        <p:spPr>
          <a:xfrm>
            <a:off x="6803385" y="3986331"/>
            <a:ext cx="3531476" cy="923330"/>
          </a:xfrm>
          <a:prstGeom prst="rect">
            <a:avLst/>
          </a:prstGeom>
          <a:noFill/>
        </p:spPr>
        <p:txBody>
          <a:bodyPr wrap="square" rtlCol="0">
            <a:spAutoFit/>
          </a:bodyPr>
          <a:lstStyle/>
          <a:p>
            <a:r>
              <a:rPr lang="tr-TR" b="1" dirty="0" smtClean="0"/>
              <a:t>Komisyon kodu aynı olanlar bir komisyonu oluşturmaktadır</a:t>
            </a:r>
          </a:p>
          <a:p>
            <a:r>
              <a:rPr lang="tr-TR" b="1" dirty="0" smtClean="0"/>
              <a:t>(örneğin 2 </a:t>
            </a:r>
            <a:r>
              <a:rPr lang="tr-TR" b="1" dirty="0" err="1" smtClean="0"/>
              <a:t>nolu</a:t>
            </a:r>
            <a:r>
              <a:rPr lang="tr-TR" b="1" dirty="0" smtClean="0"/>
              <a:t> komisyon)</a:t>
            </a:r>
            <a:endParaRPr lang="tr-TR" b="1" dirty="0"/>
          </a:p>
        </p:txBody>
      </p:sp>
      <p:sp>
        <p:nvSpPr>
          <p:cNvPr id="12" name="Metin kutusu 11"/>
          <p:cNvSpPr txBox="1"/>
          <p:nvPr/>
        </p:nvSpPr>
        <p:spPr>
          <a:xfrm>
            <a:off x="6971301" y="182305"/>
            <a:ext cx="5005552"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dirty="0" smtClean="0"/>
              <a:t>Önemli Not: Komisyon kodu aynı olan (araç sınıfı, araç plakası, kurs adı farklı olabilir) direksiyon eğitimi sınav takip ve sonuç listelerinin aynı başkan ve üyeye verilmesine dikkat edilmelidir.</a:t>
            </a: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9881" y="2989923"/>
            <a:ext cx="4785130" cy="2469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Sağ Ok 20"/>
          <p:cNvSpPr/>
          <p:nvPr/>
        </p:nvSpPr>
        <p:spPr>
          <a:xfrm rot="12109133">
            <a:off x="4483209" y="1700187"/>
            <a:ext cx="1830401" cy="212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2" name="Resim 2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1972" y="4202409"/>
            <a:ext cx="4686933" cy="2418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Sağ Ok 22"/>
          <p:cNvSpPr/>
          <p:nvPr/>
        </p:nvSpPr>
        <p:spPr>
          <a:xfrm rot="11846624">
            <a:off x="5533753" y="3668554"/>
            <a:ext cx="1389531" cy="249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Sağ Ok 23"/>
          <p:cNvSpPr/>
          <p:nvPr/>
        </p:nvSpPr>
        <p:spPr>
          <a:xfrm rot="9953166">
            <a:off x="4999719" y="4455994"/>
            <a:ext cx="1795793" cy="238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775659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62946" y="134671"/>
            <a:ext cx="7505325" cy="5632311"/>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Başkan ve üye 14-15 haneden oluşan komisyon kodunu buraya girmelidir.</a:t>
            </a:r>
          </a:p>
          <a:p>
            <a:pPr marL="571500" indent="-571500">
              <a:buFont typeface="Arial" panose="020B0604020202020204" pitchFamily="34" charset="0"/>
              <a:buChar char="•"/>
            </a:pPr>
            <a:r>
              <a:rPr lang="tr-TR" sz="4000" dirty="0" smtClean="0"/>
              <a:t>Sorgula dedikten sonra harhangi bir problem çıkmazsa Aday Listesi görüntülenecektir.</a:t>
            </a:r>
          </a:p>
          <a:p>
            <a:pPr marL="571500" indent="-571500">
              <a:buFont typeface="Arial" panose="020B0604020202020204" pitchFamily="34" charset="0"/>
              <a:buChar char="•"/>
            </a:pPr>
            <a:r>
              <a:rPr lang="tr-TR" sz="4000" dirty="0" smtClean="0"/>
              <a:t>Uygulama bundan sonrasında sonuç gönderilene kadar internete ihtiyaç duymayacaktır.</a:t>
            </a:r>
          </a:p>
        </p:txBody>
      </p:sp>
      <p:pic>
        <p:nvPicPr>
          <p:cNvPr id="8" name="Resi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2022" y="134671"/>
            <a:ext cx="4072555" cy="6553200"/>
          </a:xfrm>
          <a:prstGeom prst="rect">
            <a:avLst/>
          </a:prstGeom>
          <a:ln>
            <a:noFill/>
          </a:ln>
          <a:effectLst>
            <a:outerShdw blurRad="292100" dist="139700" dir="2700000" algn="tl" rotWithShape="0">
              <a:srgbClr val="333333">
                <a:alpha val="65000"/>
              </a:srgbClr>
            </a:outerShdw>
          </a:effectLst>
        </p:spPr>
      </p:pic>
      <p:cxnSp>
        <p:nvCxnSpPr>
          <p:cNvPr id="6" name="Düz Ok Bağlayıcısı 5"/>
          <p:cNvCxnSpPr/>
          <p:nvPr/>
        </p:nvCxnSpPr>
        <p:spPr>
          <a:xfrm flipH="1">
            <a:off x="2388299" y="723900"/>
            <a:ext cx="2704401" cy="2794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1273765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785677" y="173662"/>
            <a:ext cx="6279574" cy="6863417"/>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Komisyon kodu girildikten sonra aday listesi sunucudan çekilecektir.</a:t>
            </a:r>
            <a:endParaRPr lang="tr-TR" sz="4000" dirty="0"/>
          </a:p>
          <a:p>
            <a:pPr marL="571500" indent="-571500">
              <a:buFont typeface="Arial" panose="020B0604020202020204" pitchFamily="34" charset="0"/>
              <a:buChar char="•"/>
            </a:pPr>
            <a:r>
              <a:rPr lang="tr-TR" sz="4000" dirty="0" smtClean="0"/>
              <a:t>Komisyon kodunu ilk giren başkan ikinci giren üye olacaktır.</a:t>
            </a:r>
          </a:p>
          <a:p>
            <a:pPr marL="571500" indent="-571500">
              <a:buFont typeface="Arial" panose="020B0604020202020204" pitchFamily="34" charset="0"/>
              <a:buChar char="•"/>
            </a:pPr>
            <a:r>
              <a:rPr lang="tr-TR" sz="4000" dirty="0" smtClean="0"/>
              <a:t>Başkan ve Üye dağılımı program tarafından yapılacaktır.</a:t>
            </a:r>
          </a:p>
          <a:p>
            <a:pPr marL="571500" indent="-571500">
              <a:buFont typeface="Arial" panose="020B0604020202020204" pitchFamily="34" charset="0"/>
              <a:buChar char="•"/>
            </a:pPr>
            <a:r>
              <a:rPr lang="tr-TR" sz="4000" dirty="0" smtClean="0"/>
              <a:t>Fotoğraf çekme yetkisi başkandadır.</a:t>
            </a:r>
            <a:endParaRPr lang="tr-TR" sz="4000"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3526" y="0"/>
            <a:ext cx="5176986" cy="6858000"/>
          </a:xfrm>
          <a:prstGeom prst="rect">
            <a:avLst/>
          </a:prstGeom>
        </p:spPr>
      </p:pic>
    </p:spTree>
    <p:extLst>
      <p:ext uri="{BB962C8B-B14F-4D97-AF65-F5344CB8AC3E}">
        <p14:creationId xmlns:p14="http://schemas.microsoft.com/office/powerpoint/2010/main" xmlns="" val="4099066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372824" y="175827"/>
            <a:ext cx="7722605" cy="6247864"/>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Adaylar sırayla değerlendirilecektir.</a:t>
            </a:r>
          </a:p>
          <a:p>
            <a:pPr marL="571500" indent="-571500">
              <a:buFont typeface="Arial" panose="020B0604020202020204" pitchFamily="34" charset="0"/>
              <a:buChar char="•"/>
            </a:pPr>
            <a:r>
              <a:rPr lang="tr-TR" sz="4000" dirty="0" smtClean="0"/>
              <a:t>Adayın üzerine tıklandığında gelip gelmediği sorulacaktır.</a:t>
            </a:r>
          </a:p>
          <a:p>
            <a:pPr marL="571500" indent="-571500">
              <a:buFont typeface="Arial" panose="020B0604020202020204" pitchFamily="34" charset="0"/>
              <a:buChar char="•"/>
            </a:pPr>
            <a:r>
              <a:rPr lang="tr-TR" sz="4000" dirty="0" smtClean="0"/>
              <a:t>Geldi ise başkansanız fotoğraf çekmenizi isteyecek, üye iseniz adayın setifikasına göre değerlendirme için Ek-3 yada Ek-4 formuna yönlendirecektir.</a:t>
            </a:r>
          </a:p>
          <a:p>
            <a:pPr algn="ctr"/>
            <a:endParaRPr lang="tr-TR" sz="4000" dirty="0" smtClean="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192" y="175827"/>
            <a:ext cx="4934368" cy="6536602"/>
          </a:xfrm>
          <a:prstGeom prst="rect">
            <a:avLst/>
          </a:prstGeom>
        </p:spPr>
      </p:pic>
    </p:spTree>
    <p:extLst>
      <p:ext uri="{BB962C8B-B14F-4D97-AF65-F5344CB8AC3E}">
        <p14:creationId xmlns:p14="http://schemas.microsoft.com/office/powerpoint/2010/main" xmlns="" val="54250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617268" y="91981"/>
            <a:ext cx="7333306" cy="6247864"/>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Başkansanız ancak adayın resmini çektikten sonra değerlendirme işlemine başlayabilirsiniz.</a:t>
            </a:r>
          </a:p>
          <a:p>
            <a:pPr marL="571500" indent="-571500">
              <a:buFont typeface="Arial" panose="020B0604020202020204" pitchFamily="34" charset="0"/>
              <a:buChar char="•"/>
            </a:pPr>
            <a:r>
              <a:rPr lang="tr-TR" sz="4000" dirty="0" smtClean="0"/>
              <a:t>Gelmediği halde adayın resmini çektiyseniz ve herhangi bir değerlendirme yapmadıysanız ancak  adayın durumunu gelmedi olarak seçebilirsiniz.</a:t>
            </a:r>
          </a:p>
          <a:p>
            <a:pPr algn="ctr"/>
            <a:endParaRPr lang="tr-TR" sz="4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5176986" cy="6858000"/>
          </a:xfrm>
          <a:prstGeom prst="rect">
            <a:avLst/>
          </a:prstGeom>
        </p:spPr>
      </p:pic>
    </p:spTree>
    <p:extLst>
      <p:ext uri="{BB962C8B-B14F-4D97-AF65-F5344CB8AC3E}">
        <p14:creationId xmlns:p14="http://schemas.microsoft.com/office/powerpoint/2010/main" xmlns="" val="2386021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51116" y="68571"/>
            <a:ext cx="7453779" cy="6863417"/>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Aday geldi ise değerlendirme için sertifikasına göre Ek-3 yada Ek-4 formuna geçilir. </a:t>
            </a:r>
          </a:p>
          <a:p>
            <a:pPr marL="571500" indent="-571500">
              <a:buFont typeface="Arial" panose="020B0604020202020204" pitchFamily="34" charset="0"/>
              <a:buChar char="•"/>
            </a:pPr>
            <a:r>
              <a:rPr lang="tr-TR" sz="4000" dirty="0" smtClean="0"/>
              <a:t>Formlarda Mavi, Sarı ve Kırmızı kriterler bulunmaktadır. </a:t>
            </a:r>
          </a:p>
          <a:p>
            <a:pPr marL="571500" indent="-571500">
              <a:buFont typeface="Arial" panose="020B0604020202020204" pitchFamily="34" charset="0"/>
              <a:buChar char="•"/>
            </a:pPr>
            <a:r>
              <a:rPr lang="tr-TR" sz="4000" dirty="0"/>
              <a:t>İlk olarak I. </a:t>
            </a:r>
            <a:r>
              <a:rPr lang="tr-TR" sz="4000" dirty="0" smtClean="0"/>
              <a:t>Bölümde mavi kriterler listelenir.  </a:t>
            </a:r>
          </a:p>
          <a:p>
            <a:pPr marL="571500" indent="-571500">
              <a:buFont typeface="Arial" panose="020B0604020202020204" pitchFamily="34" charset="0"/>
              <a:buChar char="•"/>
            </a:pPr>
            <a:r>
              <a:rPr lang="tr-TR" sz="4000" dirty="0" smtClean="0"/>
              <a:t>Mavi maddelerde en fazla 5 kriter seçilebilir. 5. kriter seçilmemişse İleri butonuna tıklanarak II. Bölüme geçilir.</a:t>
            </a:r>
            <a:endParaRPr lang="tr-TR" sz="4000" dirty="0"/>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151" y="0"/>
            <a:ext cx="4286250" cy="6858000"/>
          </a:xfrm>
          <a:prstGeom prst="rect">
            <a:avLst/>
          </a:prstGeom>
        </p:spPr>
      </p:pic>
    </p:spTree>
    <p:extLst>
      <p:ext uri="{BB962C8B-B14F-4D97-AF65-F5344CB8AC3E}">
        <p14:creationId xmlns:p14="http://schemas.microsoft.com/office/powerpoint/2010/main" xmlns="" val="780695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33008" y="-5417"/>
            <a:ext cx="7580529" cy="6247864"/>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EK-3’de I. ve II. bölüm listelenirken Ek-4’de sadece II. bölüm listelenir.</a:t>
            </a:r>
          </a:p>
          <a:p>
            <a:pPr marL="571500" indent="-571500">
              <a:buFont typeface="Arial" panose="020B0604020202020204" pitchFamily="34" charset="0"/>
              <a:buChar char="•"/>
            </a:pPr>
            <a:r>
              <a:rPr lang="tr-TR" sz="4000" dirty="0" smtClean="0"/>
              <a:t>II. ve eğer varsa III.bölümde  kriterle grup başlıkları ile listlenmektedir.</a:t>
            </a:r>
          </a:p>
          <a:p>
            <a:pPr marL="571500" indent="-571500">
              <a:buFont typeface="Arial" panose="020B0604020202020204" pitchFamily="34" charset="0"/>
              <a:buChar char="•"/>
            </a:pPr>
            <a:r>
              <a:rPr lang="tr-TR" sz="4000" dirty="0" smtClean="0"/>
              <a:t>Ayrıca her </a:t>
            </a:r>
            <a:r>
              <a:rPr lang="tr-TR" sz="4000" dirty="0" smtClean="0"/>
              <a:t>grup </a:t>
            </a:r>
            <a:r>
              <a:rPr lang="tr-TR" sz="4000" dirty="0" smtClean="0"/>
              <a:t>başlığının sağ tarafında ki yeşil kutularda kaç kriterin seçildiği sayı olarak görülebilir.</a:t>
            </a:r>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884" y="0"/>
            <a:ext cx="4286250" cy="6858000"/>
          </a:xfrm>
          <a:prstGeom prst="rect">
            <a:avLst/>
          </a:prstGeom>
        </p:spPr>
      </p:pic>
    </p:spTree>
    <p:extLst>
      <p:ext uri="{BB962C8B-B14F-4D97-AF65-F5344CB8AC3E}">
        <p14:creationId xmlns:p14="http://schemas.microsoft.com/office/powerpoint/2010/main" xmlns="" val="3523738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72411" y="-2709"/>
            <a:ext cx="7632072" cy="6863417"/>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Kriter grup başığına tıklandığında o gruba ait sarı ve/veya kırmızı kriterler listelenir. </a:t>
            </a:r>
          </a:p>
          <a:p>
            <a:pPr marL="571500" indent="-571500">
              <a:buFont typeface="Arial" panose="020B0604020202020204" pitchFamily="34" charset="0"/>
              <a:buChar char="•"/>
            </a:pPr>
            <a:r>
              <a:rPr lang="tr-TR" sz="4000" dirty="0" smtClean="0"/>
              <a:t>Kırmızı kriterler en fazla 1 kez seçilebilirken sarı kriterler aynı veya farklı kriterler için en fazla 2 kez seçilebilir.</a:t>
            </a:r>
          </a:p>
          <a:p>
            <a:pPr marL="571500" indent="-571500">
              <a:buFont typeface="Arial" panose="020B0604020202020204" pitchFamily="34" charset="0"/>
              <a:buChar char="•"/>
            </a:pPr>
            <a:r>
              <a:rPr lang="tr-TR" sz="4000" dirty="0" smtClean="0"/>
              <a:t>Eğer aday başarısız olmadıysa ilgili bölümdeki grub başlıklarına dönmek için Geri butonuna tıklanır.</a:t>
            </a: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777" y="0"/>
            <a:ext cx="4286250" cy="6858000"/>
          </a:xfrm>
          <a:prstGeom prst="rect">
            <a:avLst/>
          </a:prstGeom>
        </p:spPr>
      </p:pic>
    </p:spTree>
    <p:extLst>
      <p:ext uri="{BB962C8B-B14F-4D97-AF65-F5344CB8AC3E}">
        <p14:creationId xmlns:p14="http://schemas.microsoft.com/office/powerpoint/2010/main" xmlns="" val="2809363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371027" y="0"/>
            <a:ext cx="7820973" cy="6863417"/>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Eğer I.bölümde 5 mavi kriter ,</a:t>
            </a:r>
          </a:p>
          <a:p>
            <a:r>
              <a:rPr lang="tr-TR" sz="4000" dirty="0" smtClean="0"/>
              <a:t>II. ve/veya III. Bölümde toplam </a:t>
            </a:r>
          </a:p>
          <a:p>
            <a:r>
              <a:rPr lang="tr-TR" sz="4000" dirty="0" smtClean="0"/>
              <a:t>2 sarı kriter veya 1 kırmızı kriter seçerseniz adayın BAŞARISIZ olacağına dair 2 defa UYARI penceresi görüntülenir.</a:t>
            </a:r>
          </a:p>
          <a:p>
            <a:pPr marL="571500" indent="-571500">
              <a:buFont typeface="Arial" panose="020B0604020202020204" pitchFamily="34" charset="0"/>
              <a:buChar char="•"/>
            </a:pPr>
            <a:r>
              <a:rPr lang="tr-TR" sz="4000" dirty="0" smtClean="0"/>
              <a:t>Çıkan 2 uyarıyıda EVET olarak tıklarsanız aday sınavdan başarısız olacak ve sınavı sonlanacaktır.</a:t>
            </a:r>
          </a:p>
          <a:p>
            <a:pPr marL="571500" indent="-571500">
              <a:buFont typeface="Arial" panose="020B0604020202020204" pitchFamily="34" charset="0"/>
              <a:buChar char="•"/>
            </a:pPr>
            <a:r>
              <a:rPr lang="tr-TR" sz="4000" dirty="0" smtClean="0"/>
              <a:t>Sınav sonlandığında ise Sonuç Ekranı görüntülenecektir.</a:t>
            </a:r>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777" y="0"/>
            <a:ext cx="4286250" cy="6858000"/>
          </a:xfrm>
          <a:prstGeom prst="rect">
            <a:avLst/>
          </a:prstGeom>
        </p:spPr>
      </p:pic>
    </p:spTree>
    <p:extLst>
      <p:ext uri="{BB962C8B-B14F-4D97-AF65-F5344CB8AC3E}">
        <p14:creationId xmlns:p14="http://schemas.microsoft.com/office/powerpoint/2010/main" xmlns="" val="404348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43454" y="1141856"/>
            <a:ext cx="7811920" cy="3785652"/>
          </a:xfrm>
          <a:prstGeom prst="rect">
            <a:avLst/>
          </a:prstGeom>
          <a:noFill/>
        </p:spPr>
        <p:txBody>
          <a:bodyPr wrap="square" rtlCol="0">
            <a:spAutoFit/>
          </a:bodyPr>
          <a:lstStyle/>
          <a:p>
            <a:r>
              <a:rPr lang="tr-TR" sz="4000" dirty="0" smtClean="0"/>
              <a:t>Eğer aday değerlendirme sonuna kadar başarısız olmamışsa Form Ek-3’ün III. Bölümünde yada Form Ek-4’ün II. Bölümünde sağ üst köşede BİTİR butonu görüntülenir.</a:t>
            </a:r>
            <a:endParaRPr lang="tr-TR" sz="3200" dirty="0" smtClean="0"/>
          </a:p>
          <a:p>
            <a:pPr algn="ctr"/>
            <a:endParaRPr lang="tr-TR" sz="4000" dirty="0" smtClean="0"/>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830" y="-7934"/>
            <a:ext cx="4286250" cy="6858000"/>
          </a:xfrm>
          <a:prstGeom prst="rect">
            <a:avLst/>
          </a:prstGeom>
        </p:spPr>
      </p:pic>
    </p:spTree>
    <p:extLst>
      <p:ext uri="{BB962C8B-B14F-4D97-AF65-F5344CB8AC3E}">
        <p14:creationId xmlns:p14="http://schemas.microsoft.com/office/powerpoint/2010/main" xmlns="" val="112213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208542" y="1035477"/>
            <a:ext cx="5881255" cy="4401205"/>
          </a:xfrm>
          <a:prstGeom prst="rect">
            <a:avLst/>
          </a:prstGeom>
          <a:noFill/>
        </p:spPr>
        <p:txBody>
          <a:bodyPr wrap="square" rtlCol="0">
            <a:spAutoFit/>
          </a:bodyPr>
          <a:lstStyle/>
          <a:p>
            <a:r>
              <a:rPr lang="tr-TR" sz="4000" dirty="0" smtClean="0"/>
              <a:t>Uygulama açıldığında klavye girişlerinin düzgün yapılabilmesi için Ayarlar</a:t>
            </a:r>
            <a:r>
              <a:rPr lang="tr-TR" sz="4000" dirty="0" smtClean="0">
                <a:sym typeface="Wingdings" panose="05000000000000000000" pitchFamily="2" charset="2"/>
              </a:rPr>
              <a:t>Dil ve giriş sekmesinde ki ETAB Klavye seçeneğinin işareti kaldırılmış olmalıdır. </a:t>
            </a:r>
            <a:endParaRPr lang="tr-TR"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23753"/>
            <a:ext cx="6119446" cy="3824654"/>
          </a:xfrm>
          <a:prstGeom prst="rect">
            <a:avLst/>
          </a:prstGeom>
        </p:spPr>
      </p:pic>
    </p:spTree>
    <p:extLst>
      <p:ext uri="{BB962C8B-B14F-4D97-AF65-F5344CB8AC3E}">
        <p14:creationId xmlns:p14="http://schemas.microsoft.com/office/powerpoint/2010/main" xmlns="" val="238309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78688" y="84367"/>
            <a:ext cx="6141027" cy="5016758"/>
          </a:xfrm>
          <a:prstGeom prst="rect">
            <a:avLst/>
          </a:prstGeom>
          <a:noFill/>
        </p:spPr>
        <p:txBody>
          <a:bodyPr wrap="square" rtlCol="0">
            <a:spAutoFit/>
          </a:bodyPr>
          <a:lstStyle/>
          <a:p>
            <a:r>
              <a:rPr lang="tr-TR" sz="4000" dirty="0" smtClean="0"/>
              <a:t>Bitir butonuna tıklandığında karşınıza adayın BAŞARILI olacağına dair 2 defa UYARI penceresi açılacaktır. </a:t>
            </a:r>
          </a:p>
          <a:p>
            <a:r>
              <a:rPr lang="tr-TR" sz="4000" dirty="0" smtClean="0"/>
              <a:t>Açılan her 2 penceredede EVET’e tıklarsanız aday BAŞARILI olacak ve Sonuç ekranına geçilecektir.</a:t>
            </a:r>
            <a:endParaRPr lang="tr-TR" sz="3200" dirty="0" smtClean="0"/>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991" y="0"/>
            <a:ext cx="4286250" cy="6858000"/>
          </a:xfrm>
          <a:prstGeom prst="rect">
            <a:avLst/>
          </a:prstGeom>
        </p:spPr>
      </p:pic>
    </p:spTree>
    <p:extLst>
      <p:ext uri="{BB962C8B-B14F-4D97-AF65-F5344CB8AC3E}">
        <p14:creationId xmlns:p14="http://schemas.microsoft.com/office/powerpoint/2010/main" xmlns="" val="675329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286250" y="75313"/>
            <a:ext cx="7827287" cy="6863417"/>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Sonuç ekranında adayın sınavıyla ilgili özet bilgiler listelenir. </a:t>
            </a:r>
          </a:p>
          <a:p>
            <a:pPr marL="571500" indent="-571500">
              <a:buFont typeface="Arial" panose="020B0604020202020204" pitchFamily="34" charset="0"/>
              <a:buChar char="•"/>
            </a:pPr>
            <a:r>
              <a:rPr lang="tr-TR" sz="4000" dirty="0" smtClean="0"/>
              <a:t>Hangi bölüm, grup ve kriterde hata yaptıysa onlar ayrıca alt alta listelenir.</a:t>
            </a:r>
          </a:p>
          <a:p>
            <a:pPr marL="571500" indent="-571500">
              <a:buFont typeface="Arial" panose="020B0604020202020204" pitchFamily="34" charset="0"/>
              <a:buChar char="•"/>
            </a:pPr>
            <a:r>
              <a:rPr lang="tr-TR" sz="4000" dirty="0" smtClean="0"/>
              <a:t>Sınav sonucunda göre sonuç kısmında adayın Başarılı, Başarısız veya Gelmedi durumları görüntülenir. </a:t>
            </a:r>
          </a:p>
          <a:p>
            <a:pPr marL="571500" indent="-571500">
              <a:buFont typeface="Arial" panose="020B0604020202020204" pitchFamily="34" charset="0"/>
              <a:buChar char="•"/>
            </a:pPr>
            <a:r>
              <a:rPr lang="tr-TR" sz="4000" dirty="0" smtClean="0"/>
              <a:t>Açıklama kısmı dışındaki veriler hiçbir şekilde değiştirilemez.</a:t>
            </a:r>
            <a:endParaRPr lang="tr-TR" sz="3200" dirty="0" smtClean="0"/>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286250" cy="6858000"/>
          </a:xfrm>
          <a:prstGeom prst="rect">
            <a:avLst/>
          </a:prstGeom>
        </p:spPr>
      </p:pic>
    </p:spTree>
    <p:extLst>
      <p:ext uri="{BB962C8B-B14F-4D97-AF65-F5344CB8AC3E}">
        <p14:creationId xmlns:p14="http://schemas.microsoft.com/office/powerpoint/2010/main" xmlns="" val="3216998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286250" y="75313"/>
            <a:ext cx="7827287" cy="3785652"/>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Açıklama alanı zorunlu değildir. Eğer eklenmek istenen birşey varsa yazılabilir.</a:t>
            </a:r>
          </a:p>
          <a:p>
            <a:pPr marL="571500" indent="-571500">
              <a:buFont typeface="Arial" panose="020B0604020202020204" pitchFamily="34" charset="0"/>
              <a:buChar char="•"/>
            </a:pPr>
            <a:r>
              <a:rPr lang="tr-TR" sz="4000" dirty="0" smtClean="0"/>
              <a:t>Aday Listesi Ekranına dönmek için Kursiyer Listesi butonuna tıklanmalıdır.</a:t>
            </a:r>
            <a:endParaRPr lang="tr-TR" sz="3200" dirty="0" smtClean="0"/>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286250" cy="6858000"/>
          </a:xfrm>
          <a:prstGeom prst="rect">
            <a:avLst/>
          </a:prstGeom>
        </p:spPr>
      </p:pic>
    </p:spTree>
    <p:extLst>
      <p:ext uri="{BB962C8B-B14F-4D97-AF65-F5344CB8AC3E}">
        <p14:creationId xmlns:p14="http://schemas.microsoft.com/office/powerpoint/2010/main" xmlns="" val="2896963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36198" y="129635"/>
            <a:ext cx="7686392" cy="6863417"/>
          </a:xfrm>
          <a:prstGeom prst="rect">
            <a:avLst/>
          </a:prstGeom>
          <a:noFill/>
        </p:spPr>
        <p:txBody>
          <a:bodyPr wrap="square" rtlCol="0">
            <a:spAutoFit/>
          </a:bodyPr>
          <a:lstStyle/>
          <a:p>
            <a:r>
              <a:rPr lang="tr-TR" sz="4000" dirty="0" smtClean="0"/>
              <a:t>Aday Listesi Ekranı açıldığında adayın resminin yanında bu sefer adayın durumu eğer Başarılı ise yeşil, eğer Başarısız ise kırmızı ve eğer Gelmedi ise sarı renkte olacak şekilde görüntülenir.</a:t>
            </a:r>
          </a:p>
          <a:p>
            <a:r>
              <a:rPr lang="tr-TR" sz="4000" dirty="0" smtClean="0"/>
              <a:t>Tabletiniz internete bağlı ise ister teker teker ister toplu olarak adayların sınav sonuçlarını Merkez sunucuya gönderebilirsiniz.</a:t>
            </a:r>
          </a:p>
          <a:p>
            <a:endParaRPr lang="tr-TR" sz="4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286250" cy="6858000"/>
          </a:xfrm>
          <a:prstGeom prst="rect">
            <a:avLst/>
          </a:prstGeom>
        </p:spPr>
      </p:pic>
    </p:spTree>
    <p:extLst>
      <p:ext uri="{BB962C8B-B14F-4D97-AF65-F5344CB8AC3E}">
        <p14:creationId xmlns:p14="http://schemas.microsoft.com/office/powerpoint/2010/main" xmlns="" val="2231996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599160" y="0"/>
            <a:ext cx="7592840" cy="6863417"/>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Sonuçları Gönder butonuna tıkladığınızda karşınıza önce göndermek isteyip istemediğinizi dair bir pencere açılacaktır.</a:t>
            </a:r>
          </a:p>
          <a:p>
            <a:pPr marL="571500" indent="-571500">
              <a:buFont typeface="Arial" panose="020B0604020202020204" pitchFamily="34" charset="0"/>
              <a:buChar char="•"/>
            </a:pPr>
            <a:r>
              <a:rPr lang="tr-TR" sz="4000" dirty="0" smtClean="0"/>
              <a:t>EVET dediğinizde ise Gönderiliyor penceresi açılacaktır.</a:t>
            </a:r>
          </a:p>
          <a:p>
            <a:pPr marL="571500" indent="-571500">
              <a:buFont typeface="Arial" panose="020B0604020202020204" pitchFamily="34" charset="0"/>
              <a:buChar char="•"/>
            </a:pPr>
            <a:r>
              <a:rPr lang="tr-TR" sz="4000" dirty="0" smtClean="0"/>
              <a:t>Gönderim işlemi bittiğinde ise sonuçların başarıyla gönderildiğine dair pencere açılacaktır.  </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428" y="0"/>
            <a:ext cx="4784281" cy="4535786"/>
          </a:xfrm>
          <a:prstGeom prst="rect">
            <a:avLst/>
          </a:prstGeom>
        </p:spPr>
      </p:pic>
    </p:spTree>
    <p:extLst>
      <p:ext uri="{BB962C8B-B14F-4D97-AF65-F5344CB8AC3E}">
        <p14:creationId xmlns:p14="http://schemas.microsoft.com/office/powerpoint/2010/main" xmlns="" val="3638788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36198" y="84368"/>
            <a:ext cx="7686392" cy="6863417"/>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Sonuçlar başarılı bir şekilde gönderildikten sonra Aday Listesi Ekranında, sonuçları BAŞARILI bir şekilde gönderilen her bir adayın resminin yanında yer alan kırmızı çarpı işareti yeşil tik işaretine dönecektir.</a:t>
            </a:r>
          </a:p>
          <a:p>
            <a:pPr marL="571500" indent="-571500">
              <a:buFont typeface="Arial" panose="020B0604020202020204" pitchFamily="34" charset="0"/>
              <a:buChar char="•"/>
            </a:pPr>
            <a:r>
              <a:rPr lang="tr-TR" sz="4000" dirty="0" smtClean="0"/>
              <a:t>Sonuç BAŞARILI bir şekilde gönderildi ise Yeşil Tik, Sonuç gönderilmedi ise Kırmızı Çarpı işareti görüntülenecektir.</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939" y="0"/>
            <a:ext cx="4286250" cy="6858000"/>
          </a:xfrm>
          <a:prstGeom prst="rect">
            <a:avLst/>
          </a:prstGeom>
        </p:spPr>
      </p:pic>
    </p:spTree>
    <p:extLst>
      <p:ext uri="{BB962C8B-B14F-4D97-AF65-F5344CB8AC3E}">
        <p14:creationId xmlns:p14="http://schemas.microsoft.com/office/powerpoint/2010/main" xmlns="" val="2730332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436198" y="84368"/>
            <a:ext cx="7686392" cy="4401205"/>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Tüm adayların </a:t>
            </a:r>
            <a:r>
              <a:rPr lang="tr-TR" sz="4000" dirty="0" smtClean="0"/>
              <a:t>sonuçları </a:t>
            </a:r>
            <a:r>
              <a:rPr lang="tr-TR" sz="4000" dirty="0" smtClean="0"/>
              <a:t>başarılı bir şekilde sunucuya gönderildi ise Sonuçları Gönder </a:t>
            </a:r>
            <a:r>
              <a:rPr lang="tr-TR" sz="4000" dirty="0" smtClean="0"/>
              <a:t>butonunun </a:t>
            </a:r>
            <a:r>
              <a:rPr lang="tr-TR" sz="4000" dirty="0" smtClean="0"/>
              <a:t>yerinde BİTİR düğmesi görüntülenecektir.</a:t>
            </a:r>
          </a:p>
          <a:p>
            <a:pPr marL="571500" indent="-571500">
              <a:buFont typeface="Arial" panose="020B0604020202020204" pitchFamily="34" charset="0"/>
              <a:buChar char="•"/>
            </a:pPr>
            <a:r>
              <a:rPr lang="tr-TR" sz="4000" dirty="0" smtClean="0"/>
              <a:t>BİTİR düğmesine tıklandığı ise Araç Plaka Ekranına geçilecektir.</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939" y="0"/>
            <a:ext cx="4286250" cy="6858000"/>
          </a:xfrm>
          <a:prstGeom prst="rect">
            <a:avLst/>
          </a:prstGeom>
        </p:spPr>
      </p:pic>
    </p:spTree>
    <p:extLst>
      <p:ext uri="{BB962C8B-B14F-4D97-AF65-F5344CB8AC3E}">
        <p14:creationId xmlns:p14="http://schemas.microsoft.com/office/powerpoint/2010/main" xmlns="" val="2955911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4"/>
          <p:cNvSpPr txBox="1"/>
          <p:nvPr/>
        </p:nvSpPr>
        <p:spPr>
          <a:xfrm>
            <a:off x="4436198" y="84368"/>
            <a:ext cx="7686392" cy="1938992"/>
          </a:xfrm>
          <a:prstGeom prst="rect">
            <a:avLst/>
          </a:prstGeom>
          <a:noFill/>
        </p:spPr>
        <p:txBody>
          <a:bodyPr wrap="square" rtlCol="0">
            <a:spAutoFit/>
          </a:bodyPr>
          <a:lstStyle/>
          <a:p>
            <a:pPr marL="571500" indent="-571500">
              <a:buFont typeface="Arial" panose="020B0604020202020204" pitchFamily="34" charset="0"/>
              <a:buChar char="•"/>
            </a:pPr>
            <a:r>
              <a:rPr lang="tr-TR" sz="4000" dirty="0" smtClean="0"/>
              <a:t>Eğer göreviniz bitti ise ÇIKIŞ butonuna tıklayarak uygulamadan çıkabilirsiniz.</a:t>
            </a: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2022" y="152400"/>
            <a:ext cx="4072555" cy="655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76552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15637" y="893630"/>
            <a:ext cx="11492346" cy="1938992"/>
          </a:xfrm>
          <a:prstGeom prst="rect">
            <a:avLst/>
          </a:prstGeom>
          <a:noFill/>
        </p:spPr>
        <p:txBody>
          <a:bodyPr wrap="square" rtlCol="0">
            <a:spAutoFit/>
          </a:bodyPr>
          <a:lstStyle/>
          <a:p>
            <a:pPr algn="ctr"/>
            <a:r>
              <a:rPr lang="tr-TR" sz="4000" dirty="0" smtClean="0">
                <a:solidFill>
                  <a:srgbClr val="FF0000"/>
                </a:solidFill>
              </a:rPr>
              <a:t>İNTERNET SADECE; KOMİSYON KODUNU SORGULARKEN VE SONUÇLARI GÖNDERİRKEN </a:t>
            </a:r>
          </a:p>
          <a:p>
            <a:pPr algn="ctr"/>
            <a:r>
              <a:rPr lang="tr-TR" sz="4000" dirty="0" smtClean="0">
                <a:solidFill>
                  <a:srgbClr val="FF0000"/>
                </a:solidFill>
              </a:rPr>
              <a:t>GEREKECEKTİR.</a:t>
            </a:r>
          </a:p>
        </p:txBody>
      </p:sp>
    </p:spTree>
    <p:extLst>
      <p:ext uri="{BB962C8B-B14F-4D97-AF65-F5344CB8AC3E}">
        <p14:creationId xmlns:p14="http://schemas.microsoft.com/office/powerpoint/2010/main" xmlns="" val="1316027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0658" y="3166050"/>
            <a:ext cx="11492346" cy="707886"/>
          </a:xfrm>
          <a:prstGeom prst="rect">
            <a:avLst/>
          </a:prstGeom>
          <a:noFill/>
        </p:spPr>
        <p:txBody>
          <a:bodyPr wrap="square" rtlCol="0">
            <a:spAutoFit/>
          </a:bodyPr>
          <a:lstStyle/>
          <a:p>
            <a:pPr algn="ctr"/>
            <a:r>
              <a:rPr lang="tr-TR" sz="4000" smtClean="0"/>
              <a:t>tablet@meb.gov.tr</a:t>
            </a:r>
            <a:endParaRPr lang="tr-TR" sz="4800" dirty="0" smtClean="0"/>
          </a:p>
        </p:txBody>
      </p:sp>
    </p:spTree>
    <p:extLst>
      <p:ext uri="{BB962C8B-B14F-4D97-AF65-F5344CB8AC3E}">
        <p14:creationId xmlns:p14="http://schemas.microsoft.com/office/powerpoint/2010/main" xmlns="" val="3832444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208542" y="1035477"/>
            <a:ext cx="5881255" cy="4401205"/>
          </a:xfrm>
          <a:prstGeom prst="rect">
            <a:avLst/>
          </a:prstGeom>
          <a:noFill/>
        </p:spPr>
        <p:txBody>
          <a:bodyPr wrap="square" rtlCol="0">
            <a:spAutoFit/>
          </a:bodyPr>
          <a:lstStyle/>
          <a:p>
            <a:r>
              <a:rPr lang="tr-TR" sz="4000" dirty="0" smtClean="0"/>
              <a:t>Uygulama açıldığında değerlendirme sırasında ekranın 30dk boyunca kapanmaması isteniyorsa Ayarlar</a:t>
            </a:r>
            <a:r>
              <a:rPr lang="tr-TR" sz="4000" dirty="0" smtClean="0">
                <a:sym typeface="Wingdings" panose="05000000000000000000" pitchFamily="2" charset="2"/>
              </a:rPr>
              <a:t>Ekran sekmesinde ki Uyku seçeneği 30 dk olarak ayarlanmış olmalıdır.</a:t>
            </a:r>
            <a:endParaRPr lang="tr-TR"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523" y="1345011"/>
            <a:ext cx="6051417" cy="3782136"/>
          </a:xfrm>
          <a:prstGeom prst="rect">
            <a:avLst/>
          </a:prstGeom>
        </p:spPr>
      </p:pic>
    </p:spTree>
    <p:extLst>
      <p:ext uri="{BB962C8B-B14F-4D97-AF65-F5344CB8AC3E}">
        <p14:creationId xmlns:p14="http://schemas.microsoft.com/office/powerpoint/2010/main" xmlns="" val="2214278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Tablete internet erişimi nasıl sağlanır?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Tablete internet erişimi eğer tabletin GSM Mobil bağlantısı yoksa ancak </a:t>
            </a:r>
            <a:r>
              <a:rPr lang="tr-TR" dirty="0" err="1" smtClean="0"/>
              <a:t>wifi</a:t>
            </a:r>
            <a:r>
              <a:rPr lang="tr-TR" dirty="0" smtClean="0"/>
              <a:t> ile sağlanabilir. </a:t>
            </a:r>
            <a:r>
              <a:rPr lang="tr-TR" dirty="0" err="1" smtClean="0"/>
              <a:t>Wifi</a:t>
            </a:r>
            <a:r>
              <a:rPr lang="tr-TR" dirty="0" smtClean="0"/>
              <a:t> bağlantısı ise kurumdaki bir </a:t>
            </a:r>
            <a:r>
              <a:rPr lang="tr-TR" dirty="0" err="1" smtClean="0"/>
              <a:t>wifi</a:t>
            </a:r>
            <a:r>
              <a:rPr lang="tr-TR" dirty="0" smtClean="0"/>
              <a:t> modem/</a:t>
            </a:r>
            <a:r>
              <a:rPr lang="tr-TR" dirty="0" err="1" smtClean="0"/>
              <a:t>access</a:t>
            </a:r>
            <a:r>
              <a:rPr lang="tr-TR" dirty="0" smtClean="0"/>
              <a:t> </a:t>
            </a:r>
            <a:r>
              <a:rPr lang="tr-TR" dirty="0" err="1" smtClean="0"/>
              <a:t>point</a:t>
            </a:r>
            <a:r>
              <a:rPr lang="tr-TR" dirty="0" smtClean="0"/>
              <a:t> ile yada tableti kullanacak kişinin cep telefonundan </a:t>
            </a:r>
            <a:r>
              <a:rPr lang="tr-TR" dirty="0" err="1" smtClean="0"/>
              <a:t>hotspot</a:t>
            </a:r>
            <a:r>
              <a:rPr lang="tr-TR" dirty="0" smtClean="0"/>
              <a:t>(kişisel erişim noktasını) açması ile sağlanabilir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Cep telefonuna MEBDUS uygulamasını indirerek sınav yapabilir miyiz?</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Cep telefonu uygulamasındaki değerlendirme maddelerinde (mavi-sarı-kırmızı) karışıklık meydana gelmesi ve bilgi güvenliği nedeniyle kesinlikle yasaktır.</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Tablet uygulama sistemine hangi şifre ve parola ile girilmesi gerekir?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MEB direksiyon sınavı uygulamasına ancak kişinin kişisel MEBBİS kullanıcı giriş bilgileri ile giriş sağlanabilir. Bunlar Türkiye Cumhuriyeti kimlik numarası ve MEBBİS şifresidir.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Tablet uygulamasında Başkan ve Üye nasıl atanır?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Tablet uygulamasında il plaka kodu, sınavın yapıldığı tarih, ilçeye verilen koda ilişkin rakamlardan oluşan direksiyon eğitimi sınav takip ve sonuç listesi üzerindeki kod numarasını tablete yükleyen ilk kişi başkan diğeri ise üye olarak atanmaktadır. Başkan ilk altı adayın sınavını yaptıktan sonra diğer altı aday için üye olarak görev yapar. Burada dikkat edilmesi gereken husus; farklı araç sınıflarında mümkün olduğu kadar sınavı yapılan araçların {örneğin; (A1-B)-(A2-B)-(B-D)-(B-C) sınıflarında} sürücü belgesine sahip personeller arasından komisyon görevlendirilmesine dikkat edilmelidir.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Başkan ve üye tablete komisyon kod numarası tanımlaması yaptıktan sonra internet ihtiyacı gerekir mi?</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Başkan ve üye komisyon kod numarası girerek tablette kursiyer listesini görüntüledikten sonra sonuçları gönderene kadar internete gerek yoktur. Eğer uygulamadan yanlışlıkla çıkılırsa tekrar internete ihtiyaç olacaktır.</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Başkan ve üyenin kursiyer dağılımı nasıl gerçekleştirilir?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Kursiyer sayısına bağlı olarak ilk altı kursiyerde Başkan olan geri kalan diğer kursiyerlerde üye olarak devam eder.</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İnternet erişim ihtiyacı gerekmesi durumunda ne yapılmalıdır?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Eğer sahada kursiyer değerlendirirken herhangi bir sebepten dolayı internete ihtiyaç duyulursa görevli kendi cep telefonundan </a:t>
            </a:r>
            <a:r>
              <a:rPr lang="tr-TR" dirty="0" err="1" smtClean="0"/>
              <a:t>hotspotunu</a:t>
            </a:r>
            <a:r>
              <a:rPr lang="tr-TR" dirty="0" smtClean="0"/>
              <a:t> (kişisel erişim noktasını) açıp tabletini </a:t>
            </a:r>
            <a:r>
              <a:rPr lang="tr-TR" dirty="0" err="1" smtClean="0"/>
              <a:t>wifi</a:t>
            </a:r>
            <a:r>
              <a:rPr lang="tr-TR" dirty="0" smtClean="0"/>
              <a:t> üzerinden internete bağlayabilir</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Tabletteki değerlendirme formları ile EK-3 ve EK-4 formlarındaki madde numaraları aynı mıdır?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EK-3 ve EK-4 formlarındaki madde numaraları tabletteki madde numaraları aynıdır.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Tablette kursiyer fotoğrafı nasıl çekilmelidir?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Kursiyerin fotoğrafı yüz kısmının tam cepheden anlaşılacağı biçimde vesikalık şeklinde çekilmelidir.</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Kursiyer fotoğraflarının tablette görünmemesi durumunda ne yapılmalıdır?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Komisyon kodu sorgulandıktan sonra kursiyer fotoğraflarının hepsi uygulamaya yüklenecektir. Eğer herhangi bir sebepten dolayı görüntülenmezse tableti internete bağlandığında kursiyer listesi tekrar görüntülenebilir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912426" y="1454724"/>
            <a:ext cx="5881255" cy="3170099"/>
          </a:xfrm>
          <a:prstGeom prst="rect">
            <a:avLst/>
          </a:prstGeom>
          <a:noFill/>
        </p:spPr>
        <p:txBody>
          <a:bodyPr wrap="square" rtlCol="0">
            <a:spAutoFit/>
          </a:bodyPr>
          <a:lstStyle/>
          <a:p>
            <a:r>
              <a:rPr lang="tr-TR" sz="4000" dirty="0"/>
              <a:t>Uygulamayı açtığınızda Güncelleme penceresi açılacak ve güncellemek isteyip istemediğinizi soracak.</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1077" y="0"/>
            <a:ext cx="4286250" cy="6858000"/>
          </a:xfrm>
          <a:prstGeom prst="rect">
            <a:avLst/>
          </a:prstGeom>
        </p:spPr>
      </p:pic>
    </p:spTree>
    <p:extLst>
      <p:ext uri="{BB962C8B-B14F-4D97-AF65-F5344CB8AC3E}">
        <p14:creationId xmlns:p14="http://schemas.microsoft.com/office/powerpoint/2010/main" xmlns="" val="2409251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650125"/>
            <a:ext cx="10515600" cy="1325563"/>
          </a:xfrm>
        </p:spPr>
        <p:txBody>
          <a:bodyPr>
            <a:normAutofit fontScale="90000"/>
          </a:bodyPr>
          <a:lstStyle/>
          <a:p>
            <a:r>
              <a:rPr lang="tr-TR" dirty="0" smtClean="0"/>
              <a:t>Soru: Tablet üzerinde herhangi bir adayın fotoğrafının çekilmesi esnasında diğer kursiyer fotoğraflarının kaybolması durumunda ne yapılmalıdır?</a:t>
            </a:r>
            <a:endParaRPr lang="tr-TR" dirty="0"/>
          </a:p>
        </p:txBody>
      </p:sp>
      <p:sp>
        <p:nvSpPr>
          <p:cNvPr id="3" name="2 İçerik Yer Tutucusu"/>
          <p:cNvSpPr>
            <a:spLocks noGrp="1"/>
          </p:cNvSpPr>
          <p:nvPr>
            <p:ph idx="1"/>
          </p:nvPr>
        </p:nvSpPr>
        <p:spPr>
          <a:xfrm>
            <a:off x="838200" y="2455000"/>
            <a:ext cx="10515600" cy="4351338"/>
          </a:xfrm>
        </p:spPr>
        <p:txBody>
          <a:bodyPr/>
          <a:lstStyle/>
          <a:p>
            <a:r>
              <a:rPr lang="tr-TR" dirty="0" smtClean="0"/>
              <a:t>Cevap</a:t>
            </a:r>
            <a:r>
              <a:rPr lang="tr-TR" dirty="0" smtClean="0"/>
              <a:t>: Kursiyerin fotoğrafının kaybolması diye bir şey söz konusu değildir. Sayfanın yenilendiğinde veya internet bağlantısı yapıldığında kursiyerlerin fotoğrafları sisteme yüklenecektir.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733250"/>
            <a:ext cx="10515600" cy="1325563"/>
          </a:xfrm>
        </p:spPr>
        <p:txBody>
          <a:bodyPr>
            <a:normAutofit fontScale="90000"/>
          </a:bodyPr>
          <a:lstStyle/>
          <a:p>
            <a:r>
              <a:rPr lang="tr-TR" dirty="0" smtClean="0"/>
              <a:t>Soru: Kursiyerin tabletteki fotoğrafı ile komisyonun çekmiş olduğu fotoğraf karşılaştırılıyor mu?</a:t>
            </a:r>
            <a:endParaRPr lang="tr-TR" dirty="0"/>
          </a:p>
        </p:txBody>
      </p:sp>
      <p:sp>
        <p:nvSpPr>
          <p:cNvPr id="3" name="2 İçerik Yer Tutucusu"/>
          <p:cNvSpPr>
            <a:spLocks noGrp="1"/>
          </p:cNvSpPr>
          <p:nvPr>
            <p:ph idx="1"/>
          </p:nvPr>
        </p:nvSpPr>
        <p:spPr>
          <a:xfrm>
            <a:off x="838200" y="2502500"/>
            <a:ext cx="10515600" cy="4351338"/>
          </a:xfrm>
        </p:spPr>
        <p:txBody>
          <a:bodyPr/>
          <a:lstStyle/>
          <a:p>
            <a:r>
              <a:rPr lang="tr-TR" dirty="0" smtClean="0"/>
              <a:t>Cevap</a:t>
            </a:r>
            <a:r>
              <a:rPr lang="tr-TR" dirty="0" smtClean="0"/>
              <a:t>: Çekilen kursiyer fotoğrafları ile tablet üzerindeki kursiyer fotoğrafları Bakanlığımızca karşılaştırılmaktadır</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614500"/>
            <a:ext cx="10515600" cy="1325563"/>
          </a:xfrm>
        </p:spPr>
        <p:txBody>
          <a:bodyPr>
            <a:normAutofit fontScale="90000"/>
          </a:bodyPr>
          <a:lstStyle/>
          <a:p>
            <a:r>
              <a:rPr lang="tr-TR" dirty="0" smtClean="0"/>
              <a:t>Soru: Komisyonların birden fazla araçla sınav yapması durumunda nasıl bir işlem yapılması gerekir?</a:t>
            </a:r>
            <a:endParaRPr lang="tr-TR" dirty="0"/>
          </a:p>
        </p:txBody>
      </p:sp>
      <p:sp>
        <p:nvSpPr>
          <p:cNvPr id="3" name="2 İçerik Yer Tutucusu"/>
          <p:cNvSpPr>
            <a:spLocks noGrp="1"/>
          </p:cNvSpPr>
          <p:nvPr>
            <p:ph idx="1"/>
          </p:nvPr>
        </p:nvSpPr>
        <p:spPr>
          <a:xfrm>
            <a:off x="838200" y="2241250"/>
            <a:ext cx="10515600" cy="4351338"/>
          </a:xfrm>
        </p:spPr>
        <p:txBody>
          <a:bodyPr/>
          <a:lstStyle/>
          <a:p>
            <a:r>
              <a:rPr lang="tr-TR" dirty="0" smtClean="0"/>
              <a:t>Cevap</a:t>
            </a:r>
            <a:r>
              <a:rPr lang="tr-TR" dirty="0" smtClean="0"/>
              <a:t>: Başkan ve üye komisyon kod numarası girdikten sonra kursiyerler tablete yüklendikten sonra araç sayısının çok olmasının bir önemi bulunmamaktadır.</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863875"/>
            <a:ext cx="10515600" cy="1325563"/>
          </a:xfrm>
        </p:spPr>
        <p:txBody>
          <a:bodyPr>
            <a:normAutofit fontScale="90000"/>
          </a:bodyPr>
          <a:lstStyle/>
          <a:p>
            <a:r>
              <a:rPr lang="tr-TR" dirty="0" smtClean="0"/>
              <a:t>Soru: Tabletle sınav yapılması esnasında sınav aracının arızalanması veya başka bir sebeple devre dışı kalması durumunda ne yapılmalıdır?</a:t>
            </a:r>
            <a:endParaRPr lang="tr-TR" dirty="0"/>
          </a:p>
        </p:txBody>
      </p:sp>
      <p:sp>
        <p:nvSpPr>
          <p:cNvPr id="3" name="2 İçerik Yer Tutucusu"/>
          <p:cNvSpPr>
            <a:spLocks noGrp="1"/>
          </p:cNvSpPr>
          <p:nvPr>
            <p:ph idx="1"/>
          </p:nvPr>
        </p:nvSpPr>
        <p:spPr>
          <a:xfrm>
            <a:off x="838200" y="2680625"/>
            <a:ext cx="10515600" cy="4351338"/>
          </a:xfrm>
        </p:spPr>
        <p:txBody>
          <a:bodyPr/>
          <a:lstStyle/>
          <a:p>
            <a:r>
              <a:rPr lang="tr-TR" dirty="0" smtClean="0"/>
              <a:t>Cevap</a:t>
            </a:r>
            <a:r>
              <a:rPr lang="tr-TR" dirty="0" smtClean="0"/>
              <a:t>: Tablet sınavında kursiyerin (araç değil) değerlendirilmesi yapıldığından, daha önceden tablete yüklenen kursiyerlerin değerlendirilmesine yeni araçla (yeni plaka) devam edilmesinde sakınca bulunmamaktadır.</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Tablet sisteminin kilitlenmesi veya durması durumunda ne yapılmalıdır?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Böyle bir durumun olması oldukça düşük bir ihtimaldir. Eğer </a:t>
            </a:r>
            <a:r>
              <a:rPr lang="tr-TR" dirty="0" err="1" smtClean="0"/>
              <a:t>karşılşılırsa</a:t>
            </a:r>
            <a:r>
              <a:rPr lang="tr-TR" dirty="0" smtClean="0"/>
              <a:t> </a:t>
            </a:r>
            <a:r>
              <a:rPr lang="tr-TR" dirty="0" err="1" smtClean="0"/>
              <a:t>uyugulama</a:t>
            </a:r>
            <a:r>
              <a:rPr lang="tr-TR" dirty="0" smtClean="0"/>
              <a:t> kapatılmalı ve tablet internete bağlandıktan sonra tekrar giriş yapılmalı ve sorgulama işlemi yapıldıktan sonra değerlendirmeye devam edilmelidir.</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Kursiyerin değerlendirme işlemi tamamlandıktan sonra sonuç ekranındaki not kısmının doldurulması zorunlu mudur?</a:t>
            </a:r>
            <a:endParaRPr lang="tr-TR" dirty="0"/>
          </a:p>
        </p:txBody>
      </p:sp>
      <p:sp>
        <p:nvSpPr>
          <p:cNvPr id="3" name="2 İçerik Yer Tutucusu"/>
          <p:cNvSpPr>
            <a:spLocks noGrp="1"/>
          </p:cNvSpPr>
          <p:nvPr>
            <p:ph idx="1"/>
          </p:nvPr>
        </p:nvSpPr>
        <p:spPr>
          <a:xfrm>
            <a:off x="838200" y="2276875"/>
            <a:ext cx="10515600" cy="4351338"/>
          </a:xfrm>
        </p:spPr>
        <p:txBody>
          <a:bodyPr/>
          <a:lstStyle/>
          <a:p>
            <a:r>
              <a:rPr lang="tr-TR" dirty="0" smtClean="0"/>
              <a:t>Cevap</a:t>
            </a:r>
            <a:r>
              <a:rPr lang="tr-TR" dirty="0" smtClean="0"/>
              <a:t>: Not/açıklama alanına sınav esnasında karşılaşılan bir sorunla ilgili açıklama yazılabilmekle birlikte, bu alanın doldurulması görevlinin </a:t>
            </a:r>
            <a:r>
              <a:rPr lang="tr-TR" dirty="0" err="1" smtClean="0"/>
              <a:t>insiyatifindedir</a:t>
            </a:r>
            <a:r>
              <a:rPr lang="tr-TR" dirty="0" smtClean="0"/>
              <a:t>, zorunlu değildir.</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Soru: Tablet sınavı yapılırken sehven hata yapılması durumunda ne yapılmalıdır?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Modüldeki tablet sınav tutanağı doldurularak sınava kalındığı yerden devam edilmelidir. Ayrıca ilçe tarafından tablet@</a:t>
            </a:r>
            <a:r>
              <a:rPr lang="tr-TR" dirty="0" err="1" smtClean="0"/>
              <a:t>meb</a:t>
            </a:r>
            <a:r>
              <a:rPr lang="tr-TR" dirty="0" smtClean="0"/>
              <a:t>.gov.tr adresine mail gönderilmelidir.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Değerlendirme yapılan kursiyerin sonucu ne zaman gönderilmelidir?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Eğer tablet internete sürekli bağlı ise kursiyerler değerlendirildikçe uygulama, sonuçları teker teker gönderecektir. Eğer tablet internete sürekli bağlı değilse önce tablet internete bağlanmalı ve kursiyerler ekranından “Sonuçları Gönder” düğmesine tıklanarak gönderim işlemi tamamlanılmalıdır.</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Sınav sonuçlarının gönderilmesi ne zaman ve nasıl kontrol edilmelidir?</a:t>
            </a:r>
            <a:endParaRPr lang="tr-TR" dirty="0"/>
          </a:p>
        </p:txBody>
      </p:sp>
      <p:sp>
        <p:nvSpPr>
          <p:cNvPr id="3" name="2 İçerik Yer Tutucusu"/>
          <p:cNvSpPr>
            <a:spLocks noGrp="1"/>
          </p:cNvSpPr>
          <p:nvPr>
            <p:ph idx="1"/>
          </p:nvPr>
        </p:nvSpPr>
        <p:spPr/>
        <p:txBody>
          <a:bodyPr/>
          <a:lstStyle/>
          <a:p>
            <a:r>
              <a:rPr lang="tr-TR" dirty="0" smtClean="0"/>
              <a:t>Cevap</a:t>
            </a:r>
            <a:r>
              <a:rPr lang="tr-TR" dirty="0" smtClean="0"/>
              <a:t>: Kursiyerlerin sonuç/sonuçları gönderildikten sonra her bir kursiyerin fotoğrafının sol üst köşesinde yer alan kırmızı çarpı işareti yeşil tik işaretine dönecektir. Buradan hangi kursiyerlerin sonuçlarının sisteme gönderildiği takip edilebilir. Eğer tüm sonuçlar sisteme gönderildi ise kursiyerler ekranının sağ üst köşesinde yer alan “Sonuçları Gönder” düğmesinin yerine “Çıkış” düğmesi görülecektir.</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Tableti ilk açtığımızda şifre ekranı geliyor. Bu şifre nedir?</a:t>
            </a:r>
            <a:endParaRPr lang="tr-TR" dirty="0"/>
          </a:p>
        </p:txBody>
      </p:sp>
      <p:sp>
        <p:nvSpPr>
          <p:cNvPr id="3" name="2 İçerik Yer Tutucusu"/>
          <p:cNvSpPr>
            <a:spLocks noGrp="1"/>
          </p:cNvSpPr>
          <p:nvPr>
            <p:ph idx="1"/>
          </p:nvPr>
        </p:nvSpPr>
        <p:spPr/>
        <p:txBody>
          <a:bodyPr/>
          <a:lstStyle/>
          <a:p>
            <a:r>
              <a:rPr lang="tr-TR" dirty="0" smtClean="0"/>
              <a:t>1234 tür.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912426" y="1454724"/>
            <a:ext cx="5881255" cy="4401205"/>
          </a:xfrm>
          <a:prstGeom prst="rect">
            <a:avLst/>
          </a:prstGeom>
          <a:noFill/>
        </p:spPr>
        <p:txBody>
          <a:bodyPr wrap="square" rtlCol="0">
            <a:spAutoFit/>
          </a:bodyPr>
          <a:lstStyle/>
          <a:p>
            <a:r>
              <a:rPr lang="tr-TR" sz="4000" dirty="0"/>
              <a:t>Daha Sonra dediğinizde ise bir Uyarı penceresi açılacak ve Yeni bir sürüm olduğu için artık bu uygulamayı kullanamazsınız! diyecek ve Tamam dedikten sonra uygulamayı kapatacak.</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4740" y="0"/>
            <a:ext cx="4286250" cy="6858000"/>
          </a:xfrm>
          <a:prstGeom prst="rect">
            <a:avLst/>
          </a:prstGeom>
        </p:spPr>
      </p:pic>
    </p:spTree>
    <p:extLst>
      <p:ext uri="{BB962C8B-B14F-4D97-AF65-F5344CB8AC3E}">
        <p14:creationId xmlns:p14="http://schemas.microsoft.com/office/powerpoint/2010/main" xmlns="" val="2752637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Tableti açtığımda dokunmatiğin çalışmadığını gördüm. Ne yapacağım?</a:t>
            </a:r>
            <a:endParaRPr lang="tr-TR" dirty="0"/>
          </a:p>
        </p:txBody>
      </p:sp>
      <p:sp>
        <p:nvSpPr>
          <p:cNvPr id="3" name="2 İçerik Yer Tutucusu"/>
          <p:cNvSpPr>
            <a:spLocks noGrp="1"/>
          </p:cNvSpPr>
          <p:nvPr>
            <p:ph idx="1"/>
          </p:nvPr>
        </p:nvSpPr>
        <p:spPr/>
        <p:txBody>
          <a:bodyPr/>
          <a:lstStyle/>
          <a:p>
            <a:r>
              <a:rPr lang="tr-TR" dirty="0" smtClean="0"/>
              <a:t>Tabletin sağ üst kısmında tablet kalemi vardır. Çıkarıp onunla ekrana tıklanabilir.</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 yaşadığımda aranacak numara nedir?</a:t>
            </a:r>
            <a:endParaRPr lang="tr-TR" dirty="0"/>
          </a:p>
        </p:txBody>
      </p:sp>
      <p:sp>
        <p:nvSpPr>
          <p:cNvPr id="3" name="2 İçerik Yer Tutucusu"/>
          <p:cNvSpPr>
            <a:spLocks noGrp="1"/>
          </p:cNvSpPr>
          <p:nvPr>
            <p:ph idx="1"/>
          </p:nvPr>
        </p:nvSpPr>
        <p:spPr/>
        <p:txBody>
          <a:bodyPr/>
          <a:lstStyle/>
          <a:p>
            <a:r>
              <a:rPr lang="tr-TR" dirty="0" err="1" smtClean="0"/>
              <a:t>Gülser</a:t>
            </a:r>
            <a:r>
              <a:rPr lang="tr-TR" dirty="0" smtClean="0"/>
              <a:t> ÇOLAK</a:t>
            </a:r>
          </a:p>
          <a:p>
            <a:r>
              <a:rPr lang="tr-TR" dirty="0" smtClean="0"/>
              <a:t>05057788981</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016132" y="1004935"/>
            <a:ext cx="6880121" cy="5016758"/>
          </a:xfrm>
          <a:prstGeom prst="rect">
            <a:avLst/>
          </a:prstGeom>
          <a:noFill/>
        </p:spPr>
        <p:txBody>
          <a:bodyPr wrap="square" rtlCol="0">
            <a:spAutoFit/>
          </a:bodyPr>
          <a:lstStyle/>
          <a:p>
            <a:pPr marL="571500" indent="-571500">
              <a:buFont typeface="Arial" panose="020B0604020202020204" pitchFamily="34" charset="0"/>
              <a:buChar char="•"/>
            </a:pPr>
            <a:r>
              <a:rPr lang="tr-TR" sz="4000" dirty="0"/>
              <a:t>Güncelleme penceresinde Evet dediğinizde ise güncelleme işlemi için bir sonra ki aşamaya geçecek.</a:t>
            </a:r>
          </a:p>
          <a:p>
            <a:pPr marL="571500" indent="-571500">
              <a:buFont typeface="Arial" panose="020B0604020202020204" pitchFamily="34" charset="0"/>
              <a:buChar char="•"/>
            </a:pPr>
            <a:r>
              <a:rPr lang="tr-TR" sz="4000" dirty="0"/>
              <a:t>Uygulamanın son sürümünü sunucudan indirecek ve indirme durumunu ekranda yüzdelik olarak gösterecek.</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329" y="0"/>
            <a:ext cx="4286250" cy="6858000"/>
          </a:xfrm>
          <a:prstGeom prst="rect">
            <a:avLst/>
          </a:prstGeom>
        </p:spPr>
      </p:pic>
    </p:spTree>
    <p:extLst>
      <p:ext uri="{BB962C8B-B14F-4D97-AF65-F5344CB8AC3E}">
        <p14:creationId xmlns:p14="http://schemas.microsoft.com/office/powerpoint/2010/main" xmlns="" val="2385628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912426" y="1454724"/>
            <a:ext cx="5881255" cy="5016758"/>
          </a:xfrm>
          <a:prstGeom prst="rect">
            <a:avLst/>
          </a:prstGeom>
          <a:noFill/>
        </p:spPr>
        <p:txBody>
          <a:bodyPr wrap="square" rtlCol="0">
            <a:spAutoFit/>
          </a:bodyPr>
          <a:lstStyle/>
          <a:p>
            <a:pPr marL="571500" indent="-571500">
              <a:buFont typeface="Arial" panose="020B0604020202020204" pitchFamily="34" charset="0"/>
              <a:buChar char="•"/>
            </a:pPr>
            <a:r>
              <a:rPr lang="tr-TR" sz="4000" dirty="0"/>
              <a:t>Uygulama cihaza indiğinde ise indirilen uygulama dosyasını kurulum için açacak</a:t>
            </a:r>
            <a:r>
              <a:rPr lang="tr-TR" sz="4000" dirty="0" smtClean="0"/>
              <a:t>.</a:t>
            </a:r>
          </a:p>
          <a:p>
            <a:pPr marL="571500" indent="-571500">
              <a:buFont typeface="Arial" panose="020B0604020202020204" pitchFamily="34" charset="0"/>
              <a:buChar char="•"/>
            </a:pPr>
            <a:r>
              <a:rPr lang="tr-TR" sz="4000" dirty="0"/>
              <a:t>Yükle dendikten sonra yükleme işlemi yapılacak.</a:t>
            </a:r>
          </a:p>
          <a:p>
            <a:endParaRPr lang="tr-TR" sz="4000" dirty="0"/>
          </a:p>
        </p:txBody>
      </p:sp>
      <p:pic>
        <p:nvPicPr>
          <p:cNvPr id="4" name="Picture 3"/>
          <p:cNvPicPr>
            <a:picLocks noChangeAspect="1"/>
          </p:cNvPicPr>
          <p:nvPr/>
        </p:nvPicPr>
        <p:blipFill>
          <a:blip r:embed="rId2"/>
          <a:stretch>
            <a:fillRect/>
          </a:stretch>
        </p:blipFill>
        <p:spPr>
          <a:xfrm>
            <a:off x="154798" y="94312"/>
            <a:ext cx="5401717" cy="6763688"/>
          </a:xfrm>
          <a:prstGeom prst="rect">
            <a:avLst/>
          </a:prstGeom>
        </p:spPr>
      </p:pic>
    </p:spTree>
    <p:extLst>
      <p:ext uri="{BB962C8B-B14F-4D97-AF65-F5344CB8AC3E}">
        <p14:creationId xmlns:p14="http://schemas.microsoft.com/office/powerpoint/2010/main" xmlns="" val="1990749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803784" y="30937"/>
            <a:ext cx="6318806" cy="6247864"/>
          </a:xfrm>
          <a:prstGeom prst="rect">
            <a:avLst/>
          </a:prstGeom>
          <a:noFill/>
        </p:spPr>
        <p:txBody>
          <a:bodyPr wrap="square" rtlCol="0">
            <a:spAutoFit/>
          </a:bodyPr>
          <a:lstStyle/>
          <a:p>
            <a:pPr marL="571500" indent="-571500">
              <a:buFont typeface="Arial" panose="020B0604020202020204" pitchFamily="34" charset="0"/>
              <a:buChar char="•"/>
            </a:pPr>
            <a:r>
              <a:rPr lang="tr-TR" sz="4000" dirty="0"/>
              <a:t>Yükleme işlemi bittiğinde ekstra bir izin vermenize gerek kalmadan Aç diyerek yeni uygulamayı açabileceksiniz</a:t>
            </a:r>
            <a:r>
              <a:rPr lang="tr-TR" sz="4000" dirty="0" smtClean="0"/>
              <a:t>.</a:t>
            </a:r>
          </a:p>
          <a:p>
            <a:pPr marL="571500" indent="-571500">
              <a:buFont typeface="Arial" panose="020B0604020202020204" pitchFamily="34" charset="0"/>
              <a:buChar char="•"/>
            </a:pPr>
            <a:r>
              <a:rPr lang="tr-TR" sz="4000" dirty="0"/>
              <a:t>Uygulamayı Aç dediğinizde sunucudan uygulamaya ait en son verileri cihazdaki veritabanına güncelleyecek</a:t>
            </a:r>
          </a:p>
        </p:txBody>
      </p:sp>
      <p:pic>
        <p:nvPicPr>
          <p:cNvPr id="4" name="Picture 3"/>
          <p:cNvPicPr>
            <a:picLocks noChangeAspect="1"/>
          </p:cNvPicPr>
          <p:nvPr/>
        </p:nvPicPr>
        <p:blipFill>
          <a:blip r:embed="rId2"/>
          <a:stretch>
            <a:fillRect/>
          </a:stretch>
        </p:blipFill>
        <p:spPr>
          <a:xfrm>
            <a:off x="112411" y="30937"/>
            <a:ext cx="5506699" cy="6827063"/>
          </a:xfrm>
          <a:prstGeom prst="rect">
            <a:avLst/>
          </a:prstGeom>
        </p:spPr>
      </p:pic>
    </p:spTree>
    <p:extLst>
      <p:ext uri="{BB962C8B-B14F-4D97-AF65-F5344CB8AC3E}">
        <p14:creationId xmlns:p14="http://schemas.microsoft.com/office/powerpoint/2010/main" xmlns="" val="2270759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6355" y="0"/>
            <a:ext cx="4286250" cy="6858000"/>
          </a:xfrm>
          <a:prstGeom prst="rect">
            <a:avLst/>
          </a:prstGeom>
        </p:spPr>
      </p:pic>
      <p:sp>
        <p:nvSpPr>
          <p:cNvPr id="5" name="Metin kutusu 4"/>
          <p:cNvSpPr txBox="1"/>
          <p:nvPr/>
        </p:nvSpPr>
        <p:spPr>
          <a:xfrm>
            <a:off x="5658929" y="151025"/>
            <a:ext cx="5881255" cy="6247864"/>
          </a:xfrm>
          <a:prstGeom prst="rect">
            <a:avLst/>
          </a:prstGeom>
          <a:noFill/>
        </p:spPr>
        <p:txBody>
          <a:bodyPr wrap="square" rtlCol="0">
            <a:spAutoFit/>
          </a:bodyPr>
          <a:lstStyle/>
          <a:p>
            <a:r>
              <a:rPr lang="tr-TR" sz="4000" dirty="0"/>
              <a:t>Güncelleme işlemleri artık bittikten sonra uygulmayı açmak için MEBBİS bilgilerinizi girebilirsiniz.</a:t>
            </a:r>
          </a:p>
          <a:p>
            <a:endParaRPr lang="tr-TR" sz="4000" dirty="0" smtClean="0"/>
          </a:p>
          <a:p>
            <a:pPr marL="285750" indent="-285750">
              <a:buFontTx/>
              <a:buChar char="-"/>
            </a:pPr>
            <a:r>
              <a:rPr lang="tr-TR" sz="4000" dirty="0" smtClean="0"/>
              <a:t>Güvenlik Kodunu</a:t>
            </a:r>
          </a:p>
          <a:p>
            <a:pPr marL="285750" indent="-285750">
              <a:buFontTx/>
              <a:buChar char="-"/>
            </a:pPr>
            <a:endParaRPr lang="tr-TR" sz="4000" dirty="0"/>
          </a:p>
          <a:p>
            <a:pPr marL="285750" indent="-285750">
              <a:buFontTx/>
              <a:buChar char="-"/>
            </a:pPr>
            <a:r>
              <a:rPr lang="tr-TR" sz="4000" dirty="0" smtClean="0"/>
              <a:t>TC Kimlik Numaranızı </a:t>
            </a:r>
          </a:p>
          <a:p>
            <a:pPr marL="285750" indent="-285750">
              <a:buFontTx/>
              <a:buChar char="-"/>
            </a:pPr>
            <a:endParaRPr lang="tr-TR" sz="4000" dirty="0"/>
          </a:p>
          <a:p>
            <a:pPr marL="285750" indent="-285750">
              <a:buFontTx/>
              <a:buChar char="-"/>
            </a:pPr>
            <a:r>
              <a:rPr lang="tr-TR" sz="4000" dirty="0" smtClean="0"/>
              <a:t>Şifrenizi Giriniz.</a:t>
            </a:r>
            <a:endParaRPr lang="tr-TR" sz="4000" dirty="0"/>
          </a:p>
        </p:txBody>
      </p:sp>
    </p:spTree>
    <p:extLst>
      <p:ext uri="{BB962C8B-B14F-4D97-AF65-F5344CB8AC3E}">
        <p14:creationId xmlns:p14="http://schemas.microsoft.com/office/powerpoint/2010/main" xmlns="" val="61661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5814</TotalTime>
  <Words>1701</Words>
  <Application>Microsoft Office PowerPoint</Application>
  <PresentationFormat>Özel</PresentationFormat>
  <Paragraphs>118</Paragraphs>
  <Slides>51</Slides>
  <Notes>0</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Soru: Tablete internet erişimi nasıl sağlanır?</vt:lpstr>
      <vt:lpstr>Soru: Cep telefonuna MEBDUS uygulamasını indirerek sınav yapabilir miyiz?</vt:lpstr>
      <vt:lpstr>Soru: Tablet uygulama sistemine hangi şifre ve parola ile girilmesi gerekir?</vt:lpstr>
      <vt:lpstr>Soru: Tablet uygulamasında Başkan ve Üye nasıl atanır?</vt:lpstr>
      <vt:lpstr>Soru: Başkan ve üye tablete komisyon kod numarası tanımlaması yaptıktan sonra internet ihtiyacı gerekir mi?</vt:lpstr>
      <vt:lpstr>Soru: Başkan ve üyenin kursiyer dağılımı nasıl gerçekleştirilir?</vt:lpstr>
      <vt:lpstr>Soru: İnternet erişim ihtiyacı gerekmesi durumunda ne yapılmalıdır?</vt:lpstr>
      <vt:lpstr>Soru: Tabletteki değerlendirme formları ile EK-3 ve EK-4 formlarındaki madde numaraları aynı mıdır?</vt:lpstr>
      <vt:lpstr>Soru: Tablette kursiyer fotoğrafı nasıl çekilmelidir?</vt:lpstr>
      <vt:lpstr>Soru: Kursiyer fotoğraflarının tablette görünmemesi durumunda ne yapılmalıdır?</vt:lpstr>
      <vt:lpstr>Soru: Tablet üzerinde herhangi bir adayın fotoğrafının çekilmesi esnasında diğer kursiyer fotoğraflarının kaybolması durumunda ne yapılmalıdır?</vt:lpstr>
      <vt:lpstr>Soru: Kursiyerin tabletteki fotoğrafı ile komisyonun çekmiş olduğu fotoğraf karşılaştırılıyor mu?</vt:lpstr>
      <vt:lpstr>Soru: Komisyonların birden fazla araçla sınav yapması durumunda nasıl bir işlem yapılması gerekir?</vt:lpstr>
      <vt:lpstr>Soru: Tabletle sınav yapılması esnasında sınav aracının arızalanması veya başka bir sebeple devre dışı kalması durumunda ne yapılmalıdır?</vt:lpstr>
      <vt:lpstr>Soru: Tablet sisteminin kilitlenmesi veya durması durumunda ne yapılmalıdır?</vt:lpstr>
      <vt:lpstr>Soru: Kursiyerin değerlendirme işlemi tamamlandıktan sonra sonuç ekranındaki not kısmının doldurulması zorunlu mudur?</vt:lpstr>
      <vt:lpstr>Soru: Tablet sınavı yapılırken sehven hata yapılması durumunda ne yapılmalıdır?</vt:lpstr>
      <vt:lpstr>Soru: Değerlendirme yapılan kursiyerin sonucu ne zaman gönderilmelidir?</vt:lpstr>
      <vt:lpstr>Soru: Sınav sonuçlarının gönderilmesi ne zaman ve nasıl kontrol edilmelidir?</vt:lpstr>
      <vt:lpstr>Soru: Tableti ilk açtığımızda şifre ekranı geliyor. Bu şifre nedir?</vt:lpstr>
      <vt:lpstr>Soru: Tableti açtığımda dokunmatiğin çalışmadığını gördüm. Ne yapacağım?</vt:lpstr>
      <vt:lpstr>Sorun yaşadığımda aranacak numara nedir?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Veysel PERÇİN</dc:creator>
  <cp:lastModifiedBy>MEBBİSCİ</cp:lastModifiedBy>
  <cp:revision>71</cp:revision>
  <dcterms:created xsi:type="dcterms:W3CDTF">2018-01-26T08:03:59Z</dcterms:created>
  <dcterms:modified xsi:type="dcterms:W3CDTF">2018-08-16T06:38:59Z</dcterms:modified>
</cp:coreProperties>
</file>