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57" r:id="rId4"/>
    <p:sldId id="259" r:id="rId5"/>
    <p:sldId id="283" r:id="rId6"/>
    <p:sldId id="284" r:id="rId7"/>
    <p:sldId id="285" r:id="rId8"/>
    <p:sldId id="286" r:id="rId9"/>
    <p:sldId id="287" r:id="rId10"/>
    <p:sldId id="288" r:id="rId11"/>
    <p:sldId id="290" r:id="rId12"/>
    <p:sldId id="289" r:id="rId13"/>
    <p:sldId id="291" r:id="rId14"/>
    <p:sldId id="293" r:id="rId15"/>
    <p:sldId id="292" r:id="rId16"/>
    <p:sldId id="294" r:id="rId17"/>
    <p:sldId id="258" r:id="rId18"/>
    <p:sldId id="261" r:id="rId19"/>
    <p:sldId id="300" r:id="rId20"/>
    <p:sldId id="301" r:id="rId21"/>
    <p:sldId id="299" r:id="rId22"/>
    <p:sldId id="260" r:id="rId23"/>
    <p:sldId id="295" r:id="rId24"/>
    <p:sldId id="296" r:id="rId25"/>
    <p:sldId id="297" r:id="rId26"/>
    <p:sldId id="298" r:id="rId27"/>
    <p:sldId id="264" r:id="rId28"/>
    <p:sldId id="265" r:id="rId29"/>
    <p:sldId id="266" r:id="rId30"/>
    <p:sldId id="267" r:id="rId31"/>
    <p:sldId id="302" r:id="rId32"/>
    <p:sldId id="268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0898F26-FCAE-46E7-96DE-F88D7E2110F5}" type="datetimeFigureOut">
              <a:rPr lang="tr-TR" smtClean="0"/>
              <a:t>06.12.2017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7083E4E-12F6-4A5B-A1A0-DC6C694D78D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7212" y="908720"/>
            <a:ext cx="7543800" cy="864096"/>
          </a:xfrm>
        </p:spPr>
        <p:txBody>
          <a:bodyPr/>
          <a:lstStyle/>
          <a:p>
            <a:r>
              <a:rPr lang="tr-TR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E-MÜFREDAT PROJESİ</a:t>
            </a:r>
            <a:endParaRPr lang="tr-TR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6362" y="2996952"/>
            <a:ext cx="9127474" cy="9906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tr-T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tr-TR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tr-T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ÖDEMİŞ İLÇE MİLLİ EĞİTİM MÜDÜRLÜĞÜ</a:t>
            </a:r>
          </a:p>
        </p:txBody>
      </p:sp>
      <p:sp>
        <p:nvSpPr>
          <p:cNvPr id="4" name="Dikdörtgen 3"/>
          <p:cNvSpPr/>
          <p:nvPr/>
        </p:nvSpPr>
        <p:spPr>
          <a:xfrm>
            <a:off x="4522713" y="6175581"/>
            <a:ext cx="4572000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r"/>
            <a:r>
              <a:rPr lang="tr-T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BİLGİLENDİRME TOPLANTISI-16.12.2017</a:t>
            </a:r>
            <a:endParaRPr lang="tr-T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7504" y="5013176"/>
            <a:ext cx="549464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tr-TR" sz="24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İhsan GÜNDÜZ – Fatih </a:t>
            </a:r>
            <a:r>
              <a:rPr lang="tr-TR" sz="24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Eğİtmenİ</a:t>
            </a:r>
            <a:endParaRPr lang="tr-TR" sz="24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899592"/>
            <a:ext cx="9036496" cy="945232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Eğitim Kurumu Sınıf </a:t>
            </a:r>
            <a:r>
              <a:rPr lang="tr-T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/Alan </a:t>
            </a:r>
            <a:r>
              <a:rPr lang="tr-TR" sz="4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Zümre Başkanları</a:t>
            </a:r>
            <a:r>
              <a:rPr lang="tr-T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Kurulu </a:t>
            </a:r>
            <a:endParaRPr lang="tr-T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3672408"/>
          </a:xfrm>
        </p:spPr>
        <p:txBody>
          <a:bodyPr>
            <a:noAutofit/>
          </a:bodyPr>
          <a:lstStyle/>
          <a:p>
            <a:r>
              <a:rPr lang="tr-TR" sz="3600" b="1" dirty="0"/>
              <a:t>Madde 13 – </a:t>
            </a:r>
            <a:r>
              <a:rPr lang="tr-TR" sz="3600" dirty="0"/>
              <a:t>(1) Eğitim kurumu sınıf/alan zümre başkanları kurulu, sınıf/alan zümre başkanlarından oluşur. Kurul ilk toplantısında o eğitim öğretim yılı için kendi aralarından birini </a:t>
            </a:r>
            <a:r>
              <a:rPr lang="tr-TR" sz="3600" b="1" u="sng" dirty="0"/>
              <a:t>başkan</a:t>
            </a:r>
            <a:r>
              <a:rPr lang="tr-TR" sz="3600" dirty="0"/>
              <a:t> seçer. </a:t>
            </a:r>
            <a:endParaRPr lang="tr-TR" sz="3600" b="1" u="sng" dirty="0"/>
          </a:p>
        </p:txBody>
      </p:sp>
    </p:spTree>
    <p:extLst>
      <p:ext uri="{BB962C8B-B14F-4D97-AF65-F5344CB8AC3E}">
        <p14:creationId xmlns:p14="http://schemas.microsoft.com/office/powerpoint/2010/main" val="29393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89426" y="908720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Toplantı Tarihleri</a:t>
            </a:r>
          </a:p>
          <a:p>
            <a:endParaRPr lang="tr-TR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tr-TR" sz="3200" b="1" dirty="0" smtClean="0"/>
              <a:t>1</a:t>
            </a:r>
            <a:r>
              <a:rPr lang="tr-TR" sz="3200" b="1" dirty="0"/>
              <a:t>. </a:t>
            </a:r>
            <a:r>
              <a:rPr lang="tr-TR" sz="3200" dirty="0"/>
              <a:t>Ders yılı başlamadan önce, </a:t>
            </a:r>
          </a:p>
          <a:p>
            <a:r>
              <a:rPr lang="tr-TR" sz="3200" b="1" dirty="0"/>
              <a:t>2. </a:t>
            </a:r>
            <a:r>
              <a:rPr lang="tr-TR" sz="3200" dirty="0"/>
              <a:t>İkinci dönem başında, </a:t>
            </a:r>
          </a:p>
          <a:p>
            <a:r>
              <a:rPr lang="tr-TR" sz="3200" b="1" dirty="0"/>
              <a:t>3. </a:t>
            </a:r>
            <a:r>
              <a:rPr lang="tr-TR" sz="3200" dirty="0"/>
              <a:t>Ders yılı sonunda, </a:t>
            </a:r>
          </a:p>
          <a:p>
            <a:r>
              <a:rPr lang="tr-TR" sz="3200" b="1" dirty="0"/>
              <a:t>4. </a:t>
            </a:r>
            <a:r>
              <a:rPr lang="tr-TR" sz="3200" dirty="0"/>
              <a:t>İhtiyaç duyulması halinde eğitim </a:t>
            </a:r>
            <a:r>
              <a:rPr lang="tr-TR" sz="3200" b="1" dirty="0"/>
              <a:t>kurumu müdürü/kurul başkanının</a:t>
            </a:r>
            <a:r>
              <a:rPr lang="tr-TR" sz="3200" dirty="0"/>
              <a:t> çağrısı veya </a:t>
            </a:r>
            <a:r>
              <a:rPr lang="tr-TR" sz="3200" b="1" dirty="0"/>
              <a:t>üyelerin salt çoğunluğunun</a:t>
            </a:r>
            <a:r>
              <a:rPr lang="tr-TR" sz="3200" dirty="0"/>
              <a:t> yazılı talebi üzerine. </a:t>
            </a:r>
          </a:p>
        </p:txBody>
      </p:sp>
    </p:spTree>
    <p:extLst>
      <p:ext uri="{BB962C8B-B14F-4D97-AF65-F5344CB8AC3E}">
        <p14:creationId xmlns:p14="http://schemas.microsoft.com/office/powerpoint/2010/main" val="3246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tr-TR" sz="3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Eğitim Kurumu </a:t>
            </a:r>
            <a:r>
              <a:rPr lang="tr-TR" sz="3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Sınıf/Alan </a:t>
            </a:r>
            <a:r>
              <a:rPr lang="tr-TR" sz="3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Zümre Başkanları </a:t>
            </a:r>
            <a:r>
              <a:rPr lang="tr-TR" sz="3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Kurulu </a:t>
            </a:r>
            <a:r>
              <a:rPr lang="tr-TR" sz="3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Toplantılarında Dikkat Edilecek Hususlar </a:t>
            </a:r>
            <a:br>
              <a:rPr lang="tr-TR" sz="3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tr-TR" sz="3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6716" y="1340768"/>
            <a:ext cx="947383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b="1" dirty="0" smtClean="0"/>
              <a:t>1.Kurulun </a:t>
            </a:r>
            <a:r>
              <a:rPr lang="tr-TR" sz="2200" b="1" dirty="0"/>
              <a:t>başkanı ilk toplantıda kendi aralarından </a:t>
            </a:r>
            <a:r>
              <a:rPr lang="tr-TR" sz="2200" b="1" u="sng" dirty="0"/>
              <a:t>oylama</a:t>
            </a:r>
            <a:r>
              <a:rPr lang="tr-TR" sz="2200" b="1" dirty="0"/>
              <a:t> ile seçilir. </a:t>
            </a:r>
            <a:endParaRPr lang="tr-TR" sz="2200" b="1" dirty="0" smtClean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b="1" dirty="0" smtClean="0"/>
              <a:t>2</a:t>
            </a:r>
            <a:r>
              <a:rPr lang="tr-TR" sz="2200" b="1" dirty="0"/>
              <a:t>. Zorunlu bir durum olmadığı sürece eğitim ve öğretim yılı içerisinde </a:t>
            </a:r>
            <a:r>
              <a:rPr lang="tr-TR" sz="2200" b="1" dirty="0" smtClean="0"/>
              <a:t>kurulun </a:t>
            </a:r>
            <a:r>
              <a:rPr lang="tr-TR" sz="2200" b="1" dirty="0"/>
              <a:t>başkanı </a:t>
            </a:r>
            <a:r>
              <a:rPr lang="tr-TR" sz="2200" b="1" u="sng" dirty="0"/>
              <a:t>değiştirilmez. </a:t>
            </a:r>
            <a:endParaRPr lang="tr-TR" sz="2200" b="1" u="sng" dirty="0" smtClean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b="1" dirty="0" smtClean="0"/>
              <a:t>3</a:t>
            </a:r>
            <a:r>
              <a:rPr lang="tr-TR" sz="2200" b="1" dirty="0"/>
              <a:t>. Toplantı </a:t>
            </a:r>
            <a:r>
              <a:rPr lang="tr-TR" sz="2200" b="1" u="sng" dirty="0"/>
              <a:t>en az 5 gün </a:t>
            </a:r>
            <a:r>
              <a:rPr lang="tr-TR" sz="2200" b="1" dirty="0"/>
              <a:t>öncesinden katılımcılarına sistem üzerinden duyurulur. </a:t>
            </a:r>
            <a:endParaRPr lang="tr-TR" sz="2200" b="1" dirty="0" smtClean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b="1" dirty="0" smtClean="0"/>
              <a:t>4</a:t>
            </a:r>
            <a:r>
              <a:rPr lang="tr-TR" sz="2200" b="1" dirty="0"/>
              <a:t>. Kurulun sekretarya işleri </a:t>
            </a:r>
            <a:r>
              <a:rPr lang="tr-TR" sz="2200" b="1" u="sng" dirty="0"/>
              <a:t>kurul başkanı </a:t>
            </a:r>
            <a:r>
              <a:rPr lang="tr-TR" sz="2200" b="1" dirty="0"/>
              <a:t>tarafından yürütülür. </a:t>
            </a:r>
            <a:endParaRPr lang="tr-TR" sz="2200" b="1" dirty="0" smtClean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b="1" dirty="0" smtClean="0"/>
              <a:t>5</a:t>
            </a:r>
            <a:r>
              <a:rPr lang="tr-TR" sz="2200" b="1" dirty="0"/>
              <a:t>. </a:t>
            </a:r>
            <a:r>
              <a:rPr lang="tr-TR" sz="2200" b="1" u="sng" dirty="0"/>
              <a:t>Kurul başkanının </a:t>
            </a:r>
            <a:r>
              <a:rPr lang="tr-TR" sz="2200" b="1" dirty="0"/>
              <a:t>onayından sonra işleme girer. </a:t>
            </a:r>
            <a:endParaRPr lang="tr-TR" sz="2200" dirty="0"/>
          </a:p>
          <a:p>
            <a:pPr marL="0" indent="0">
              <a:buNone/>
            </a:pP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17232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712968" cy="945232"/>
          </a:xfrm>
        </p:spPr>
        <p:txBody>
          <a:bodyPr>
            <a:noAutofit/>
          </a:bodyPr>
          <a:lstStyle/>
          <a:p>
            <a:r>
              <a:rPr lang="tr-T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Eğitim Kurumu Sınıf/Alan Zümreleri</a:t>
            </a:r>
            <a:endParaRPr lang="tr-TR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26818" y="1700808"/>
            <a:ext cx="9144000" cy="3096344"/>
          </a:xfrm>
        </p:spPr>
        <p:txBody>
          <a:bodyPr>
            <a:noAutofit/>
          </a:bodyPr>
          <a:lstStyle/>
          <a:p>
            <a:r>
              <a:rPr lang="tr-TR" sz="4000" b="1" dirty="0"/>
              <a:t>Madde 12 – </a:t>
            </a:r>
            <a:r>
              <a:rPr lang="tr-TR" sz="4000" dirty="0"/>
              <a:t>(1) Eğitim kurumu sınıf/alan zümreleri; eğitim kurumunda aynı sınıfı okutan veya alanı aynı olan öğretmenlerden oluşur. </a:t>
            </a:r>
            <a:endParaRPr lang="tr-TR" sz="4000" b="1" u="sng" dirty="0"/>
          </a:p>
        </p:txBody>
      </p:sp>
    </p:spTree>
    <p:extLst>
      <p:ext uri="{BB962C8B-B14F-4D97-AF65-F5344CB8AC3E}">
        <p14:creationId xmlns:p14="http://schemas.microsoft.com/office/powerpoint/2010/main" val="21665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8129" y="836712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Toplantı Tarihleri</a:t>
            </a:r>
          </a:p>
          <a:p>
            <a:endParaRPr lang="tr-TR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514350" indent="-514350">
              <a:buAutoNum type="arabicPeriod"/>
            </a:pPr>
            <a:r>
              <a:rPr lang="tr-TR" sz="2800" dirty="0" smtClean="0"/>
              <a:t>Öğretmenler </a:t>
            </a:r>
            <a:r>
              <a:rPr lang="tr-TR" sz="2800" dirty="0"/>
              <a:t>kurulu toplantılarını takip eden </a:t>
            </a:r>
            <a:r>
              <a:rPr lang="tr-TR" sz="2800" b="1" u="sng" dirty="0"/>
              <a:t>2 iş günü içinde</a:t>
            </a:r>
            <a:r>
              <a:rPr lang="tr-TR" sz="2800" dirty="0"/>
              <a:t>,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b="1" dirty="0"/>
              <a:t>2. Ortaöğretim kurumlarında </a:t>
            </a:r>
            <a:r>
              <a:rPr lang="tr-TR" sz="2800" dirty="0"/>
              <a:t>aylık toplantılar </a:t>
            </a:r>
            <a:r>
              <a:rPr lang="tr-TR" sz="2800" b="1" dirty="0"/>
              <a:t>Ekim</a:t>
            </a:r>
            <a:r>
              <a:rPr lang="tr-TR" sz="2800" dirty="0"/>
              <a:t>, </a:t>
            </a:r>
            <a:r>
              <a:rPr lang="tr-TR" sz="2800" b="1" dirty="0"/>
              <a:t>Kasım</a:t>
            </a:r>
            <a:r>
              <a:rPr lang="tr-TR" sz="2800" dirty="0"/>
              <a:t>, </a:t>
            </a:r>
            <a:r>
              <a:rPr lang="tr-TR" sz="2800" b="1" dirty="0"/>
              <a:t>Aralık</a:t>
            </a:r>
            <a:r>
              <a:rPr lang="tr-TR" sz="2800" dirty="0"/>
              <a:t>, </a:t>
            </a:r>
            <a:r>
              <a:rPr lang="tr-TR" sz="2800" b="1" dirty="0"/>
              <a:t>Mart</a:t>
            </a:r>
            <a:r>
              <a:rPr lang="tr-TR" sz="2800" dirty="0"/>
              <a:t> ve </a:t>
            </a:r>
            <a:r>
              <a:rPr lang="tr-TR" sz="2800" b="1" dirty="0"/>
              <a:t>Nisan</a:t>
            </a:r>
            <a:r>
              <a:rPr lang="tr-TR" sz="2800" dirty="0"/>
              <a:t> ayları içerisinde, </a:t>
            </a:r>
            <a:endParaRPr lang="tr-TR" sz="2800" dirty="0" smtClean="0"/>
          </a:p>
          <a:p>
            <a:endParaRPr lang="tr-TR" sz="2800" dirty="0"/>
          </a:p>
          <a:p>
            <a:r>
              <a:rPr lang="tr-TR" sz="2800" b="1" dirty="0"/>
              <a:t>3. Meslekî ve teknik Anadolu liselerinde </a:t>
            </a:r>
            <a:r>
              <a:rPr lang="tr-TR" sz="2800" dirty="0"/>
              <a:t>alan zümre öğretmenleri, </a:t>
            </a:r>
            <a:r>
              <a:rPr lang="tr-TR" sz="2800" b="1" dirty="0"/>
              <a:t>Mayıs ayının son haftasında </a:t>
            </a:r>
            <a:r>
              <a:rPr lang="tr-TR" sz="2800" dirty="0"/>
              <a:t>bir iş gününde. </a:t>
            </a:r>
          </a:p>
        </p:txBody>
      </p:sp>
    </p:spTree>
    <p:extLst>
      <p:ext uri="{BB962C8B-B14F-4D97-AF65-F5344CB8AC3E}">
        <p14:creationId xmlns:p14="http://schemas.microsoft.com/office/powerpoint/2010/main" val="21966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Eğitim Kurumu Sınıf/Alan Zümreleri</a:t>
            </a:r>
            <a:br>
              <a:rPr lang="tr-TR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tr-TR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Toplantılarında Dikkat Edilecek Hususlar </a:t>
            </a:r>
            <a:br>
              <a:rPr lang="tr-TR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tr-TR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endParaRPr lang="tr-TR" sz="2600" dirty="0"/>
          </a:p>
          <a:p>
            <a:pPr marL="0" indent="0">
              <a:buNone/>
            </a:pPr>
            <a:r>
              <a:rPr lang="tr-TR" sz="2600" b="1" dirty="0"/>
              <a:t>1. Kurulun </a:t>
            </a:r>
            <a:r>
              <a:rPr lang="tr-TR" sz="2600" b="1" u="sng" dirty="0"/>
              <a:t>başkanı</a:t>
            </a:r>
            <a:r>
              <a:rPr lang="tr-TR" sz="2600" b="1" dirty="0"/>
              <a:t> ilk toplantıda kendi aralarından oylama ile seçilir. </a:t>
            </a:r>
            <a:endParaRPr lang="tr-TR" sz="2600" dirty="0"/>
          </a:p>
          <a:p>
            <a:pPr marL="0" indent="0">
              <a:buNone/>
            </a:pPr>
            <a:r>
              <a:rPr lang="tr-TR" sz="2600" b="1" dirty="0" smtClean="0"/>
              <a:t>2</a:t>
            </a:r>
            <a:r>
              <a:rPr lang="tr-TR" sz="2600" b="1" dirty="0"/>
              <a:t>. Zorunlu bir durum olmadığı sürece </a:t>
            </a:r>
            <a:r>
              <a:rPr lang="tr-TR" sz="2600" b="1" u="sng" dirty="0"/>
              <a:t>2 yıl süreyle </a:t>
            </a:r>
            <a:r>
              <a:rPr lang="tr-TR" sz="2600" b="1" dirty="0"/>
              <a:t>kurulun başkanı </a:t>
            </a:r>
            <a:r>
              <a:rPr lang="tr-TR" sz="2600" b="1" u="sng" dirty="0"/>
              <a:t>değiştirilmez. </a:t>
            </a:r>
            <a:endParaRPr lang="tr-TR" sz="2600" u="sng" dirty="0"/>
          </a:p>
          <a:p>
            <a:pPr marL="0" indent="0">
              <a:buNone/>
            </a:pPr>
            <a:r>
              <a:rPr lang="tr-TR" sz="2600" b="1" dirty="0" smtClean="0"/>
              <a:t>3</a:t>
            </a:r>
            <a:r>
              <a:rPr lang="tr-TR" sz="2600" b="1" dirty="0"/>
              <a:t>. Aynı şekilde </a:t>
            </a:r>
            <a:r>
              <a:rPr lang="tr-TR" sz="2600" b="1" u="sng" dirty="0"/>
              <a:t>yedek başkan </a:t>
            </a:r>
            <a:r>
              <a:rPr lang="tr-TR" sz="2600" b="1" dirty="0"/>
              <a:t>seçilir. </a:t>
            </a:r>
            <a:endParaRPr lang="tr-TR" sz="2600" dirty="0"/>
          </a:p>
          <a:p>
            <a:pPr marL="0" indent="0">
              <a:buNone/>
            </a:pPr>
            <a:r>
              <a:rPr lang="tr-TR" sz="2600" b="1" dirty="0" smtClean="0"/>
              <a:t>4</a:t>
            </a:r>
            <a:r>
              <a:rPr lang="tr-TR" sz="2600" b="1" dirty="0"/>
              <a:t>. Toplantı </a:t>
            </a:r>
            <a:r>
              <a:rPr lang="tr-TR" sz="2600" b="1" u="sng" dirty="0"/>
              <a:t>en az 5 gün </a:t>
            </a:r>
            <a:r>
              <a:rPr lang="tr-TR" sz="2600" b="1" dirty="0"/>
              <a:t>öncesinden katılımcılarına sistem üzerinden duyurulur. </a:t>
            </a:r>
            <a:endParaRPr lang="tr-TR" sz="2600" dirty="0"/>
          </a:p>
          <a:p>
            <a:pPr marL="0" indent="0">
              <a:buNone/>
            </a:pPr>
            <a:r>
              <a:rPr lang="tr-TR" sz="2600" b="1" dirty="0" smtClean="0"/>
              <a:t>5</a:t>
            </a:r>
            <a:r>
              <a:rPr lang="tr-TR" sz="2600" b="1" dirty="0"/>
              <a:t>. Kurulun sekretarya işleri </a:t>
            </a:r>
            <a:r>
              <a:rPr lang="tr-TR" sz="2600" b="1" u="sng" dirty="0"/>
              <a:t>kurul başkanı </a:t>
            </a:r>
            <a:r>
              <a:rPr lang="tr-TR" sz="2600" b="1" dirty="0"/>
              <a:t>tarafından yürütülür. </a:t>
            </a:r>
            <a:endParaRPr lang="tr-TR" sz="2600" dirty="0"/>
          </a:p>
          <a:p>
            <a:pPr marL="0" indent="0">
              <a:buNone/>
            </a:pPr>
            <a:r>
              <a:rPr lang="tr-TR" sz="2600" b="1" dirty="0" smtClean="0"/>
              <a:t>6</a:t>
            </a:r>
            <a:r>
              <a:rPr lang="tr-TR" sz="2600" b="1" dirty="0"/>
              <a:t>. </a:t>
            </a:r>
            <a:r>
              <a:rPr lang="tr-TR" sz="2600" b="1" u="sng" dirty="0"/>
              <a:t>Kurul başkanının </a:t>
            </a:r>
            <a:r>
              <a:rPr lang="tr-TR" sz="2600" b="1" dirty="0"/>
              <a:t>onayından sonra işleme girer. </a:t>
            </a:r>
            <a:endParaRPr lang="tr-TR" sz="2600" dirty="0"/>
          </a:p>
          <a:p>
            <a:pPr marL="0" indent="0">
              <a:buNone/>
            </a:pP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18697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718" y="3573016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Eğitim Kurumu Bünyesindeki Toplantılarında Yapılacak İşlemler </a:t>
            </a:r>
            <a:b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236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6464" y="260648"/>
            <a:ext cx="6781800" cy="1096144"/>
          </a:xfrm>
        </p:spPr>
        <p:txBody>
          <a:bodyPr/>
          <a:lstStyle/>
          <a:p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Kullanıcı İşlemleri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35896" y="1556792"/>
            <a:ext cx="532859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/>
              <a:t>MEB personeli </a:t>
            </a:r>
            <a:r>
              <a:rPr lang="tr-TR" sz="2800" dirty="0" smtClean="0"/>
              <a:t>olanlar,</a:t>
            </a:r>
          </a:p>
          <a:p>
            <a:pPr marL="0" indent="0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http</a:t>
            </a:r>
            <a:r>
              <a:rPr lang="tr-TR" sz="2800" b="1" dirty="0">
                <a:solidFill>
                  <a:srgbClr val="FF0000"/>
                </a:solidFill>
              </a:rPr>
              <a:t>://e-mufredat.meb.gov.tr</a:t>
            </a:r>
            <a:r>
              <a:rPr lang="tr-TR" sz="2800" dirty="0"/>
              <a:t> adresine girdiğinde </a:t>
            </a:r>
            <a:r>
              <a:rPr lang="tr-TR" sz="2800" b="1" dirty="0">
                <a:solidFill>
                  <a:srgbClr val="FF0000"/>
                </a:solidFill>
              </a:rPr>
              <a:t>“M.E.B. Personel Girişi” </a:t>
            </a:r>
            <a:r>
              <a:rPr lang="tr-TR" sz="2800" dirty="0"/>
              <a:t>başlığı altında bulunan </a:t>
            </a:r>
            <a:r>
              <a:rPr lang="tr-TR" sz="2800" b="1" dirty="0">
                <a:solidFill>
                  <a:srgbClr val="FF0000"/>
                </a:solidFill>
              </a:rPr>
              <a:t>“MEBBİS bilgilerinizle giriş yapmak için tıklayınız.” </a:t>
            </a:r>
            <a:r>
              <a:rPr lang="tr-TR" sz="2800" dirty="0"/>
              <a:t>düğmesine basarak sisteme girmelidirler. 	</a:t>
            </a:r>
          </a:p>
          <a:p>
            <a:pPr marL="0" indent="0">
              <a:buNone/>
            </a:pPr>
            <a:endParaRPr lang="tr-T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2" y="1988840"/>
            <a:ext cx="302895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5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6464" y="260648"/>
            <a:ext cx="6781800" cy="1096144"/>
          </a:xfrm>
        </p:spPr>
        <p:txBody>
          <a:bodyPr/>
          <a:lstStyle/>
          <a:p>
            <a:r>
              <a:rPr lang="tr-TR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Kullanıcı İşlemleri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9702" y="1484783"/>
            <a:ext cx="5564298" cy="4678779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Güvenlik Kodu Giriniz : </a:t>
            </a:r>
            <a:r>
              <a:rPr lang="tr-TR" dirty="0"/>
              <a:t>MEBBİS tarafından üretilen 4 basamaklı ve ekranın üst kısmında görülen bir koddur. Bu kod bu alana yazılır. 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r>
              <a:rPr lang="tr-TR" b="1" dirty="0"/>
              <a:t>Kullanıcı Adını Giriniz : </a:t>
            </a:r>
            <a:r>
              <a:rPr lang="tr-TR" dirty="0"/>
              <a:t>İlgili personelin T.C. Kimlik numarasıdır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dirty="0"/>
              <a:t>Şifrenizi Giriniz : </a:t>
            </a:r>
            <a:r>
              <a:rPr lang="tr-TR" dirty="0"/>
              <a:t>MEBBİS yöneticisi tarafından kullanıcıya verilmiş şifredir. 	</a:t>
            </a:r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" y="1340768"/>
            <a:ext cx="3400191" cy="369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118748" y="5345340"/>
            <a:ext cx="9133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NOT: </a:t>
            </a:r>
            <a:r>
              <a:rPr lang="tr-TR" sz="2200" dirty="0" smtClean="0"/>
              <a:t>Özel </a:t>
            </a:r>
            <a:r>
              <a:rPr lang="tr-TR" sz="2200" dirty="0"/>
              <a:t>okul çalışanları </a:t>
            </a:r>
            <a:r>
              <a:rPr lang="tr-TR" sz="2200" b="1" dirty="0"/>
              <a:t>“Kullanıcı Adını Giriniz” </a:t>
            </a:r>
            <a:r>
              <a:rPr lang="tr-TR" sz="2200" dirty="0"/>
              <a:t>bölümüne </a:t>
            </a:r>
            <a:r>
              <a:rPr lang="tr-TR" sz="2200" b="1" dirty="0">
                <a:solidFill>
                  <a:srgbClr val="FF0000"/>
                </a:solidFill>
              </a:rPr>
              <a:t>T.C. Kimlik numaralarını</a:t>
            </a:r>
            <a:r>
              <a:rPr lang="tr-TR" sz="2200" dirty="0"/>
              <a:t>, </a:t>
            </a:r>
            <a:r>
              <a:rPr lang="tr-TR" sz="2200" b="1" dirty="0"/>
              <a:t>“Şifrenizi Giriniz” </a:t>
            </a:r>
            <a:r>
              <a:rPr lang="tr-TR" sz="2200" dirty="0"/>
              <a:t>bölümüne </a:t>
            </a:r>
            <a:r>
              <a:rPr lang="tr-TR" sz="2200" b="1" dirty="0">
                <a:solidFill>
                  <a:srgbClr val="FF0000"/>
                </a:solidFill>
              </a:rPr>
              <a:t>e-Okul şifrelerini </a:t>
            </a:r>
            <a:r>
              <a:rPr lang="tr-TR" sz="2200" dirty="0"/>
              <a:t>gireceklerdir. 	</a:t>
            </a:r>
          </a:p>
        </p:txBody>
      </p:sp>
    </p:spTree>
    <p:extLst>
      <p:ext uri="{BB962C8B-B14F-4D97-AF65-F5344CB8AC3E}">
        <p14:creationId xmlns:p14="http://schemas.microsoft.com/office/powerpoint/2010/main" val="34322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88640"/>
            <a:ext cx="8604448" cy="1008112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-Müfredat </a:t>
            </a:r>
            <a:r>
              <a:rPr lang="tr-T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Portali Menü 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Yapısı-1 </a:t>
            </a:r>
            <a:endParaRPr lang="tr-T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6" y="2465827"/>
            <a:ext cx="531244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15760" y="254782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Yeni Kayıt Düğmesi </a:t>
            </a:r>
            <a:r>
              <a:rPr lang="tr-TR" dirty="0"/>
              <a:t>	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41891"/>
            <a:ext cx="493297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37225" y="310460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Kayıt Güncelle Düğmesi </a:t>
            </a:r>
            <a:r>
              <a:rPr lang="tr-TR" dirty="0"/>
              <a:t>	</a:t>
            </a:r>
          </a:p>
        </p:txBody>
      </p:sp>
      <p:sp>
        <p:nvSpPr>
          <p:cNvPr id="6" name="Dikdörtgen 5"/>
          <p:cNvSpPr/>
          <p:nvPr/>
        </p:nvSpPr>
        <p:spPr>
          <a:xfrm>
            <a:off x="3552116" y="2564904"/>
            <a:ext cx="5340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Yeni bir kayıt oluşturmak veya var olan bir kaydı güncellemek için kullanılır. 	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675"/>
            <a:ext cx="492632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683568" y="410433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Kayıt Sil Düğmesi </a:t>
            </a:r>
            <a:r>
              <a:rPr lang="tr-TR" dirty="0"/>
              <a:t>	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491880" y="3782762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Daha önceden oluşturulmuş ve silme yapılması mümkün olan tamamen silmek veya var olan bir hakkı geri almak için kullanılır. 	</a:t>
            </a:r>
          </a:p>
        </p:txBody>
      </p:sp>
      <p:sp>
        <p:nvSpPr>
          <p:cNvPr id="12" name="Akış Çizelgesi: İşlem 11"/>
          <p:cNvSpPr/>
          <p:nvPr/>
        </p:nvSpPr>
        <p:spPr>
          <a:xfrm>
            <a:off x="44820" y="2348880"/>
            <a:ext cx="8820472" cy="1224136"/>
          </a:xfrm>
          <a:prstGeom prst="flowChart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3" name="Akış Çizelgesi: İşlem 12"/>
          <p:cNvSpPr/>
          <p:nvPr/>
        </p:nvSpPr>
        <p:spPr>
          <a:xfrm>
            <a:off x="62314" y="3717032"/>
            <a:ext cx="8820472" cy="1081393"/>
          </a:xfrm>
          <a:prstGeom prst="flowChart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2" y="5190582"/>
            <a:ext cx="480315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Dikdörtgen 8"/>
          <p:cNvSpPr/>
          <p:nvPr/>
        </p:nvSpPr>
        <p:spPr>
          <a:xfrm>
            <a:off x="611560" y="5120315"/>
            <a:ext cx="3243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Veri Giriş Alanları Temizle Düğmesi </a:t>
            </a:r>
            <a:r>
              <a:rPr lang="tr-TR" dirty="0"/>
              <a:t>	</a:t>
            </a:r>
          </a:p>
        </p:txBody>
      </p:sp>
      <p:sp>
        <p:nvSpPr>
          <p:cNvPr id="16" name="Akış Çizelgesi: İşlem 15"/>
          <p:cNvSpPr/>
          <p:nvPr/>
        </p:nvSpPr>
        <p:spPr>
          <a:xfrm>
            <a:off x="72008" y="4939895"/>
            <a:ext cx="8820472" cy="1081393"/>
          </a:xfrm>
          <a:prstGeom prst="flowChart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491880" y="4933617"/>
            <a:ext cx="53909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Ekranda mevcut olan alanların içini temizlemek ve yeni bir kayıt veya işlem yapma aşamasına getirmek için kullanılır. 	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5227"/>
            <a:ext cx="6471216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336704"/>
          </a:xfrm>
        </p:spPr>
        <p:txBody>
          <a:bodyPr>
            <a:normAutofit/>
          </a:bodyPr>
          <a:lstStyle/>
          <a:p>
            <a:r>
              <a:rPr lang="tr-TR" b="1" dirty="0"/>
              <a:t>Millî Eğitim Bakanlığı Eğitim Bölgeleri Yönergesi </a:t>
            </a:r>
            <a:r>
              <a:rPr lang="tr-TR" dirty="0"/>
              <a:t>ile </a:t>
            </a:r>
            <a:r>
              <a:rPr lang="tr-TR" b="1" dirty="0"/>
              <a:t>Eğitim Kurulları ve Zümreleri Yönergesi </a:t>
            </a:r>
            <a:r>
              <a:rPr lang="tr-TR" dirty="0"/>
              <a:t>2017/Ağustos ayı itibarıyla yürürlüğe girmiştir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Tüm eğitim kurumlarında görevli yönetici ve öğretmenlerimiz ile il ve ilçe millî eğitim müdürlüklerimizin iş ve işlemlerini adı geçen Yönergeler hükümleri ve ekleri takvime göre yürütmeleri gerekmektedir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2017-2018 eğitim ve öğretim yılı içinde; öncelikle pilot uygulamanın yapıldığı </a:t>
            </a:r>
            <a:r>
              <a:rPr lang="tr-TR" b="1" dirty="0"/>
              <a:t>Ankara ilinde il, ilçe ve eğitim kurumları</a:t>
            </a:r>
            <a:r>
              <a:rPr lang="tr-TR" dirty="0"/>
              <a:t>; </a:t>
            </a:r>
            <a:r>
              <a:rPr lang="tr-TR" b="1" dirty="0"/>
              <a:t>Bursa</a:t>
            </a:r>
            <a:r>
              <a:rPr lang="tr-TR" dirty="0"/>
              <a:t>, </a:t>
            </a:r>
            <a:r>
              <a:rPr lang="tr-TR" b="1" dirty="0"/>
              <a:t>Konya</a:t>
            </a:r>
            <a:r>
              <a:rPr lang="tr-TR" dirty="0"/>
              <a:t>, </a:t>
            </a:r>
            <a:r>
              <a:rPr lang="tr-TR" b="1" dirty="0"/>
              <a:t>Gaziantep</a:t>
            </a:r>
            <a:r>
              <a:rPr lang="tr-TR" dirty="0"/>
              <a:t>, </a:t>
            </a:r>
            <a:r>
              <a:rPr lang="tr-TR" b="1" dirty="0"/>
              <a:t>Kayseri</a:t>
            </a:r>
            <a:r>
              <a:rPr lang="tr-TR" dirty="0"/>
              <a:t>,  </a:t>
            </a:r>
            <a:r>
              <a:rPr lang="tr-TR" b="1" dirty="0"/>
              <a:t>Giresun</a:t>
            </a:r>
            <a:r>
              <a:rPr lang="tr-TR" dirty="0"/>
              <a:t> ve </a:t>
            </a:r>
            <a:r>
              <a:rPr lang="tr-TR" b="1" dirty="0"/>
              <a:t>Kırşehir</a:t>
            </a:r>
            <a:r>
              <a:rPr lang="tr-TR" dirty="0"/>
              <a:t> illerinde ise eğitim kurumları hâriç il ve ilçe düzeyinde </a:t>
            </a:r>
            <a:r>
              <a:rPr lang="tr-TR" dirty="0" smtClean="0"/>
              <a:t>kullanılacak.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55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126876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-Müfredat </a:t>
            </a:r>
            <a:r>
              <a:rPr lang="tr-TR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Portali Menü </a:t>
            </a:r>
            <a:r>
              <a:rPr lang="tr-T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Yapısı-2 </a:t>
            </a:r>
            <a:endParaRPr lang="tr-T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Akış Çizelgesi: İşlem 11"/>
          <p:cNvSpPr/>
          <p:nvPr/>
        </p:nvSpPr>
        <p:spPr>
          <a:xfrm>
            <a:off x="72008" y="3581121"/>
            <a:ext cx="8820472" cy="1015663"/>
          </a:xfrm>
          <a:prstGeom prst="flowChart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3" name="Akış Çizelgesi: İşlem 12"/>
          <p:cNvSpPr/>
          <p:nvPr/>
        </p:nvSpPr>
        <p:spPr>
          <a:xfrm>
            <a:off x="72008" y="4795879"/>
            <a:ext cx="8820472" cy="1081393"/>
          </a:xfrm>
          <a:prstGeom prst="flowChart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5" y="3823446"/>
            <a:ext cx="492632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710756" y="387278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Mesaj Yaz Düğmesi </a:t>
            </a:r>
            <a:r>
              <a:rPr lang="tr-TR" dirty="0"/>
              <a:t>	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3519068" y="3581121"/>
            <a:ext cx="52565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Çeşitli konularda programa ve işletimine ait konularda görüş, öneri ve bildirimleri yazmak için kullanılır. 	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8" y="5015002"/>
            <a:ext cx="444000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Dikdörtgen 16"/>
          <p:cNvSpPr/>
          <p:nvPr/>
        </p:nvSpPr>
        <p:spPr>
          <a:xfrm>
            <a:off x="691267" y="50883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/>
              <a:t>Çıkış Düğmesi </a:t>
            </a:r>
            <a:r>
              <a:rPr lang="tr-TR" dirty="0"/>
              <a:t>	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3563888" y="4925836"/>
            <a:ext cx="511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Bu düğmeye basarak programdan güvenli bir biçimde çıkılır. 	</a:t>
            </a: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11" y="2602811"/>
            <a:ext cx="455685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Dikdörtgen 27"/>
          <p:cNvSpPr/>
          <p:nvPr/>
        </p:nvSpPr>
        <p:spPr>
          <a:xfrm>
            <a:off x="638749" y="2652145"/>
            <a:ext cx="2853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Raporlama Düğmesi </a:t>
            </a:r>
            <a:r>
              <a:rPr lang="tr-TR" dirty="0"/>
              <a:t>	</a:t>
            </a:r>
          </a:p>
        </p:txBody>
      </p:sp>
      <p:sp>
        <p:nvSpPr>
          <p:cNvPr id="29" name="Dikdörtgen 28"/>
          <p:cNvSpPr/>
          <p:nvPr/>
        </p:nvSpPr>
        <p:spPr>
          <a:xfrm>
            <a:off x="3484386" y="2314779"/>
            <a:ext cx="54091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Ekranda alınabilecek bir rapor varsa o raporu önce ekranda daha sonra ise istenilen çıktı ortamına yönlendirmek için kullanılır. 	</a:t>
            </a:r>
          </a:p>
        </p:txBody>
      </p:sp>
      <p:sp>
        <p:nvSpPr>
          <p:cNvPr id="30" name="Akış Çizelgesi: İşlem 29"/>
          <p:cNvSpPr/>
          <p:nvPr/>
        </p:nvSpPr>
        <p:spPr>
          <a:xfrm>
            <a:off x="73015" y="2347607"/>
            <a:ext cx="8820472" cy="1081393"/>
          </a:xfrm>
          <a:prstGeom prst="flowChart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15227"/>
            <a:ext cx="6471216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0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6464" y="260648"/>
            <a:ext cx="6781800" cy="1096144"/>
          </a:xfrm>
        </p:spPr>
        <p:txBody>
          <a:bodyPr/>
          <a:lstStyle/>
          <a:p>
            <a:r>
              <a:rPr lang="tr-TR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Kurul tanımlama</a:t>
            </a:r>
            <a:endParaRPr lang="tr-TR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/>
              <a:t>“Kurul Tanımlama” </a:t>
            </a:r>
            <a:r>
              <a:rPr lang="tr-TR" sz="4000" dirty="0"/>
              <a:t>ekranı, eğitim kurumları tarafından yapılacak olan kurulların tanımlandığı bölümdür. </a:t>
            </a:r>
            <a:endParaRPr lang="tr-TR" sz="4000" dirty="0" smtClean="0"/>
          </a:p>
          <a:p>
            <a:pPr marL="0" indent="0">
              <a:buNone/>
            </a:pPr>
            <a:endParaRPr lang="tr-TR" sz="4000" dirty="0"/>
          </a:p>
          <a:p>
            <a:pPr marL="0" indent="0">
              <a:buNone/>
            </a:pPr>
            <a:r>
              <a:rPr lang="tr-TR" sz="4000" dirty="0" smtClean="0"/>
              <a:t>Bu </a:t>
            </a:r>
            <a:r>
              <a:rPr lang="tr-TR" sz="4000" dirty="0"/>
              <a:t>ekrana sadece </a:t>
            </a:r>
            <a:r>
              <a:rPr lang="tr-TR" sz="4000" b="1" u="sng" dirty="0"/>
              <a:t>yetkili yöneticiler</a:t>
            </a:r>
            <a:r>
              <a:rPr lang="tr-TR" sz="4000" dirty="0"/>
              <a:t>, </a:t>
            </a:r>
            <a:r>
              <a:rPr lang="tr-TR" sz="4000" b="1" u="sng" dirty="0"/>
              <a:t>okul kurul/zümre başkanları</a:t>
            </a:r>
            <a:r>
              <a:rPr lang="tr-TR" sz="4000" dirty="0"/>
              <a:t> kendi kurumları bazında giriş yapabilmektedir. </a:t>
            </a:r>
          </a:p>
        </p:txBody>
      </p:sp>
    </p:spTree>
    <p:extLst>
      <p:ext uri="{BB962C8B-B14F-4D97-AF65-F5344CB8AC3E}">
        <p14:creationId xmlns:p14="http://schemas.microsoft.com/office/powerpoint/2010/main" val="5389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5" y="0"/>
            <a:ext cx="9199927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kış Çizelgesi: İşlem 3"/>
          <p:cNvSpPr/>
          <p:nvPr/>
        </p:nvSpPr>
        <p:spPr>
          <a:xfrm>
            <a:off x="7236296" y="1628800"/>
            <a:ext cx="1368152" cy="1224136"/>
          </a:xfrm>
          <a:prstGeom prst="flowChart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" name="Akış Çizelgesi: İşlem 5"/>
          <p:cNvSpPr/>
          <p:nvPr/>
        </p:nvSpPr>
        <p:spPr>
          <a:xfrm>
            <a:off x="35496" y="1340768"/>
            <a:ext cx="1368152" cy="288032"/>
          </a:xfrm>
          <a:prstGeom prst="flowChart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4096" y="4581128"/>
            <a:ext cx="9079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Burada yapılması gereken </a:t>
            </a:r>
            <a:r>
              <a:rPr lang="tr-TR" sz="2800" b="1" dirty="0">
                <a:solidFill>
                  <a:srgbClr val="FF0000"/>
                </a:solidFill>
              </a:rPr>
              <a:t>“Yıllık Plan” </a:t>
            </a:r>
            <a:r>
              <a:rPr lang="tr-TR" sz="2800" dirty="0"/>
              <a:t>yazan düğmeye basarak veya sol taraftaki menüden </a:t>
            </a:r>
            <a:r>
              <a:rPr lang="tr-TR" sz="2800" b="1" dirty="0">
                <a:solidFill>
                  <a:srgbClr val="FF0000"/>
                </a:solidFill>
              </a:rPr>
              <a:t>“Yıllık Plan” </a:t>
            </a:r>
            <a:r>
              <a:rPr lang="tr-TR" sz="2800" dirty="0"/>
              <a:t>seçeneğini işaretleyerek sisteme giriş sağlanmasıdır. </a:t>
            </a:r>
          </a:p>
        </p:txBody>
      </p:sp>
    </p:spTree>
    <p:extLst>
      <p:ext uri="{BB962C8B-B14F-4D97-AF65-F5344CB8AC3E}">
        <p14:creationId xmlns:p14="http://schemas.microsoft.com/office/powerpoint/2010/main" val="24580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7"/>
            <a:ext cx="3525676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176832" y="1012666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veya</a:t>
            </a:r>
            <a:endParaRPr lang="tr-TR" sz="2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6574"/>
            <a:ext cx="13906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kış Çizelgesi: İşlem 7"/>
          <p:cNvSpPr/>
          <p:nvPr/>
        </p:nvSpPr>
        <p:spPr>
          <a:xfrm>
            <a:off x="179512" y="404664"/>
            <a:ext cx="8712968" cy="1404000"/>
          </a:xfrm>
          <a:prstGeom prst="flowChart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76200">
                <a:solidFill>
                  <a:schemeClr val="tx1"/>
                </a:solidFill>
              </a:ln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2636912"/>
            <a:ext cx="3917455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4320848" y="2560802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veya</a:t>
            </a:r>
            <a:endParaRPr lang="tr-TR" sz="2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56" y="2069739"/>
            <a:ext cx="1876273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kış Çizelgesi: İşlem 11"/>
          <p:cNvSpPr/>
          <p:nvPr/>
        </p:nvSpPr>
        <p:spPr>
          <a:xfrm>
            <a:off x="179512" y="1978199"/>
            <a:ext cx="8712968" cy="2458913"/>
          </a:xfrm>
          <a:prstGeom prst="flowChart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4725143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Kurul Tanımlama </a:t>
            </a:r>
            <a:r>
              <a:rPr lang="tr-TR" sz="2400" b="1" dirty="0"/>
              <a:t>EKRANINA </a:t>
            </a:r>
            <a:r>
              <a:rPr lang="tr-TR" sz="2400" b="1" u="sng" dirty="0"/>
              <a:t>KURUL BAŞKANI </a:t>
            </a:r>
            <a:r>
              <a:rPr lang="tr-TR" sz="2400" b="1" dirty="0"/>
              <a:t>GİREMİYORSA OKUL MÜDÜRLÜĞÜNE BAŞVURUP YETKİ VERİLMESİNİ SAĞLAYACAKTIR. </a:t>
            </a:r>
            <a:r>
              <a:rPr lang="tr-TR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746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1334" y="1556792"/>
            <a:ext cx="9112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/>
              <a:t>“Kurul Tanımlama” </a:t>
            </a:r>
            <a:r>
              <a:rPr lang="tr-TR" sz="3600" dirty="0"/>
              <a:t>ekranına girmeniz gerekiyor ise ve girme yetkiniz yok ise, bu ekrana giriş yetkinizi eğitim kurumu müdürlüğü </a:t>
            </a:r>
            <a:r>
              <a:rPr lang="tr-TR" sz="3600" b="1" dirty="0">
                <a:solidFill>
                  <a:srgbClr val="FF0000"/>
                </a:solidFill>
              </a:rPr>
              <a:t>“Eğitim Kurumu Zümre Başkanları” </a:t>
            </a:r>
            <a:r>
              <a:rPr lang="tr-TR" sz="3600" dirty="0"/>
              <a:t>isimli ekranı kullanarak verebilecektir. </a:t>
            </a:r>
          </a:p>
        </p:txBody>
      </p:sp>
    </p:spTree>
    <p:extLst>
      <p:ext uri="{BB962C8B-B14F-4D97-AF65-F5344CB8AC3E}">
        <p14:creationId xmlns:p14="http://schemas.microsoft.com/office/powerpoint/2010/main" val="14132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289563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7504" y="3573016"/>
            <a:ext cx="8856984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Kurul/Zümre Adı BÖLÜMÜNDEN İLGİLİ KURUL SEÇİLİR. </a:t>
            </a:r>
            <a:endParaRPr lang="tr-TR" sz="2400" dirty="0" smtClean="0"/>
          </a:p>
          <a:p>
            <a:r>
              <a:rPr lang="tr-TR" sz="2400" dirty="0" smtClean="0"/>
              <a:t>(</a:t>
            </a:r>
            <a:r>
              <a:rPr lang="tr-TR" sz="2400" dirty="0"/>
              <a:t>Kurul Adı, Tarih, Alan ve Kurul Açıklaması yazılacak ve </a:t>
            </a:r>
            <a:r>
              <a:rPr lang="tr-TR" sz="2400" b="1" dirty="0"/>
              <a:t>“Yeni Kayıt”</a:t>
            </a:r>
            <a:r>
              <a:rPr lang="tr-TR" sz="2400" dirty="0"/>
              <a:t>/</a:t>
            </a:r>
            <a:r>
              <a:rPr lang="tr-TR" sz="2400" b="1" dirty="0"/>
              <a:t>”Kayıt Güncelle” </a:t>
            </a:r>
            <a:r>
              <a:rPr lang="tr-TR" sz="2400" dirty="0"/>
              <a:t>düğmesine basılacaktır.)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b="1" dirty="0" smtClean="0"/>
              <a:t>EĞER </a:t>
            </a:r>
            <a:r>
              <a:rPr lang="tr-TR" sz="2400" b="1" dirty="0"/>
              <a:t>SEÇİLEN KURUL/ZÜMRE </a:t>
            </a:r>
            <a:r>
              <a:rPr lang="tr-TR" sz="2400" dirty="0"/>
              <a:t>“Eğitim Kurumu Sınıf/Alan Zümresi” İSE FAZLADAN </a:t>
            </a:r>
            <a:r>
              <a:rPr lang="tr-TR" sz="2400" b="1" dirty="0"/>
              <a:t>ZÜMRE TÜRÜ </a:t>
            </a:r>
            <a:r>
              <a:rPr lang="tr-TR" sz="2400" dirty="0"/>
              <a:t>ve </a:t>
            </a:r>
            <a:r>
              <a:rPr lang="tr-TR" sz="2400" b="1" dirty="0"/>
              <a:t>ALAN BİLGİSİ </a:t>
            </a:r>
            <a:r>
              <a:rPr lang="tr-TR" sz="2400" dirty="0"/>
              <a:t>DE SEÇİLİR. 	</a:t>
            </a:r>
          </a:p>
        </p:txBody>
      </p:sp>
    </p:spTree>
    <p:extLst>
      <p:ext uri="{BB962C8B-B14F-4D97-AF65-F5344CB8AC3E}">
        <p14:creationId xmlns:p14="http://schemas.microsoft.com/office/powerpoint/2010/main" val="24866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0353" y="649704"/>
            <a:ext cx="87849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OLUŞTURULAN KURUL KAYDININ </a:t>
            </a:r>
            <a:r>
              <a:rPr lang="tr-TR" sz="2400" dirty="0" smtClean="0"/>
              <a:t>BAŞINDAKİ      </a:t>
            </a:r>
            <a:r>
              <a:rPr lang="tr-TR" sz="2400" dirty="0"/>
              <a:t>KALEME </a:t>
            </a:r>
            <a:r>
              <a:rPr lang="tr-TR" sz="2400" dirty="0" smtClean="0"/>
              <a:t>TIKLANIR. </a:t>
            </a:r>
            <a:r>
              <a:rPr lang="tr-TR" sz="2400" dirty="0"/>
              <a:t>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704953"/>
            <a:ext cx="4704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70353" y="1772816"/>
            <a:ext cx="87849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KATILIMCILAR GİRİLİR</a:t>
            </a:r>
            <a:r>
              <a:rPr lang="tr-TR" sz="2400" dirty="0" smtClean="0"/>
              <a:t>. </a:t>
            </a:r>
          </a:p>
          <a:p>
            <a:r>
              <a:rPr lang="tr-TR" sz="2400" dirty="0" smtClean="0"/>
              <a:t>(Önce Kurul/Zümre başkanı kendisini girecek ve Kurul/Zümre Başkanı olduğunu işaretleyecek.)</a:t>
            </a: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182283" y="3284984"/>
            <a:ext cx="877304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 smtClean="0"/>
              <a:t>EĞER VARSA </a:t>
            </a:r>
            <a:r>
              <a:rPr lang="tr-TR" sz="2400" u="sng" dirty="0" smtClean="0"/>
              <a:t>YEDEK BAŞKAN </a:t>
            </a:r>
            <a:r>
              <a:rPr lang="tr-TR" sz="2400" dirty="0" smtClean="0"/>
              <a:t>GİRİLİR.</a:t>
            </a:r>
            <a:endParaRPr lang="tr-TR" sz="2400" dirty="0"/>
          </a:p>
        </p:txBody>
      </p:sp>
      <p:sp>
        <p:nvSpPr>
          <p:cNvPr id="7" name="Dikdörtgen 6"/>
          <p:cNvSpPr/>
          <p:nvPr/>
        </p:nvSpPr>
        <p:spPr>
          <a:xfrm>
            <a:off x="182282" y="4149080"/>
            <a:ext cx="877304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 smtClean="0"/>
              <a:t>GÜNDEM MADDELERİ GİRİLİR.</a:t>
            </a:r>
            <a:endParaRPr lang="tr-TR" sz="2800" dirty="0"/>
          </a:p>
        </p:txBody>
      </p:sp>
      <p:sp>
        <p:nvSpPr>
          <p:cNvPr id="8" name="Dikdörtgen 7"/>
          <p:cNvSpPr/>
          <p:nvPr/>
        </p:nvSpPr>
        <p:spPr>
          <a:xfrm>
            <a:off x="179512" y="4869160"/>
            <a:ext cx="8761214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 smtClean="0"/>
              <a:t>“Kurul/Zümre bilgilerini katılımcıların görebilmesi için onaylıyorum.” </a:t>
            </a:r>
            <a:r>
              <a:rPr lang="tr-TR" sz="2400" b="1" dirty="0" smtClean="0"/>
              <a:t>SEÇENEĞİ İŞARETLENİR.</a:t>
            </a:r>
            <a:endParaRPr lang="tr-TR" sz="2400" b="1" dirty="0"/>
          </a:p>
        </p:txBody>
      </p:sp>
      <p:sp>
        <p:nvSpPr>
          <p:cNvPr id="9" name="Dikdörtgen 8"/>
          <p:cNvSpPr/>
          <p:nvPr/>
        </p:nvSpPr>
        <p:spPr>
          <a:xfrm>
            <a:off x="182281" y="5877272"/>
            <a:ext cx="877304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“Yeni Kayıt”/” Kayıt Güncelle</a:t>
            </a:r>
            <a:r>
              <a:rPr lang="tr-TR" sz="2400" dirty="0" smtClean="0"/>
              <a:t>” DÜĞMESİNE BASILIR.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440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548680"/>
            <a:ext cx="892899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/>
              <a:t>KARARLAR GİRİLENE KADAR TOPLANTI İLE İLGİLİ DEĞİŞİKLİKLER </a:t>
            </a:r>
            <a:r>
              <a:rPr lang="tr-TR" sz="2400" b="1" dirty="0">
                <a:solidFill>
                  <a:srgbClr val="FF0000"/>
                </a:solidFill>
              </a:rPr>
              <a:t>“Kurullar Bilgi Değişiklikleri” </a:t>
            </a:r>
            <a:r>
              <a:rPr lang="tr-TR" sz="2400" dirty="0"/>
              <a:t>EKRANINDAN YAPILIR. 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12582"/>
            <a:ext cx="4035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4170213" y="2760857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veya</a:t>
            </a:r>
            <a:endParaRPr lang="tr-TR" sz="2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865421"/>
            <a:ext cx="21621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kış Çizelgesi: İşlem 7"/>
          <p:cNvSpPr/>
          <p:nvPr/>
        </p:nvSpPr>
        <p:spPr>
          <a:xfrm>
            <a:off x="5220070" y="5463226"/>
            <a:ext cx="2304257" cy="612068"/>
          </a:xfrm>
          <a:prstGeom prst="flowChartProcess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440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2008" y="476672"/>
            <a:ext cx="9036496" cy="430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KURUL TOPLANTI BİLGİLENDİRME </a:t>
            </a:r>
            <a:r>
              <a:rPr lang="tr-TR" sz="2200" b="1" dirty="0" smtClean="0"/>
              <a:t>MENÜSÜ SEÇİLECEKTİR.</a:t>
            </a:r>
            <a:endParaRPr lang="tr-TR" sz="2200" b="1" dirty="0"/>
          </a:p>
        </p:txBody>
      </p:sp>
      <p:sp>
        <p:nvSpPr>
          <p:cNvPr id="5" name="Dikdörtgen 4"/>
          <p:cNvSpPr/>
          <p:nvPr/>
        </p:nvSpPr>
        <p:spPr>
          <a:xfrm>
            <a:off x="83662" y="1196752"/>
            <a:ext cx="902484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b="1" dirty="0" smtClean="0"/>
              <a:t>KURUL BAŞKANI </a:t>
            </a:r>
            <a:r>
              <a:rPr lang="tr-TR" sz="2000" dirty="0" smtClean="0"/>
              <a:t>TOPLANTI SIRASINDA KURUL KARARLARINI GİRER.</a:t>
            </a:r>
            <a:endParaRPr lang="tr-TR" sz="2000" dirty="0"/>
          </a:p>
        </p:txBody>
      </p:sp>
      <p:sp>
        <p:nvSpPr>
          <p:cNvPr id="6" name="Dikdörtgen 5"/>
          <p:cNvSpPr/>
          <p:nvPr/>
        </p:nvSpPr>
        <p:spPr>
          <a:xfrm>
            <a:off x="83662" y="1844824"/>
            <a:ext cx="902484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smtClean="0"/>
              <a:t>KARARLARIN GİRİLMESİ SONRASI 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HER KATILIMCI KENDİ MEBBİS KULLANICI ADI VE ŞİFRESİ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smtClean="0"/>
              <a:t>İLE GİRİŞ YAPARAK TOPLANTIYI ONAYLAYACAKLAR, 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ÖZEL OKUL KULLANICILARI e-OKUL KULLANICI ADI VE ŞİFRESİ</a:t>
            </a:r>
            <a:r>
              <a:rPr lang="tr-TR" sz="2000" dirty="0" smtClean="0">
                <a:solidFill>
                  <a:srgbClr val="FF0000"/>
                </a:solidFill>
              </a:rPr>
              <a:t> </a:t>
            </a:r>
            <a:r>
              <a:rPr lang="tr-TR" sz="2000" dirty="0" smtClean="0"/>
              <a:t>İLE GİRİŞ YAPARAK TOPLANTIYI ONAYLAYACAKLARDIR. </a:t>
            </a:r>
          </a:p>
          <a:p>
            <a:r>
              <a:rPr lang="tr-TR" sz="2000" b="1" dirty="0" smtClean="0"/>
              <a:t>(Kurul kararlarını okudum ve tümünü kabul ediyorum. vb.)</a:t>
            </a:r>
            <a:endParaRPr lang="tr-TR" sz="2000" b="1" dirty="0"/>
          </a:p>
        </p:txBody>
      </p:sp>
      <p:sp>
        <p:nvSpPr>
          <p:cNvPr id="7" name="Dikdörtgen 6"/>
          <p:cNvSpPr/>
          <p:nvPr/>
        </p:nvSpPr>
        <p:spPr>
          <a:xfrm>
            <a:off x="72008" y="3933056"/>
            <a:ext cx="9036496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200" b="1" dirty="0" smtClean="0">
                <a:solidFill>
                  <a:srgbClr val="FF0000"/>
                </a:solidFill>
              </a:rPr>
              <a:t>KURUL BAŞKANI </a:t>
            </a:r>
          </a:p>
          <a:p>
            <a:r>
              <a:rPr lang="tr-TR" sz="2200" dirty="0" smtClean="0"/>
              <a:t>TOPLANTI SONA ERMİŞTİR SEÇENEĞİNİ İŞARETLEYECEK ve “Yeni Kayıt”/” Kayıt Güncelle” DÜĞMESİNE BASACAKTIR. BÖYLECE TOPLANTI </a:t>
            </a:r>
            <a:r>
              <a:rPr lang="tr-TR" sz="2200" b="1" u="sng" dirty="0" smtClean="0"/>
              <a:t>ONAYLANMIŞ</a:t>
            </a:r>
            <a:r>
              <a:rPr lang="tr-TR" sz="2200" dirty="0" smtClean="0"/>
              <a:t> OLACAKTIR.</a:t>
            </a:r>
            <a:endParaRPr lang="tr-TR" sz="2200" dirty="0"/>
          </a:p>
        </p:txBody>
      </p:sp>
      <p:sp>
        <p:nvSpPr>
          <p:cNvPr id="8" name="Dikdörtgen 7"/>
          <p:cNvSpPr/>
          <p:nvPr/>
        </p:nvSpPr>
        <p:spPr>
          <a:xfrm>
            <a:off x="35496" y="5517232"/>
            <a:ext cx="909060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smtClean="0"/>
              <a:t>ONAYLANDIKTAN SONRA DOKÜMANIN </a:t>
            </a:r>
            <a:r>
              <a:rPr lang="tr-TR" sz="2000" b="1" u="sng" dirty="0" smtClean="0"/>
              <a:t>ÇIKTISINI</a:t>
            </a:r>
            <a:r>
              <a:rPr lang="tr-TR" sz="2000" dirty="0" smtClean="0"/>
              <a:t> </a:t>
            </a:r>
            <a:r>
              <a:rPr lang="tr-TR" sz="2000" b="1" dirty="0" smtClean="0">
                <a:solidFill>
                  <a:srgbClr val="FF0000"/>
                </a:solidFill>
              </a:rPr>
              <a:t>KURUL BAŞKANI </a:t>
            </a:r>
            <a:r>
              <a:rPr lang="tr-TR" sz="2000" dirty="0" smtClean="0"/>
              <a:t>ALIP İMZALARINI TAMAMLATIP </a:t>
            </a:r>
            <a:r>
              <a:rPr lang="tr-TR" sz="2000" b="1" dirty="0" smtClean="0">
                <a:solidFill>
                  <a:srgbClr val="FF0000"/>
                </a:solidFill>
              </a:rPr>
              <a:t>EĞİTİM KURUMU MÜDÜRLÜĞÜNE </a:t>
            </a:r>
            <a:r>
              <a:rPr lang="tr-TR" sz="2000" dirty="0" smtClean="0"/>
              <a:t>TESLİM EDECEKTİR.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6466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56" y="476672"/>
            <a:ext cx="9125744" cy="1600200"/>
          </a:xfrm>
        </p:spPr>
        <p:txBody>
          <a:bodyPr>
            <a:noAutofit/>
          </a:bodyPr>
          <a:lstStyle/>
          <a:p>
            <a: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Eğitim Kurumu Bünyesindeki Toplantılarında Toplantı Sonrası Yapılacaklar 	</a:t>
            </a:r>
            <a:br>
              <a:rPr lang="tr-TR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r-TR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070" y="1628507"/>
            <a:ext cx="900242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smtClean="0"/>
              <a:t>İ</a:t>
            </a:r>
            <a:r>
              <a:rPr lang="tr-TR" sz="2000" b="1" dirty="0" smtClean="0"/>
              <a:t>ZİNLİ/RAPORLU</a:t>
            </a:r>
            <a:r>
              <a:rPr lang="tr-TR" sz="2000" dirty="0" smtClean="0"/>
              <a:t> VEYA </a:t>
            </a:r>
            <a:r>
              <a:rPr lang="tr-TR" sz="2000" b="1" dirty="0" smtClean="0"/>
              <a:t>RESMÎ GÖREVL</a:t>
            </a:r>
            <a:r>
              <a:rPr lang="tr-TR" sz="2000" dirty="0" smtClean="0"/>
              <a:t>İ OLDUĞUNU SİSTEME İŞLEYENLERİ SORUMLU </a:t>
            </a:r>
            <a:r>
              <a:rPr lang="tr-TR" sz="2000" b="1" u="sng" dirty="0" smtClean="0"/>
              <a:t>EĞİTİM KURUMU MÜDÜRÜNE </a:t>
            </a:r>
            <a:r>
              <a:rPr lang="tr-TR" sz="2000" dirty="0" smtClean="0"/>
              <a:t>İLETECEKTİR.</a:t>
            </a:r>
            <a:endParaRPr lang="tr-TR" sz="2000" dirty="0"/>
          </a:p>
        </p:txBody>
      </p:sp>
      <p:sp>
        <p:nvSpPr>
          <p:cNvPr id="5" name="Dikdörtgen 4"/>
          <p:cNvSpPr/>
          <p:nvPr/>
        </p:nvSpPr>
        <p:spPr>
          <a:xfrm>
            <a:off x="34070" y="2551837"/>
            <a:ext cx="9002426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000" dirty="0" smtClean="0"/>
              <a:t>SORUMLU EĞİTİM KURUMU MÜDÜRÜ EĞİTİM KURUMU MÜDÜRLÜĞÜ </a:t>
            </a:r>
            <a:r>
              <a:rPr lang="tr-TR" sz="2000" b="1" dirty="0" smtClean="0"/>
              <a:t>ZÜMRE ONAYLAMA </a:t>
            </a:r>
            <a:r>
              <a:rPr lang="tr-TR" sz="2000" dirty="0" smtClean="0"/>
              <a:t>EKRANINDA </a:t>
            </a:r>
            <a:r>
              <a:rPr lang="tr-TR" sz="2000" b="1" dirty="0" smtClean="0"/>
              <a:t>İZİNLİ/RAPORLU</a:t>
            </a:r>
            <a:r>
              <a:rPr lang="tr-TR" sz="2000" dirty="0" smtClean="0"/>
              <a:t> VEYA </a:t>
            </a:r>
            <a:r>
              <a:rPr lang="tr-TR" sz="2000" b="1" dirty="0" smtClean="0"/>
              <a:t>RESMÎ GÖREVLİ</a:t>
            </a:r>
            <a:r>
              <a:rPr lang="tr-TR" sz="2000" dirty="0" smtClean="0"/>
              <a:t> OLDUĞUNU SİSTEME İŞLEYENLERİN YERİNE ONAY VERECEKTİR.</a:t>
            </a:r>
            <a:endParaRPr lang="tr-TR" sz="2000" dirty="0"/>
          </a:p>
        </p:txBody>
      </p:sp>
      <p:sp>
        <p:nvSpPr>
          <p:cNvPr id="6" name="Dikdörtgen 5"/>
          <p:cNvSpPr/>
          <p:nvPr/>
        </p:nvSpPr>
        <p:spPr>
          <a:xfrm>
            <a:off x="26042" y="4005064"/>
            <a:ext cx="9010454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EĞİTİM KURUMU MÜDÜRÜ </a:t>
            </a:r>
            <a:r>
              <a:rPr lang="tr-TR" sz="2400" dirty="0" smtClean="0"/>
              <a:t>ONAY VERDİKLERİ TOPLANTININ </a:t>
            </a:r>
            <a:r>
              <a:rPr lang="tr-TR" sz="2400" b="1" dirty="0" smtClean="0"/>
              <a:t>KURUL/ZÜMRE BAŞKANINA </a:t>
            </a:r>
            <a:r>
              <a:rPr lang="tr-TR" sz="2400" dirty="0" smtClean="0"/>
              <a:t>BİLGİ VERECEK VE </a:t>
            </a:r>
            <a:r>
              <a:rPr lang="tr-TR" sz="2400" b="1" dirty="0" smtClean="0"/>
              <a:t>KURUL/ZÜMRE BAŞKANI TOPLANTI SONA ERMİŞTİR </a:t>
            </a:r>
            <a:r>
              <a:rPr lang="tr-TR" sz="2400" dirty="0" smtClean="0"/>
              <a:t>SEÇENEĞİNİ İŞARETLEYECEK ve “Yeni Kayıt”/”Güncelle” DÜĞMESİNE BASACAKTIR.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7078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6781800" cy="16002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PROJENİN HEDEFLERİ-1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79512" y="1700808"/>
            <a:ext cx="8407896" cy="5040560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Tüm derslerin kodlanarak elektronik ortama taşınması ve ders adları, kodları bazında standart bir yapının her yerde kullanımı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Derslerin bileşenlerinin ve kazanımlarının tutulması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verilerin taslak kitap girişlerinde kullanımının sağlanması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Bu veriler ile öğretmenlerin yıllık ders planlarını otomatik olarak sistemden yapmalarının ve kullanmalarının sağlanması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Bu veriler ile öğretmenlerin günlük ders planlarını otomatik olarak sistemden çıkarmalarının sağlanması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82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548680"/>
            <a:ext cx="885698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/>
              <a:t>EĞİTİM KURUMU MÜDÜRÜ </a:t>
            </a:r>
            <a:r>
              <a:rPr lang="tr-TR" sz="2400" dirty="0"/>
              <a:t>EĞİTİM KURUMU MÜDÜRLÜĞÜ ZÜMRE ONAYLAMA EKRANINDAN TOPLANTIYI </a:t>
            </a:r>
            <a:r>
              <a:rPr lang="tr-TR" sz="2400" b="1" u="sng" dirty="0"/>
              <a:t>ONAYLAYACAKTIR. </a:t>
            </a:r>
            <a:r>
              <a:rPr lang="tr-TR" sz="2400" dirty="0"/>
              <a:t>	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19336" y="1988840"/>
            <a:ext cx="884515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/>
              <a:t>“Kurulu/Zümreyi okul müdürlüğü olarak uygun buluyorum.” </a:t>
            </a:r>
            <a:r>
              <a:rPr lang="tr-TR" sz="2400" dirty="0"/>
              <a:t>SEÇENEĞİ İLE ONAYLANDIKTAN SONRA DOKÜMANIN ÇIKTISINI </a:t>
            </a:r>
            <a:r>
              <a:rPr lang="tr-TR" sz="2400" b="1" dirty="0"/>
              <a:t>KURUL BAŞKANI </a:t>
            </a:r>
            <a:r>
              <a:rPr lang="tr-TR" sz="2400" dirty="0"/>
              <a:t>ALIP İMZALARINI TAMAMLATIP </a:t>
            </a:r>
            <a:r>
              <a:rPr lang="tr-TR" sz="2400" b="1" dirty="0"/>
              <a:t>EĞİTİM KURUMU MÜDÜRÜNE </a:t>
            </a:r>
            <a:r>
              <a:rPr lang="tr-TR" sz="2400" dirty="0"/>
              <a:t>TESLİM EDECEKTİR. 	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7504" y="4149080"/>
            <a:ext cx="885698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dirty="0" smtClean="0"/>
              <a:t>ONAY SONRASI </a:t>
            </a:r>
            <a:r>
              <a:rPr lang="tr-TR" sz="2400" b="1" dirty="0" smtClean="0"/>
              <a:t>KURUL BAŞKANI </a:t>
            </a:r>
            <a:r>
              <a:rPr lang="tr-TR" sz="2400" dirty="0" smtClean="0"/>
              <a:t>TARAFINDAN EĞİTİM-ÖĞRETİM YILI BOYUNCA KARARLAR VE SONUÇLAR EKRANINDAN KARARLARIN OLUŞAN SONUÇLARI GİRİLECEKTİR. </a:t>
            </a:r>
          </a:p>
          <a:p>
            <a:r>
              <a:rPr lang="tr-TR" sz="2400" dirty="0" smtClean="0"/>
              <a:t>(Kurul/Zümre katılımcılarının ve eğitim kurumu yöneticilerinin de görüşleri alınarak)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567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İlgili Telefonlar</a:t>
            </a:r>
            <a:b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58126"/>
              </p:ext>
            </p:extLst>
          </p:nvPr>
        </p:nvGraphicFramePr>
        <p:xfrm>
          <a:off x="251520" y="1988840"/>
          <a:ext cx="8280921" cy="273630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24336"/>
                <a:gridCol w="2496278"/>
                <a:gridCol w="2760307"/>
              </a:tblGrid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effectLst/>
                        </a:rPr>
                        <a:t>MEBBİS - Teknik Ekip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effectLst/>
                        </a:rPr>
                        <a:t>280 3597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effectLst/>
                        </a:rPr>
                        <a:t>1. Kat 125</a:t>
                      </a:r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effectLst/>
                        </a:rPr>
                        <a:t>MEBBİS - Teknik Ekip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effectLst/>
                        </a:rPr>
                        <a:t>280 3596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effectLst/>
                        </a:rPr>
                        <a:t>1. Kat 125</a:t>
                      </a:r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effectLst/>
                        </a:rPr>
                        <a:t>MEBBİS - Teknik Ekip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effectLst/>
                        </a:rPr>
                        <a:t>280 3595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effectLst/>
                        </a:rPr>
                        <a:t>1. Kat 125</a:t>
                      </a:r>
                    </a:p>
                  </a:txBody>
                  <a:tcPr anchor="ctr"/>
                </a:tc>
              </a:tr>
              <a:tr h="684076">
                <a:tc>
                  <a:txBody>
                    <a:bodyPr/>
                    <a:lstStyle/>
                    <a:p>
                      <a:pPr algn="l"/>
                      <a:r>
                        <a:rPr lang="tr-TR" b="1" dirty="0">
                          <a:effectLst/>
                        </a:rPr>
                        <a:t>MEBBİS - Teknik Ekip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>
                          <a:effectLst/>
                        </a:rPr>
                        <a:t>280 3801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effectLst/>
                        </a:rPr>
                        <a:t>1. Kat 125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6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15616" y="1052736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tr-TR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Dinlediğiniz için Teşekkürler…</a:t>
            </a:r>
            <a:endParaRPr lang="tr-TR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79512" y="4916938"/>
            <a:ext cx="6966459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Toplantımız sona ermiştir…</a:t>
            </a:r>
            <a:endParaRPr lang="tr-TR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9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6781800" cy="16002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PROJENİN HEDEFLERİ-2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040560"/>
          </a:xfrm>
        </p:spPr>
        <p:txBody>
          <a:bodyPr>
            <a:normAutofit/>
          </a:bodyPr>
          <a:lstStyle/>
          <a:p>
            <a:r>
              <a:rPr lang="tr-TR" dirty="0" smtClean="0"/>
              <a:t>Sistemde </a:t>
            </a:r>
            <a:r>
              <a:rPr lang="tr-TR" dirty="0"/>
              <a:t>tutulacak olan yıllık planlar ile verilen eğitim ve öğretimin hem genel hem de öğrenci bazlı çevrim içi olarak izlenebilmesi ve denetlenebilmesi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Öğretmenlerin </a:t>
            </a:r>
            <a:r>
              <a:rPr lang="tr-TR" dirty="0"/>
              <a:t>müfredat ile ilgili görüşlerini iletebilecekleri resmî bir elektronik ortamın </a:t>
            </a:r>
            <a:r>
              <a:rPr lang="tr-TR" dirty="0" smtClean="0"/>
              <a:t>oluşturulması,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Gelen eleştiri ve/veya önerilerin hızlı değerlendirebileceği bir veri ambarı kurularak sürekli kendini yenileyen bir müfredat yapısı çıkarılması, olarak belirlenmiştir.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28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036496" cy="6597352"/>
          </a:xfrm>
        </p:spPr>
        <p:txBody>
          <a:bodyPr>
            <a:normAutofit/>
          </a:bodyPr>
          <a:lstStyle/>
          <a:p>
            <a:r>
              <a:rPr lang="tr-TR" sz="3200" dirty="0"/>
              <a:t>Millî Eğitim Bakanlığı, kendisine ait kurulları 25.08.2017 tarihli </a:t>
            </a:r>
            <a:r>
              <a:rPr lang="tr-TR" sz="3200" b="1" dirty="0"/>
              <a:t>“MEB Eğitim Kurulları ve Zümreleri Yönergesi” </a:t>
            </a:r>
            <a:r>
              <a:rPr lang="tr-TR" sz="3200" dirty="0"/>
              <a:t>hükümlerine göre oluşturmaktadır. </a:t>
            </a:r>
            <a:endParaRPr lang="tr-TR" sz="3200" dirty="0" smtClean="0"/>
          </a:p>
          <a:p>
            <a:endParaRPr lang="tr-TR" sz="3200" dirty="0"/>
          </a:p>
          <a:p>
            <a:r>
              <a:rPr lang="tr-TR" sz="3200" b="1" dirty="0"/>
              <a:t>Madde 16 – </a:t>
            </a:r>
            <a:r>
              <a:rPr lang="tr-TR" sz="3200" dirty="0"/>
              <a:t>Bu yönerge ile Kasım 1999/2506 sayılı Tebliğler Dergisinde yayınlanan Millî Eğitim Bakanlığı Eğitim Bölgeleri ve Eğitim Kurulları Yönergesi yürürlükten </a:t>
            </a:r>
            <a:r>
              <a:rPr lang="tr-TR" sz="3200" b="1" dirty="0"/>
              <a:t>kaldırılmıştır. </a:t>
            </a:r>
          </a:p>
        </p:txBody>
      </p:sp>
    </p:spTree>
    <p:extLst>
      <p:ext uri="{BB962C8B-B14F-4D97-AF65-F5344CB8AC3E}">
        <p14:creationId xmlns:p14="http://schemas.microsoft.com/office/powerpoint/2010/main" val="23154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6781800" cy="945232"/>
          </a:xfrm>
        </p:spPr>
        <p:txBody>
          <a:bodyPr/>
          <a:lstStyle/>
          <a:p>
            <a:r>
              <a:rPr lang="tr-T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Öğretmenler Kurulu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1872208"/>
          </a:xfrm>
        </p:spPr>
        <p:txBody>
          <a:bodyPr>
            <a:normAutofit/>
          </a:bodyPr>
          <a:lstStyle/>
          <a:p>
            <a:r>
              <a:rPr lang="tr-TR" sz="2800" b="1" dirty="0"/>
              <a:t>Madde 9 – </a:t>
            </a:r>
            <a:r>
              <a:rPr lang="tr-TR" sz="2800" dirty="0"/>
              <a:t>(1) Öğretmenler kurulu, </a:t>
            </a:r>
            <a:r>
              <a:rPr lang="tr-TR" sz="2800" b="1" dirty="0"/>
              <a:t>eğitim kurumu müdürü</a:t>
            </a:r>
            <a:r>
              <a:rPr lang="tr-TR" sz="2800" dirty="0"/>
              <a:t>nün başkanlığında, müdür başyardımcısı, müdür yardımcıları, öğretmenler, uzman ve eğitici personelden oluşur.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04" y="3682767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Toplantı Tarihleri</a:t>
            </a:r>
          </a:p>
          <a:p>
            <a:r>
              <a:rPr lang="tr-TR" sz="3200" dirty="0" smtClean="0"/>
              <a:t>1. </a:t>
            </a:r>
            <a:r>
              <a:rPr lang="tr-TR" sz="3200" b="1" dirty="0" smtClean="0"/>
              <a:t>Eylül</a:t>
            </a:r>
            <a:r>
              <a:rPr lang="tr-TR" sz="3200" dirty="0" smtClean="0"/>
              <a:t> ayının ilk 3 iş günü içinde,</a:t>
            </a:r>
          </a:p>
          <a:p>
            <a:r>
              <a:rPr lang="tr-TR" sz="3200" dirty="0" smtClean="0"/>
              <a:t>2. </a:t>
            </a:r>
            <a:r>
              <a:rPr lang="tr-TR" sz="3200" b="1" dirty="0" smtClean="0"/>
              <a:t>İkinci dönemin </a:t>
            </a:r>
            <a:r>
              <a:rPr lang="tr-TR" sz="3200" dirty="0" smtClean="0"/>
              <a:t>ilk haftasında ilk 2 iş günü içinde,</a:t>
            </a:r>
          </a:p>
          <a:p>
            <a:r>
              <a:rPr lang="tr-TR" sz="3200" dirty="0" smtClean="0"/>
              <a:t>3. </a:t>
            </a:r>
            <a:r>
              <a:rPr lang="tr-TR" sz="3200" b="1" dirty="0" smtClean="0"/>
              <a:t>Ders yılı bitimi</a:t>
            </a:r>
            <a:r>
              <a:rPr lang="tr-TR" sz="3200" dirty="0" smtClean="0"/>
              <a:t>ni takip eden haftanın ilk 2 iş günü içinde.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705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tr-T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Öğretmenler Kurulu Toplantılarında Dikkat Edilecek Hususlar </a:t>
            </a:r>
            <a:br>
              <a:rPr lang="tr-TR" sz="3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tr-TR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525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r-TR" b="1" dirty="0" smtClean="0"/>
              <a:t>1.Kurulun </a:t>
            </a:r>
            <a:r>
              <a:rPr lang="tr-TR" b="1" u="sng" dirty="0"/>
              <a:t>başkanı</a:t>
            </a:r>
            <a:r>
              <a:rPr lang="tr-TR" b="1" dirty="0"/>
              <a:t> eğitim kurumu müdürüdür. </a:t>
            </a:r>
            <a:endParaRPr lang="tr-TR" b="1" dirty="0" smtClean="0"/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pPr marL="0" indent="0">
              <a:spcBef>
                <a:spcPts val="0"/>
              </a:spcBef>
              <a:buNone/>
            </a:pPr>
            <a:r>
              <a:rPr lang="tr-TR" b="1" dirty="0" smtClean="0"/>
              <a:t>2</a:t>
            </a:r>
            <a:r>
              <a:rPr lang="tr-TR" b="1" dirty="0"/>
              <a:t>. Toplantı </a:t>
            </a:r>
            <a:r>
              <a:rPr lang="tr-TR" b="1" u="sng" dirty="0"/>
              <a:t>en az 5 gün </a:t>
            </a:r>
            <a:r>
              <a:rPr lang="tr-TR" b="1" dirty="0"/>
              <a:t>öncesinden katılımcılarına sistem üzerinden duyurulur. </a:t>
            </a:r>
            <a:endParaRPr lang="tr-TR" b="1" dirty="0" smtClean="0"/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pPr marL="0" indent="0">
              <a:spcBef>
                <a:spcPts val="0"/>
              </a:spcBef>
              <a:buNone/>
            </a:pPr>
            <a:r>
              <a:rPr lang="tr-TR" b="1" dirty="0" smtClean="0"/>
              <a:t>3</a:t>
            </a:r>
            <a:r>
              <a:rPr lang="tr-TR" b="1" dirty="0"/>
              <a:t>. Gündemin bir örneği ayrıca öğretmenler odasına asılır. </a:t>
            </a:r>
            <a:endParaRPr lang="tr-TR" b="1" dirty="0" smtClean="0"/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pPr marL="0" indent="0">
              <a:spcBef>
                <a:spcPts val="0"/>
              </a:spcBef>
              <a:buNone/>
            </a:pPr>
            <a:r>
              <a:rPr lang="tr-TR" b="1" dirty="0" smtClean="0"/>
              <a:t>4</a:t>
            </a:r>
            <a:r>
              <a:rPr lang="tr-TR" b="1" dirty="0"/>
              <a:t>. Kararlar oy çokluğu ile (%51 ve üzeri) alınır. Eşitlik halinde zümre başkanının katıldığı görüş kabul edilir. </a:t>
            </a:r>
            <a:endParaRPr lang="tr-TR" b="1" dirty="0" smtClean="0"/>
          </a:p>
          <a:p>
            <a:pPr marL="0" indent="0">
              <a:spcBef>
                <a:spcPts val="0"/>
              </a:spcBef>
              <a:buNone/>
            </a:pPr>
            <a:endParaRPr lang="tr-TR" dirty="0"/>
          </a:p>
          <a:p>
            <a:pPr marL="0" indent="0">
              <a:spcBef>
                <a:spcPts val="0"/>
              </a:spcBef>
              <a:buNone/>
            </a:pPr>
            <a:r>
              <a:rPr lang="tr-TR" b="1" dirty="0" smtClean="0"/>
              <a:t>5</a:t>
            </a:r>
            <a:r>
              <a:rPr lang="tr-TR" b="1" dirty="0"/>
              <a:t>. Kurul kararları </a:t>
            </a:r>
            <a:r>
              <a:rPr lang="tr-TR" b="1" u="sng" dirty="0"/>
              <a:t>Eğitim Kurumu Müdürü</a:t>
            </a:r>
            <a:r>
              <a:rPr lang="tr-TR" b="1" dirty="0"/>
              <a:t>nün onayından sonra işleme girer.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75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332656"/>
            <a:ext cx="8712968" cy="945232"/>
          </a:xfrm>
        </p:spPr>
        <p:txBody>
          <a:bodyPr>
            <a:noAutofit/>
          </a:bodyPr>
          <a:lstStyle/>
          <a:p>
            <a:r>
              <a:rPr lang="tr-TR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Sınıf /Şube Öğretmenler </a:t>
            </a:r>
            <a:r>
              <a:rPr lang="tr-TR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Kurulu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36512" y="1412776"/>
            <a:ext cx="9144000" cy="1872208"/>
          </a:xfrm>
        </p:spPr>
        <p:txBody>
          <a:bodyPr>
            <a:normAutofit fontScale="92500" lnSpcReduction="20000"/>
          </a:bodyPr>
          <a:lstStyle/>
          <a:p>
            <a:r>
              <a:rPr lang="tr-TR" sz="2800" b="1" dirty="0"/>
              <a:t>Madde 10 – </a:t>
            </a:r>
            <a:r>
              <a:rPr lang="tr-TR" sz="2800" dirty="0"/>
              <a:t>(1) Sınıf/şube öğretmenler kurulunun oluşumu; </a:t>
            </a:r>
            <a:r>
              <a:rPr lang="tr-TR" sz="2800" b="1" dirty="0"/>
              <a:t>sınıf öğretmenler kurulu</a:t>
            </a:r>
            <a:r>
              <a:rPr lang="tr-TR" sz="2800" dirty="0"/>
              <a:t> aynı sınıf seviyesinde, </a:t>
            </a:r>
            <a:r>
              <a:rPr lang="tr-TR" sz="2800" b="1" dirty="0"/>
              <a:t>şube öğretmenler kurulu</a:t>
            </a:r>
            <a:r>
              <a:rPr lang="tr-TR" sz="2800" dirty="0"/>
              <a:t> ise aynı şubede ders okutan öğretmenler ile </a:t>
            </a:r>
            <a:r>
              <a:rPr lang="tr-TR" sz="2800" b="1" u="sng" dirty="0"/>
              <a:t>rehberlik öğretmen</a:t>
            </a:r>
            <a:r>
              <a:rPr lang="tr-TR" sz="2800" u="sng" dirty="0"/>
              <a:t>lerinden</a:t>
            </a:r>
            <a:r>
              <a:rPr lang="tr-TR" sz="2800" dirty="0"/>
              <a:t> oluşur. Ancak, okul öncesi eğitim kurumları ile ilkokullarda sınıf/şube öğretmenler kurulu </a:t>
            </a:r>
            <a:r>
              <a:rPr lang="tr-TR" sz="2800" b="1" u="sng" dirty="0"/>
              <a:t>oluşturulmaz.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7504" y="3573016"/>
            <a:ext cx="9036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Toplantı Tarihleri</a:t>
            </a:r>
          </a:p>
          <a:p>
            <a:r>
              <a:rPr lang="tr-TR" sz="3200" b="1" dirty="0" smtClean="0"/>
              <a:t>1</a:t>
            </a:r>
            <a:r>
              <a:rPr lang="tr-TR" sz="3200" b="1" dirty="0"/>
              <a:t>. </a:t>
            </a:r>
            <a:r>
              <a:rPr lang="tr-TR" sz="3200" dirty="0"/>
              <a:t>Ortaokul ve imam hatip ortaokullarında; </a:t>
            </a:r>
            <a:r>
              <a:rPr lang="tr-TR" sz="3200" b="1" dirty="0"/>
              <a:t>Ekim</a:t>
            </a:r>
            <a:r>
              <a:rPr lang="tr-TR" sz="3200" dirty="0"/>
              <a:t>, </a:t>
            </a:r>
            <a:r>
              <a:rPr lang="tr-TR" sz="3200" b="1" dirty="0"/>
              <a:t>Şubat</a:t>
            </a:r>
            <a:r>
              <a:rPr lang="tr-TR" sz="3200" dirty="0"/>
              <a:t> ve </a:t>
            </a:r>
            <a:r>
              <a:rPr lang="tr-TR" sz="3200" b="1" dirty="0"/>
              <a:t>Haziran</a:t>
            </a:r>
            <a:r>
              <a:rPr lang="tr-TR" sz="3200" dirty="0"/>
              <a:t> ayları içinde, </a:t>
            </a:r>
          </a:p>
          <a:p>
            <a:r>
              <a:rPr lang="tr-TR" sz="3200" b="1" dirty="0"/>
              <a:t>2. </a:t>
            </a:r>
            <a:r>
              <a:rPr lang="tr-TR" sz="3200" dirty="0"/>
              <a:t>Ortaöğretim kurumlarında; </a:t>
            </a:r>
            <a:r>
              <a:rPr lang="tr-TR" sz="3200" b="1" dirty="0"/>
              <a:t>Kasım</a:t>
            </a:r>
            <a:r>
              <a:rPr lang="tr-TR" sz="3200" dirty="0"/>
              <a:t> ve </a:t>
            </a:r>
            <a:r>
              <a:rPr lang="tr-TR" sz="3200" b="1" dirty="0"/>
              <a:t>Nisan</a:t>
            </a:r>
            <a:r>
              <a:rPr lang="tr-TR" sz="3200" dirty="0"/>
              <a:t> ayları içerisinde, </a:t>
            </a:r>
          </a:p>
        </p:txBody>
      </p:sp>
    </p:spTree>
    <p:extLst>
      <p:ext uri="{BB962C8B-B14F-4D97-AF65-F5344CB8AC3E}">
        <p14:creationId xmlns:p14="http://schemas.microsoft.com/office/powerpoint/2010/main" val="24885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Sınıf/Şube Öğretmenler Kurulu Toplantılarında Dikkat Edilecek Hususlar </a:t>
            </a:r>
            <a:br>
              <a:rPr lang="tr-TR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tr-TR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5292" y="1412776"/>
            <a:ext cx="914400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1. Kurulun </a:t>
            </a:r>
            <a:r>
              <a:rPr lang="tr-TR" b="1" u="sng" dirty="0"/>
              <a:t>başkanı</a:t>
            </a:r>
            <a:r>
              <a:rPr lang="tr-TR" b="1" dirty="0"/>
              <a:t> eğitim kurumu müdürü ya da görevlendireceği müdür yardımcısıdır. </a:t>
            </a:r>
            <a:endParaRPr lang="tr-TR" dirty="0"/>
          </a:p>
          <a:p>
            <a:pPr marL="0" indent="0">
              <a:buNone/>
            </a:pPr>
            <a:r>
              <a:rPr lang="tr-TR" b="1" dirty="0" smtClean="0"/>
              <a:t>2</a:t>
            </a:r>
            <a:r>
              <a:rPr lang="tr-TR" b="1" dirty="0"/>
              <a:t>. Okul öncesi eğitim kurumları ile ilkokullarda sınıf/şube öğretmenler kurulu </a:t>
            </a:r>
            <a:r>
              <a:rPr lang="tr-TR" b="1" u="sng" dirty="0" smtClean="0"/>
              <a:t>oluşturulmaz.</a:t>
            </a:r>
            <a:endParaRPr lang="tr-TR" b="1" u="sng" dirty="0"/>
          </a:p>
          <a:p>
            <a:pPr marL="0" indent="0">
              <a:buNone/>
            </a:pPr>
            <a:r>
              <a:rPr lang="tr-TR" b="1" dirty="0" smtClean="0"/>
              <a:t>3</a:t>
            </a:r>
            <a:r>
              <a:rPr lang="tr-TR" b="1" dirty="0"/>
              <a:t>. Toplantı </a:t>
            </a:r>
            <a:r>
              <a:rPr lang="tr-TR" b="1" u="sng" dirty="0"/>
              <a:t>en az 5 gün </a:t>
            </a:r>
            <a:r>
              <a:rPr lang="tr-TR" b="1" dirty="0"/>
              <a:t>öncesinden katılımcılarına sistem üzerinden duyurulur. </a:t>
            </a:r>
            <a:endParaRPr lang="tr-TR" dirty="0"/>
          </a:p>
          <a:p>
            <a:pPr marL="0" indent="0">
              <a:buNone/>
            </a:pPr>
            <a:r>
              <a:rPr lang="tr-TR" b="1" dirty="0" smtClean="0"/>
              <a:t>4</a:t>
            </a:r>
            <a:r>
              <a:rPr lang="tr-TR" b="1" dirty="0"/>
              <a:t>. Kararlar oy çokluğu ile </a:t>
            </a:r>
            <a:r>
              <a:rPr lang="tr-TR" b="1" u="sng" dirty="0"/>
              <a:t>(%51 ve üzeri) </a:t>
            </a:r>
            <a:r>
              <a:rPr lang="tr-TR" b="1" dirty="0"/>
              <a:t>alınır. Eşitlik halinde zümre başkanının katıldığı görüş kabul edilir. </a:t>
            </a:r>
            <a:endParaRPr lang="tr-TR" dirty="0"/>
          </a:p>
          <a:p>
            <a:pPr marL="0" indent="0">
              <a:buNone/>
            </a:pPr>
            <a:r>
              <a:rPr lang="tr-TR" b="1" dirty="0" smtClean="0"/>
              <a:t>5</a:t>
            </a:r>
            <a:r>
              <a:rPr lang="tr-TR" b="1" dirty="0"/>
              <a:t>. Kurulun sekretarya işleri </a:t>
            </a:r>
            <a:r>
              <a:rPr lang="tr-TR" b="1" u="sng" dirty="0"/>
              <a:t>kurul başkanı </a:t>
            </a:r>
            <a:r>
              <a:rPr lang="tr-TR" b="1" dirty="0"/>
              <a:t>tarafından yürütülür. </a:t>
            </a:r>
            <a:endParaRPr lang="tr-TR" dirty="0"/>
          </a:p>
          <a:p>
            <a:pPr marL="0" indent="0">
              <a:buNone/>
            </a:pPr>
            <a:r>
              <a:rPr lang="tr-TR" b="1" dirty="0" smtClean="0"/>
              <a:t>6</a:t>
            </a:r>
            <a:r>
              <a:rPr lang="tr-TR" b="1" dirty="0"/>
              <a:t>. Kurul </a:t>
            </a:r>
            <a:r>
              <a:rPr lang="tr-TR" b="1" u="sng" dirty="0"/>
              <a:t>eğitim kurumu müdürünün </a:t>
            </a:r>
            <a:r>
              <a:rPr lang="tr-TR" b="1" dirty="0"/>
              <a:t>onayından sonra işleme girer.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83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303</TotalTime>
  <Words>1517</Words>
  <Application>Microsoft Office PowerPoint</Application>
  <PresentationFormat>Ekran Gösterisi (4:3)</PresentationFormat>
  <Paragraphs>177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NewsPrint</vt:lpstr>
      <vt:lpstr>E-MÜFREDAT PROJESİ</vt:lpstr>
      <vt:lpstr>PowerPoint Sunusu</vt:lpstr>
      <vt:lpstr>PROJENİN HEDEFLERİ-1</vt:lpstr>
      <vt:lpstr>PROJENİN HEDEFLERİ-2</vt:lpstr>
      <vt:lpstr>PowerPoint Sunusu</vt:lpstr>
      <vt:lpstr>Öğretmenler Kurulu </vt:lpstr>
      <vt:lpstr>Öğretmenler Kurulu Toplantılarında Dikkat Edilecek Hususlar  </vt:lpstr>
      <vt:lpstr>Sınıf /Şube Öğretmenler Kurulu </vt:lpstr>
      <vt:lpstr>Sınıf/Şube Öğretmenler Kurulu Toplantılarında Dikkat Edilecek Hususlar  </vt:lpstr>
      <vt:lpstr>Eğitim Kurumu Sınıf /Alan Zümre Başkanları Kurulu </vt:lpstr>
      <vt:lpstr>PowerPoint Sunusu</vt:lpstr>
      <vt:lpstr>Eğitim Kurumu Sınıf/Alan Zümre Başkanları Kurulu Toplantılarında Dikkat Edilecek Hususlar  </vt:lpstr>
      <vt:lpstr>Eğitim Kurumu Sınıf/Alan Zümreleri</vt:lpstr>
      <vt:lpstr>PowerPoint Sunusu</vt:lpstr>
      <vt:lpstr>Eğitim Kurumu Sınıf/Alan Zümreleri Toplantılarında Dikkat Edilecek Hususlar  </vt:lpstr>
      <vt:lpstr>Eğitim Kurumu Bünyesindeki Toplantılarında Yapılacak İşlemler  </vt:lpstr>
      <vt:lpstr>Kullanıcı İşlemleri </vt:lpstr>
      <vt:lpstr>Kullanıcı İşlemleri </vt:lpstr>
      <vt:lpstr>E-Müfredat Portali Menü Yapısı-1 </vt:lpstr>
      <vt:lpstr>E-Müfredat Portali Menü Yapısı-2 </vt:lpstr>
      <vt:lpstr>Kurul tanımlama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Eğitim Kurumu Bünyesindeki Toplantılarında Toplantı Sonrası Yapılacaklar   </vt:lpstr>
      <vt:lpstr>PowerPoint Sunusu</vt:lpstr>
      <vt:lpstr>İlgili Telefonlar </vt:lpstr>
      <vt:lpstr>Dinlediğiniz için Teşekkürler…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E-MÜFREDAT PROJESİ</dc:title>
  <dc:creator>ihsan</dc:creator>
  <cp:lastModifiedBy>ihsan</cp:lastModifiedBy>
  <cp:revision>46</cp:revision>
  <dcterms:created xsi:type="dcterms:W3CDTF">2017-12-05T16:29:26Z</dcterms:created>
  <dcterms:modified xsi:type="dcterms:W3CDTF">2017-12-06T06:07:28Z</dcterms:modified>
</cp:coreProperties>
</file>