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7" r:id="rId2"/>
    <p:sldId id="258" r:id="rId3"/>
    <p:sldId id="259" r:id="rId4"/>
    <p:sldId id="261" r:id="rId5"/>
    <p:sldId id="262" r:id="rId6"/>
    <p:sldId id="263" r:id="rId7"/>
    <p:sldId id="264" r:id="rId8"/>
    <p:sldId id="265" r:id="rId9"/>
    <p:sldId id="298" r:id="rId10"/>
    <p:sldId id="266" r:id="rId11"/>
    <p:sldId id="286" r:id="rId12"/>
    <p:sldId id="287" r:id="rId13"/>
    <p:sldId id="267" r:id="rId14"/>
    <p:sldId id="268" r:id="rId15"/>
    <p:sldId id="269" r:id="rId16"/>
    <p:sldId id="270" r:id="rId17"/>
    <p:sldId id="271" r:id="rId18"/>
    <p:sldId id="272" r:id="rId19"/>
    <p:sldId id="273" r:id="rId20"/>
    <p:sldId id="274" r:id="rId21"/>
    <p:sldId id="275" r:id="rId22"/>
    <p:sldId id="276" r:id="rId23"/>
    <p:sldId id="277" r:id="rId24"/>
    <p:sldId id="285" r:id="rId25"/>
    <p:sldId id="278" r:id="rId26"/>
    <p:sldId id="279" r:id="rId27"/>
    <p:sldId id="280" r:id="rId28"/>
    <p:sldId id="281" r:id="rId29"/>
    <p:sldId id="282" r:id="rId30"/>
    <p:sldId id="283" r:id="rId31"/>
    <p:sldId id="284" r:id="rId32"/>
    <p:sldId id="289" r:id="rId33"/>
    <p:sldId id="290" r:id="rId34"/>
    <p:sldId id="291" r:id="rId35"/>
    <p:sldId id="292" r:id="rId36"/>
    <p:sldId id="293" r:id="rId37"/>
    <p:sldId id="288" r:id="rId38"/>
    <p:sldId id="294" r:id="rId39"/>
    <p:sldId id="295" r:id="rId40"/>
    <p:sldId id="296" r:id="rId41"/>
    <p:sldId id="297" r:id="rId42"/>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B3B7"/>
    <a:srgbClr val="640000"/>
    <a:srgbClr val="FFB7B7"/>
    <a:srgbClr val="FF6D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215" autoAdjust="0"/>
    <p:restoredTop sz="86357" autoAdjust="0"/>
  </p:normalViewPr>
  <p:slideViewPr>
    <p:cSldViewPr>
      <p:cViewPr>
        <p:scale>
          <a:sx n="64" d="100"/>
          <a:sy n="64" d="100"/>
        </p:scale>
        <p:origin x="-2526" y="-42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8A58D8D4-368E-4316-9D21-54A22F4323A7}" type="datetimeFigureOut">
              <a:rPr lang="tr-TR"/>
              <a:pPr>
                <a:defRPr/>
              </a:pPr>
              <a:t>29.06.2017</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BDDE33C-E22B-4CE2-A78A-2350B680B600}" type="slidenum">
              <a:rPr lang="tr-TR"/>
              <a:pPr>
                <a:defRPr/>
              </a:pPr>
              <a:t>‹#›</a:t>
            </a:fld>
            <a:endParaRPr lang="tr-TR"/>
          </a:p>
        </p:txBody>
      </p:sp>
    </p:spTree>
    <p:extLst>
      <p:ext uri="{BB962C8B-B14F-4D97-AF65-F5344CB8AC3E}">
        <p14:creationId xmlns:p14="http://schemas.microsoft.com/office/powerpoint/2010/main" val="24558373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ayt Görüntüsü Yer Tutucusu 1"/>
          <p:cNvSpPr>
            <a:spLocks noGrp="1" noRot="1" noChangeAspect="1"/>
          </p:cNvSpPr>
          <p:nvPr>
            <p:ph type="sldImg"/>
          </p:nvPr>
        </p:nvSpPr>
        <p:spPr bwMode="auto">
          <a:noFill/>
          <a:ln>
            <a:solidFill>
              <a:srgbClr val="000000"/>
            </a:solidFill>
            <a:miter lim="800000"/>
            <a:headEnd/>
            <a:tailEnd/>
          </a:ln>
        </p:spPr>
      </p:sp>
      <p:sp>
        <p:nvSpPr>
          <p:cNvPr id="24578"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24579" name="Slayt Numarası Yer Tutucus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4CA6788-D327-4989-B8D0-461390CFBB4C}" type="slidenum">
              <a:rPr lang="tr-TR"/>
              <a:pPr fontAlgn="base">
                <a:spcBef>
                  <a:spcPct val="0"/>
                </a:spcBef>
                <a:spcAft>
                  <a:spcPct val="0"/>
                </a:spcAft>
                <a:defRPr/>
              </a:pPr>
              <a:t>6</a:t>
            </a:fld>
            <a:endParaRPr lang="tr-TR"/>
          </a:p>
        </p:txBody>
      </p:sp>
    </p:spTree>
    <p:extLst>
      <p:ext uri="{BB962C8B-B14F-4D97-AF65-F5344CB8AC3E}">
        <p14:creationId xmlns:p14="http://schemas.microsoft.com/office/powerpoint/2010/main" val="173147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lvl1pPr>
              <a:defRPr/>
            </a:lvl1pPr>
          </a:lstStyle>
          <a:p>
            <a:pPr>
              <a:defRPr/>
            </a:pPr>
            <a:fld id="{AC8B1897-B1C4-42F4-90F8-D5238109C8A0}" type="datetimeFigureOut">
              <a:rPr lang="tr-TR"/>
              <a:pPr>
                <a:defRPr/>
              </a:pPr>
              <a:t>29.06.2017</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0878E55A-39BB-41FE-B1A7-DBC1A91F9B11}"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B5182F19-60A1-4C5E-ABFD-D564AC97E1C8}" type="datetimeFigureOut">
              <a:rPr lang="tr-TR"/>
              <a:pPr>
                <a:defRPr/>
              </a:pPr>
              <a:t>29.06.2017</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6C43484B-F2CC-498D-B8CB-F14014091421}"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B033BE30-0D5F-4B54-A3D0-45B262E99F88}" type="datetimeFigureOut">
              <a:rPr lang="tr-TR"/>
              <a:pPr>
                <a:defRPr/>
              </a:pPr>
              <a:t>29.06.2017</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A0EE23FB-3D54-42B7-B694-45F2FD1BFCD9}" type="slidenum">
              <a:rPr lang="tr-TR"/>
              <a:pPr>
                <a:defRPr/>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Başlık, Metin ve Küçük Resim">
    <p:spTree>
      <p:nvGrpSpPr>
        <p:cNvPr id="1" name=""/>
        <p:cNvGrpSpPr/>
        <p:nvPr/>
      </p:nvGrpSpPr>
      <p:grpSpPr>
        <a:xfrm>
          <a:off x="0" y="0"/>
          <a:ext cx="0" cy="0"/>
          <a:chOff x="0" y="0"/>
          <a:chExt cx="0" cy="0"/>
        </a:xfrm>
      </p:grpSpPr>
      <p:sp>
        <p:nvSpPr>
          <p:cNvPr id="2" name="Başlık 1"/>
          <p:cNvSpPr>
            <a:spLocks noGrp="1"/>
          </p:cNvSpPr>
          <p:nvPr>
            <p:ph type="title"/>
          </p:nvPr>
        </p:nvSpPr>
        <p:spPr>
          <a:xfrm>
            <a:off x="455613" y="273050"/>
            <a:ext cx="8226425" cy="1143000"/>
          </a:xfrm>
          <a:prstGeom prst="rect">
            <a:avLst/>
          </a:prstGeo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5613" y="1598613"/>
            <a:ext cx="4037012" cy="4497387"/>
          </a:xfrm>
          <a:prstGeom prst="rect">
            <a:avLst/>
          </a:prstGeo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Küçük Resim Yer Tutucusu 3"/>
          <p:cNvSpPr>
            <a:spLocks noGrp="1"/>
          </p:cNvSpPr>
          <p:nvPr>
            <p:ph type="clipArt" sz="half" idx="2"/>
          </p:nvPr>
        </p:nvSpPr>
        <p:spPr>
          <a:xfrm>
            <a:off x="4645025" y="1598613"/>
            <a:ext cx="4037013" cy="4497387"/>
          </a:xfrm>
          <a:prstGeom prst="rect">
            <a:avLst/>
          </a:prstGeom>
        </p:spPr>
        <p:txBody>
          <a:bodyPr rtlCol="0">
            <a:normAutofit/>
          </a:bodyPr>
          <a:lstStyle/>
          <a:p>
            <a:pPr lvl="0"/>
            <a:endParaRPr lang="tr-TR" noProof="0" smtClean="0"/>
          </a:p>
        </p:txBody>
      </p:sp>
      <p:sp>
        <p:nvSpPr>
          <p:cNvPr id="5" name="Rectangle 68"/>
          <p:cNvSpPr>
            <a:spLocks noGrp="1" noChangeArrowheads="1"/>
          </p:cNvSpPr>
          <p:nvPr>
            <p:ph type="dt" sz="half" idx="10"/>
          </p:nvPr>
        </p:nvSpPr>
        <p:spPr/>
        <p:txBody>
          <a:bodyPr/>
          <a:lstStyle>
            <a:lvl1pPr>
              <a:defRPr/>
            </a:lvl1pPr>
          </a:lstStyle>
          <a:p>
            <a:pPr>
              <a:defRPr/>
            </a:pPr>
            <a:endParaRPr lang="tr-TR"/>
          </a:p>
        </p:txBody>
      </p:sp>
      <p:sp>
        <p:nvSpPr>
          <p:cNvPr id="6" name="Rectangle 69"/>
          <p:cNvSpPr>
            <a:spLocks noGrp="1" noChangeArrowheads="1"/>
          </p:cNvSpPr>
          <p:nvPr>
            <p:ph type="ftr" sz="quarter" idx="11"/>
          </p:nvPr>
        </p:nvSpPr>
        <p:spPr/>
        <p:txBody>
          <a:bodyPr/>
          <a:lstStyle>
            <a:lvl1pPr>
              <a:defRPr/>
            </a:lvl1pPr>
          </a:lstStyle>
          <a:p>
            <a:pPr>
              <a:defRPr/>
            </a:pPr>
            <a:endParaRPr lang="tr-TR"/>
          </a:p>
        </p:txBody>
      </p:sp>
      <p:sp>
        <p:nvSpPr>
          <p:cNvPr id="7" name="Rectangle 70"/>
          <p:cNvSpPr>
            <a:spLocks noGrp="1" noChangeArrowheads="1"/>
          </p:cNvSpPr>
          <p:nvPr>
            <p:ph type="sldNum" sz="quarter" idx="12"/>
          </p:nvPr>
        </p:nvSpPr>
        <p:spPr/>
        <p:txBody>
          <a:bodyPr/>
          <a:lstStyle>
            <a:lvl1pPr>
              <a:defRPr/>
            </a:lvl1pPr>
          </a:lstStyle>
          <a:p>
            <a:pPr>
              <a:defRPr/>
            </a:pPr>
            <a:fld id="{5708B4C8-0C51-4DCD-9A8C-0ED1CC19B5EF}" type="slidenum">
              <a:rPr lang="tr-TR"/>
              <a:pPr>
                <a:defRPr/>
              </a:pPr>
              <a:t>‹#›</a:t>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5613" y="273050"/>
            <a:ext cx="8226425" cy="5822950"/>
          </a:xfrm>
          <a:prstGeom prst="rect">
            <a:avLst/>
          </a:prstGeo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68"/>
          <p:cNvSpPr>
            <a:spLocks noGrp="1" noChangeArrowheads="1"/>
          </p:cNvSpPr>
          <p:nvPr>
            <p:ph type="dt" sz="half" idx="10"/>
          </p:nvPr>
        </p:nvSpPr>
        <p:spPr/>
        <p:txBody>
          <a:bodyPr/>
          <a:lstStyle>
            <a:lvl1pPr>
              <a:defRPr/>
            </a:lvl1pPr>
          </a:lstStyle>
          <a:p>
            <a:pPr>
              <a:defRPr/>
            </a:pPr>
            <a:endParaRPr lang="tr-TR"/>
          </a:p>
        </p:txBody>
      </p:sp>
      <p:sp>
        <p:nvSpPr>
          <p:cNvPr id="4" name="Rectangle 69"/>
          <p:cNvSpPr>
            <a:spLocks noGrp="1" noChangeArrowheads="1"/>
          </p:cNvSpPr>
          <p:nvPr>
            <p:ph type="ftr" sz="quarter" idx="11"/>
          </p:nvPr>
        </p:nvSpPr>
        <p:spPr/>
        <p:txBody>
          <a:bodyPr/>
          <a:lstStyle>
            <a:lvl1pPr>
              <a:defRPr/>
            </a:lvl1pPr>
          </a:lstStyle>
          <a:p>
            <a:pPr>
              <a:defRPr/>
            </a:pPr>
            <a:endParaRPr lang="tr-TR"/>
          </a:p>
        </p:txBody>
      </p:sp>
      <p:sp>
        <p:nvSpPr>
          <p:cNvPr id="5" name="Rectangle 70"/>
          <p:cNvSpPr>
            <a:spLocks noGrp="1" noChangeArrowheads="1"/>
          </p:cNvSpPr>
          <p:nvPr>
            <p:ph type="sldNum" sz="quarter" idx="12"/>
          </p:nvPr>
        </p:nvSpPr>
        <p:spPr/>
        <p:txBody>
          <a:bodyPr/>
          <a:lstStyle>
            <a:lvl1pPr>
              <a:defRPr/>
            </a:lvl1pPr>
          </a:lstStyle>
          <a:p>
            <a:pPr>
              <a:defRPr/>
            </a:pPr>
            <a:fld id="{8D1300D5-FDBC-431A-954F-A9B99C11CE7E}" type="slidenum">
              <a:rPr lang="tr-TR"/>
              <a:pPr>
                <a:defRPr/>
              </a:pPr>
              <a:t>‹#›</a:t>
            </a:fld>
            <a:endParaRPr lang="tr-T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3" name="Date Placeholder 2"/>
          <p:cNvSpPr>
            <a:spLocks noGrp="1"/>
          </p:cNvSpPr>
          <p:nvPr>
            <p:ph type="dt" sz="half" idx="10"/>
          </p:nvPr>
        </p:nvSpPr>
        <p:spPr>
          <a:xfrm>
            <a:off x="457200" y="6356350"/>
            <a:ext cx="2133600" cy="365125"/>
          </a:xfrm>
        </p:spPr>
        <p:txBody>
          <a:bodyPr/>
          <a:lstStyle>
            <a:lvl1pPr>
              <a:defRPr/>
            </a:lvl1pPr>
          </a:lstStyle>
          <a:p>
            <a:pPr>
              <a:defRPr/>
            </a:pPr>
            <a:fld id="{59D27BA2-2762-4BD9-9088-FB15FCFD17E5}" type="datetimeFigureOut">
              <a:rPr lang="tr-TR"/>
              <a:pPr>
                <a:defRPr/>
              </a:pPr>
              <a:t>29.06.2017</a:t>
            </a:fld>
            <a:endParaRPr lang="tr-TR"/>
          </a:p>
        </p:txBody>
      </p:sp>
      <p:sp>
        <p:nvSpPr>
          <p:cNvPr id="4" name="Footer Placeholder 3"/>
          <p:cNvSpPr>
            <a:spLocks noGrp="1"/>
          </p:cNvSpPr>
          <p:nvPr>
            <p:ph type="ftr" sz="quarter" idx="11"/>
          </p:nvPr>
        </p:nvSpPr>
        <p:spPr>
          <a:xfrm>
            <a:off x="3124200" y="6356350"/>
            <a:ext cx="2895600" cy="365125"/>
          </a:xfrm>
        </p:spPr>
        <p:txBody>
          <a:bodyPr/>
          <a:lstStyle>
            <a:lvl1pPr>
              <a:defRPr/>
            </a:lvl1pPr>
          </a:lstStyle>
          <a:p>
            <a:pPr>
              <a:defRPr/>
            </a:pPr>
            <a:endParaRPr lang="tr-TR"/>
          </a:p>
        </p:txBody>
      </p:sp>
      <p:sp>
        <p:nvSpPr>
          <p:cNvPr id="5" name="Slide Number Placeholder 4"/>
          <p:cNvSpPr>
            <a:spLocks noGrp="1"/>
          </p:cNvSpPr>
          <p:nvPr>
            <p:ph type="sldNum" sz="quarter" idx="12"/>
          </p:nvPr>
        </p:nvSpPr>
        <p:spPr>
          <a:xfrm>
            <a:off x="6553200" y="6356350"/>
            <a:ext cx="2133600" cy="365125"/>
          </a:xfrm>
        </p:spPr>
        <p:txBody>
          <a:bodyPr/>
          <a:lstStyle>
            <a:lvl1pPr>
              <a:defRPr/>
            </a:lvl1pPr>
          </a:lstStyle>
          <a:p>
            <a:pPr>
              <a:defRPr/>
            </a:pPr>
            <a:fld id="{5EC3E0C1-7577-4D56-80D2-A04720CDAB95}" type="slidenum">
              <a:rPr lang="tr-TR"/>
              <a:pPr>
                <a:defRPr/>
              </a:pPr>
              <a:t>‹#›</a:t>
            </a:fld>
            <a:endParaRPr lang="tr-T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lipArtAndTx">
  <p:cSld name="Başlık, Küçük Resim ve Metin">
    <p:spTree>
      <p:nvGrpSpPr>
        <p:cNvPr id="1" name=""/>
        <p:cNvGrpSpPr/>
        <p:nvPr/>
      </p:nvGrpSpPr>
      <p:grpSpPr>
        <a:xfrm>
          <a:off x="0" y="0"/>
          <a:ext cx="0" cy="0"/>
          <a:chOff x="0" y="0"/>
          <a:chExt cx="0" cy="0"/>
        </a:xfrm>
      </p:grpSpPr>
      <p:sp>
        <p:nvSpPr>
          <p:cNvPr id="2" name="Başlık 1"/>
          <p:cNvSpPr>
            <a:spLocks noGrp="1"/>
          </p:cNvSpPr>
          <p:nvPr>
            <p:ph type="title"/>
          </p:nvPr>
        </p:nvSpPr>
        <p:spPr>
          <a:xfrm>
            <a:off x="455613" y="273050"/>
            <a:ext cx="8226425" cy="1143000"/>
          </a:xfrm>
          <a:prstGeom prst="rect">
            <a:avLst/>
          </a:prstGeom>
        </p:spPr>
        <p:txBody>
          <a:bodyPr/>
          <a:lstStyle/>
          <a:p>
            <a:r>
              <a:rPr lang="tr-TR" smtClean="0"/>
              <a:t>Asıl başlık stili için tıklatın</a:t>
            </a:r>
            <a:endParaRPr lang="tr-TR"/>
          </a:p>
        </p:txBody>
      </p:sp>
      <p:sp>
        <p:nvSpPr>
          <p:cNvPr id="3" name="Küçük Resim Yer Tutucusu 2"/>
          <p:cNvSpPr>
            <a:spLocks noGrp="1"/>
          </p:cNvSpPr>
          <p:nvPr>
            <p:ph type="clipArt" sz="half" idx="1"/>
          </p:nvPr>
        </p:nvSpPr>
        <p:spPr>
          <a:xfrm>
            <a:off x="455613" y="1598613"/>
            <a:ext cx="4037012" cy="4497387"/>
          </a:xfrm>
          <a:prstGeom prst="rect">
            <a:avLst/>
          </a:prstGeom>
        </p:spPr>
        <p:txBody>
          <a:bodyPr rtlCol="0">
            <a:normAutofit/>
          </a:bodyPr>
          <a:lstStyle/>
          <a:p>
            <a:pPr lvl="0"/>
            <a:endParaRPr lang="tr-TR" noProof="0" smtClean="0"/>
          </a:p>
        </p:txBody>
      </p:sp>
      <p:sp>
        <p:nvSpPr>
          <p:cNvPr id="4" name="Metin Yer Tutucusu 3"/>
          <p:cNvSpPr>
            <a:spLocks noGrp="1"/>
          </p:cNvSpPr>
          <p:nvPr>
            <p:ph type="body" sz="half" idx="2"/>
          </p:nvPr>
        </p:nvSpPr>
        <p:spPr>
          <a:xfrm>
            <a:off x="4645025" y="1598613"/>
            <a:ext cx="4037013" cy="4497387"/>
          </a:xfrm>
          <a:prstGeom prst="rect">
            <a:avLst/>
          </a:prstGeo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68"/>
          <p:cNvSpPr>
            <a:spLocks noGrp="1" noChangeArrowheads="1"/>
          </p:cNvSpPr>
          <p:nvPr>
            <p:ph type="dt" sz="half" idx="10"/>
          </p:nvPr>
        </p:nvSpPr>
        <p:spPr/>
        <p:txBody>
          <a:bodyPr/>
          <a:lstStyle>
            <a:lvl1pPr>
              <a:defRPr/>
            </a:lvl1pPr>
          </a:lstStyle>
          <a:p>
            <a:pPr>
              <a:defRPr/>
            </a:pPr>
            <a:endParaRPr lang="tr-TR"/>
          </a:p>
        </p:txBody>
      </p:sp>
      <p:sp>
        <p:nvSpPr>
          <p:cNvPr id="6" name="Rectangle 69"/>
          <p:cNvSpPr>
            <a:spLocks noGrp="1" noChangeArrowheads="1"/>
          </p:cNvSpPr>
          <p:nvPr>
            <p:ph type="ftr" sz="quarter" idx="11"/>
          </p:nvPr>
        </p:nvSpPr>
        <p:spPr/>
        <p:txBody>
          <a:bodyPr/>
          <a:lstStyle>
            <a:lvl1pPr>
              <a:defRPr/>
            </a:lvl1pPr>
          </a:lstStyle>
          <a:p>
            <a:pPr>
              <a:defRPr/>
            </a:pPr>
            <a:endParaRPr lang="tr-TR"/>
          </a:p>
        </p:txBody>
      </p:sp>
      <p:sp>
        <p:nvSpPr>
          <p:cNvPr id="7" name="Rectangle 70"/>
          <p:cNvSpPr>
            <a:spLocks noGrp="1" noChangeArrowheads="1"/>
          </p:cNvSpPr>
          <p:nvPr>
            <p:ph type="sldNum" sz="quarter" idx="12"/>
          </p:nvPr>
        </p:nvSpPr>
        <p:spPr/>
        <p:txBody>
          <a:bodyPr/>
          <a:lstStyle>
            <a:lvl1pPr>
              <a:defRPr/>
            </a:lvl1pPr>
          </a:lstStyle>
          <a:p>
            <a:pPr>
              <a:defRPr/>
            </a:pPr>
            <a:fld id="{668A01D9-F569-4FE7-9EB5-1F988DCEEAB1}" type="slidenum">
              <a:rPr lang="tr-TR"/>
              <a:pPr>
                <a:defRPr/>
              </a:pPr>
              <a:t>‹#›</a:t>
            </a:fld>
            <a:endParaRPr lang="tr-TR"/>
          </a:p>
        </p:txBody>
      </p:sp>
    </p:spTree>
    <p:extLst>
      <p:ext uri="{BB962C8B-B14F-4D97-AF65-F5344CB8AC3E}">
        <p14:creationId xmlns:p14="http://schemas.microsoft.com/office/powerpoint/2010/main" val="942662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6D11D5C4-9CE3-4150-824D-31DC3B06DC42}" type="datetimeFigureOut">
              <a:rPr lang="tr-TR"/>
              <a:pPr>
                <a:defRPr/>
              </a:pPr>
              <a:t>29.06.2017</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5B947F7E-D0D0-473F-BA26-D50C615B273A}"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pPr>
              <a:defRPr/>
            </a:pPr>
            <a:fld id="{4D580F15-035C-4582-B875-D79AE8D1B018}" type="datetimeFigureOut">
              <a:rPr lang="tr-TR"/>
              <a:pPr>
                <a:defRPr/>
              </a:pPr>
              <a:t>29.06.2017</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AEBA5784-CE48-4BDB-85B9-9F5879A3A9BD}"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3"/>
          <p:cNvSpPr>
            <a:spLocks noGrp="1"/>
          </p:cNvSpPr>
          <p:nvPr>
            <p:ph type="dt" sz="half" idx="10"/>
          </p:nvPr>
        </p:nvSpPr>
        <p:spPr/>
        <p:txBody>
          <a:bodyPr/>
          <a:lstStyle>
            <a:lvl1pPr>
              <a:defRPr/>
            </a:lvl1pPr>
          </a:lstStyle>
          <a:p>
            <a:pPr>
              <a:defRPr/>
            </a:pPr>
            <a:fld id="{AA9ACF03-820E-4EA8-BD95-19ABD4AA5F90}" type="datetimeFigureOut">
              <a:rPr lang="tr-TR"/>
              <a:pPr>
                <a:defRPr/>
              </a:pPr>
              <a:t>29.06.2017</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BF09A201-E004-4726-AF1D-1A53F6B23A80}"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3"/>
          <p:cNvSpPr>
            <a:spLocks noGrp="1"/>
          </p:cNvSpPr>
          <p:nvPr>
            <p:ph type="dt" sz="half" idx="10"/>
          </p:nvPr>
        </p:nvSpPr>
        <p:spPr/>
        <p:txBody>
          <a:bodyPr/>
          <a:lstStyle>
            <a:lvl1pPr>
              <a:defRPr/>
            </a:lvl1pPr>
          </a:lstStyle>
          <a:p>
            <a:pPr>
              <a:defRPr/>
            </a:pPr>
            <a:fld id="{6BF97498-A8BD-449E-A845-6C1F0404E8E1}" type="datetimeFigureOut">
              <a:rPr lang="tr-TR"/>
              <a:pPr>
                <a:defRPr/>
              </a:pPr>
              <a:t>29.06.2017</a:t>
            </a:fld>
            <a:endParaRPr lang="tr-TR"/>
          </a:p>
        </p:txBody>
      </p:sp>
      <p:sp>
        <p:nvSpPr>
          <p:cNvPr id="8" name="Altbilgi Yer Tutucusu 4"/>
          <p:cNvSpPr>
            <a:spLocks noGrp="1"/>
          </p:cNvSpPr>
          <p:nvPr>
            <p:ph type="ftr" sz="quarter" idx="11"/>
          </p:nvPr>
        </p:nvSpPr>
        <p:spPr/>
        <p:txBody>
          <a:bodyPr/>
          <a:lstStyle>
            <a:lvl1pPr>
              <a:defRPr/>
            </a:lvl1pPr>
          </a:lstStyle>
          <a:p>
            <a:pPr>
              <a:defRPr/>
            </a:pPr>
            <a:endParaRPr lang="tr-TR"/>
          </a:p>
        </p:txBody>
      </p:sp>
      <p:sp>
        <p:nvSpPr>
          <p:cNvPr id="9" name="Slayt Numarası Yer Tutucusu 5"/>
          <p:cNvSpPr>
            <a:spLocks noGrp="1"/>
          </p:cNvSpPr>
          <p:nvPr>
            <p:ph type="sldNum" sz="quarter" idx="12"/>
          </p:nvPr>
        </p:nvSpPr>
        <p:spPr/>
        <p:txBody>
          <a:bodyPr/>
          <a:lstStyle>
            <a:lvl1pPr>
              <a:defRPr/>
            </a:lvl1pPr>
          </a:lstStyle>
          <a:p>
            <a:pPr>
              <a:defRPr/>
            </a:pPr>
            <a:fld id="{BB819D0D-D830-4D60-80D7-63F8ACA1D925}"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3"/>
          <p:cNvSpPr>
            <a:spLocks noGrp="1"/>
          </p:cNvSpPr>
          <p:nvPr>
            <p:ph type="dt" sz="half" idx="10"/>
          </p:nvPr>
        </p:nvSpPr>
        <p:spPr/>
        <p:txBody>
          <a:bodyPr/>
          <a:lstStyle>
            <a:lvl1pPr>
              <a:defRPr/>
            </a:lvl1pPr>
          </a:lstStyle>
          <a:p>
            <a:pPr>
              <a:defRPr/>
            </a:pPr>
            <a:fld id="{34BAE8E4-E5F9-485D-8B31-71766931A411}" type="datetimeFigureOut">
              <a:rPr lang="tr-TR"/>
              <a:pPr>
                <a:defRPr/>
              </a:pPr>
              <a:t>29.06.2017</a:t>
            </a:fld>
            <a:endParaRPr lang="tr-TR"/>
          </a:p>
        </p:txBody>
      </p:sp>
      <p:sp>
        <p:nvSpPr>
          <p:cNvPr id="4" name="Altbilgi Yer Tutucusu 4"/>
          <p:cNvSpPr>
            <a:spLocks noGrp="1"/>
          </p:cNvSpPr>
          <p:nvPr>
            <p:ph type="ftr" sz="quarter" idx="11"/>
          </p:nvPr>
        </p:nvSpPr>
        <p:spPr/>
        <p:txBody>
          <a:bodyPr/>
          <a:lstStyle>
            <a:lvl1pPr>
              <a:defRPr/>
            </a:lvl1pPr>
          </a:lstStyle>
          <a:p>
            <a:pPr>
              <a:defRPr/>
            </a:pPr>
            <a:endParaRPr lang="tr-TR"/>
          </a:p>
        </p:txBody>
      </p:sp>
      <p:sp>
        <p:nvSpPr>
          <p:cNvPr id="5" name="Slayt Numarası Yer Tutucusu 5"/>
          <p:cNvSpPr>
            <a:spLocks noGrp="1"/>
          </p:cNvSpPr>
          <p:nvPr>
            <p:ph type="sldNum" sz="quarter" idx="12"/>
          </p:nvPr>
        </p:nvSpPr>
        <p:spPr/>
        <p:txBody>
          <a:bodyPr/>
          <a:lstStyle>
            <a:lvl1pPr>
              <a:defRPr/>
            </a:lvl1pPr>
          </a:lstStyle>
          <a:p>
            <a:pPr>
              <a:defRPr/>
            </a:pPr>
            <a:fld id="{65CF5195-6153-4372-8CAA-CFE8C75035DF}"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3"/>
          <p:cNvSpPr>
            <a:spLocks noGrp="1"/>
          </p:cNvSpPr>
          <p:nvPr>
            <p:ph type="dt" sz="half" idx="10"/>
          </p:nvPr>
        </p:nvSpPr>
        <p:spPr/>
        <p:txBody>
          <a:bodyPr/>
          <a:lstStyle>
            <a:lvl1pPr>
              <a:defRPr/>
            </a:lvl1pPr>
          </a:lstStyle>
          <a:p>
            <a:pPr>
              <a:defRPr/>
            </a:pPr>
            <a:fld id="{B9EF31FE-D16A-4BB6-8D0F-F4B9A250D0E0}" type="datetimeFigureOut">
              <a:rPr lang="tr-TR"/>
              <a:pPr>
                <a:defRPr/>
              </a:pPr>
              <a:t>29.06.2017</a:t>
            </a:fld>
            <a:endParaRPr lang="tr-TR"/>
          </a:p>
        </p:txBody>
      </p:sp>
      <p:sp>
        <p:nvSpPr>
          <p:cNvPr id="3" name="Altbilgi Yer Tutucusu 4"/>
          <p:cNvSpPr>
            <a:spLocks noGrp="1"/>
          </p:cNvSpPr>
          <p:nvPr>
            <p:ph type="ftr" sz="quarter" idx="11"/>
          </p:nvPr>
        </p:nvSpPr>
        <p:spPr/>
        <p:txBody>
          <a:bodyPr/>
          <a:lstStyle>
            <a:lvl1pPr>
              <a:defRPr/>
            </a:lvl1pPr>
          </a:lstStyle>
          <a:p>
            <a:pPr>
              <a:defRPr/>
            </a:pPr>
            <a:endParaRPr lang="tr-TR"/>
          </a:p>
        </p:txBody>
      </p:sp>
      <p:sp>
        <p:nvSpPr>
          <p:cNvPr id="4" name="Slayt Numarası Yer Tutucusu 5"/>
          <p:cNvSpPr>
            <a:spLocks noGrp="1"/>
          </p:cNvSpPr>
          <p:nvPr>
            <p:ph type="sldNum" sz="quarter" idx="12"/>
          </p:nvPr>
        </p:nvSpPr>
        <p:spPr/>
        <p:txBody>
          <a:bodyPr/>
          <a:lstStyle>
            <a:lvl1pPr>
              <a:defRPr/>
            </a:lvl1pPr>
          </a:lstStyle>
          <a:p>
            <a:pPr>
              <a:defRPr/>
            </a:pPr>
            <a:fld id="{C5C92C8E-6EC6-472D-B761-83453EED8BA9}"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1DA0B9DB-2F05-4C96-B70A-66DC52BDC4B8}" type="datetimeFigureOut">
              <a:rPr lang="tr-TR"/>
              <a:pPr>
                <a:defRPr/>
              </a:pPr>
              <a:t>29.06.2017</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D8C0A983-F29E-4218-82B2-98766E53BFE1}"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78C52465-FFB9-4D99-93BB-9591B0B1FA44}" type="datetimeFigureOut">
              <a:rPr lang="tr-TR"/>
              <a:pPr>
                <a:defRPr/>
              </a:pPr>
              <a:t>29.06.2017</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EF6F8E46-DEC8-427F-85A7-64999BBA9B5C}"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solidFill>
          <a:schemeClr val="tx2">
            <a:lumMod val="40000"/>
            <a:lumOff val="60000"/>
          </a:schemeClr>
        </a:solidFill>
        <a:effectLst/>
      </p:bgPr>
    </p:bg>
    <p:spTree>
      <p:nvGrpSpPr>
        <p:cNvPr id="1" name=""/>
        <p:cNvGrpSpPr/>
        <p:nvPr/>
      </p:nvGrpSpPr>
      <p:grpSpPr>
        <a:xfrm>
          <a:off x="0" y="0"/>
          <a:ext cx="0" cy="0"/>
          <a:chOff x="0" y="0"/>
          <a:chExt cx="0" cy="0"/>
        </a:xfrm>
      </p:grpSpPr>
      <p:sp>
        <p:nvSpPr>
          <p:cNvPr id="10" name="Dikdörtgen 9"/>
          <p:cNvSpPr/>
          <p:nvPr/>
        </p:nvSpPr>
        <p:spPr>
          <a:xfrm>
            <a:off x="0" y="41275"/>
            <a:ext cx="9144000" cy="644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1027" name="Başlık Yer Tutucus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8" name="Metin Yer Tutucus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4FA5BB8-D657-4B18-91A0-F9BDFC3DF1D4}" type="datetimeFigureOut">
              <a:rPr lang="tr-TR"/>
              <a:pPr>
                <a:defRPr/>
              </a:pPr>
              <a:t>29.06.2017</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19D4AF28-8A2E-4553-BA1D-A816B99AFF2C}" type="slidenum">
              <a:rPr lang="tr-TR"/>
              <a:pPr>
                <a:defRPr/>
              </a:pPr>
              <a:t>‹#›</a:t>
            </a:fld>
            <a:endParaRPr lang="tr-TR"/>
          </a:p>
        </p:txBody>
      </p:sp>
      <p:sp>
        <p:nvSpPr>
          <p:cNvPr id="7" name="Rectangle 7"/>
          <p:cNvSpPr/>
          <p:nvPr/>
        </p:nvSpPr>
        <p:spPr>
          <a:xfrm>
            <a:off x="685800" y="41275"/>
            <a:ext cx="7754938" cy="64452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b="1" dirty="0"/>
          </a:p>
        </p:txBody>
      </p:sp>
      <p:pic>
        <p:nvPicPr>
          <p:cNvPr id="1033" name="Resim 7"/>
          <p:cNvPicPr>
            <a:picLocks noChangeAspect="1"/>
          </p:cNvPicPr>
          <p:nvPr/>
        </p:nvPicPr>
        <p:blipFill>
          <a:blip r:embed="rId17" cstate="email">
            <a:extLst>
              <a:ext uri="{28A0092B-C50C-407E-A947-70E740481C1C}">
                <a14:useLocalDpi xmlns:a14="http://schemas.microsoft.com/office/drawing/2010/main"/>
              </a:ext>
            </a:extLst>
          </a:blip>
          <a:srcRect/>
          <a:stretch>
            <a:fillRect/>
          </a:stretch>
        </p:blipFill>
        <p:spPr bwMode="auto">
          <a:xfrm>
            <a:off x="25400" y="109538"/>
            <a:ext cx="625475" cy="50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 id="2147483665" r:id="rId12"/>
    <p:sldLayoutId id="2147483666" r:id="rId13"/>
    <p:sldLayoutId id="2147483663" r:id="rId14"/>
    <p:sldLayoutId id="2147483667" r:id="rId15"/>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1.bp.blogspot.com/-kMoc4xYnBM4/T84ddJMhc1I/AAAAAAAAAGk/2WZo97sirWw/s1600/hayat+%C3%BC%C3%A7gen3.jp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2.bp.blogspot.com/-t7sFduAXC44/T84bsF_tURI/AAAAAAAAAGM/bjy7n2Jm57E/s1600/66332-depremden-cenin-posizyonuyla-kurtulun-4ead166ce6d1d.jp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4.bp.blogspot.com/-Sqhyz5RzmUo/T84dFHlL4dI/AAAAAAAAAGU/C41qqLJaZqA/s1600/saklanma.jpg"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4.bp.blogspot.com/-bJdnxhu8ioY/T84dTPPct3I/AAAAAAAAAGc/95Hcb_KIM9U/s1600/hayat+%C3%BC%C3%A7geni2.jpg"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3.bp.blogspot.com/-L2I-OMrqkgg/T84bf2kv_oI/AAAAAAAAAGE/KTCYXap_MDU/s1600/doug+copp.jpg" TargetMode="Externa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Metin kutusu 1"/>
          <p:cNvSpPr txBox="1">
            <a:spLocks noChangeArrowheads="1"/>
          </p:cNvSpPr>
          <p:nvPr/>
        </p:nvSpPr>
        <p:spPr bwMode="auto">
          <a:xfrm>
            <a:off x="684213" y="-27384"/>
            <a:ext cx="7775575" cy="769441"/>
          </a:xfrm>
          <a:prstGeom prst="rect">
            <a:avLst/>
          </a:prstGeom>
          <a:noFill/>
          <a:ln w="9525">
            <a:noFill/>
            <a:miter lim="800000"/>
            <a:headEnd/>
            <a:tailEnd/>
          </a:ln>
        </p:spPr>
        <p:txBody>
          <a:bodyPr>
            <a:spAutoFit/>
          </a:bodyPr>
          <a:lstStyle/>
          <a:p>
            <a:pPr algn="ctr"/>
            <a:r>
              <a:rPr lang="tr-TR" sz="4400" b="1" dirty="0" smtClean="0">
                <a:solidFill>
                  <a:schemeClr val="bg1"/>
                </a:solidFill>
                <a:latin typeface="Calibri" pitchFamily="34" charset="0"/>
              </a:rPr>
              <a:t>DEPREM EĞİTİMİ</a:t>
            </a:r>
            <a:endParaRPr lang="tr-TR" sz="4400" b="1" dirty="0">
              <a:solidFill>
                <a:schemeClr val="bg1"/>
              </a:solidFill>
              <a:latin typeface="Calibri" pitchFamily="34" charset="0"/>
            </a:endParaRPr>
          </a:p>
        </p:txBody>
      </p:sp>
      <p:sp>
        <p:nvSpPr>
          <p:cNvPr id="2" name="Dikdörtgen 1"/>
          <p:cNvSpPr/>
          <p:nvPr/>
        </p:nvSpPr>
        <p:spPr>
          <a:xfrm>
            <a:off x="251520" y="1124744"/>
            <a:ext cx="8496944" cy="4832092"/>
          </a:xfrm>
          <a:prstGeom prst="rect">
            <a:avLst/>
          </a:prstGeom>
        </p:spPr>
        <p:txBody>
          <a:bodyPr wrap="square">
            <a:spAutoFit/>
          </a:bodyPr>
          <a:lstStyle/>
          <a:p>
            <a:r>
              <a:rPr lang="tr-TR" sz="4400" b="1" dirty="0">
                <a:solidFill>
                  <a:srgbClr val="313131"/>
                </a:solidFill>
                <a:latin typeface="Times New Roman" panose="02020603050405020304" pitchFamily="18" charset="0"/>
                <a:ea typeface="Times New Roman"/>
                <a:cs typeface="Times New Roman" panose="02020603050405020304" pitchFamily="18" charset="0"/>
              </a:rPr>
              <a:t>Son yıllarda sayısı gittikçe artan doğal afetler nedeniyle bir çok yakınımızı ve yurttaşımızı kaybettik. Hem dünyada hem </a:t>
            </a:r>
            <a:r>
              <a:rPr lang="tr-TR" sz="4400" b="1" dirty="0" smtClean="0">
                <a:solidFill>
                  <a:srgbClr val="313131"/>
                </a:solidFill>
                <a:latin typeface="Times New Roman" panose="02020603050405020304" pitchFamily="18" charset="0"/>
                <a:ea typeface="Times New Roman"/>
                <a:cs typeface="Times New Roman" panose="02020603050405020304" pitchFamily="18" charset="0"/>
              </a:rPr>
              <a:t>Türkiye’de </a:t>
            </a:r>
            <a:r>
              <a:rPr lang="tr-TR" sz="4400" b="1" dirty="0">
                <a:solidFill>
                  <a:srgbClr val="313131"/>
                </a:solidFill>
                <a:latin typeface="Times New Roman" panose="02020603050405020304" pitchFamily="18" charset="0"/>
                <a:ea typeface="Times New Roman"/>
                <a:cs typeface="Times New Roman" panose="02020603050405020304" pitchFamily="18" charset="0"/>
              </a:rPr>
              <a:t>deprem ve diğer doğal afetlerle ilgili bilinçlendirme çalışmaları </a:t>
            </a:r>
            <a:r>
              <a:rPr lang="tr-TR" sz="4400" b="1" dirty="0" smtClean="0">
                <a:solidFill>
                  <a:srgbClr val="313131"/>
                </a:solidFill>
                <a:latin typeface="Times New Roman" panose="02020603050405020304" pitchFamily="18" charset="0"/>
                <a:ea typeface="Times New Roman"/>
                <a:cs typeface="Times New Roman" panose="02020603050405020304" pitchFamily="18" charset="0"/>
              </a:rPr>
              <a:t>yapılmaktadır.</a:t>
            </a:r>
            <a:endParaRPr lang="tr-TR" sz="4400"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649727" y="4763"/>
            <a:ext cx="7775575" cy="687387"/>
          </a:xfrm>
          <a:prstGeom prst="rect">
            <a:avLst/>
          </a:prstGeom>
          <a:noFill/>
          <a:ln>
            <a:noFill/>
          </a:ln>
          <a:extLst/>
        </p:spPr>
        <p:txBody>
          <a:bodyPr anchor="ctr" anchorCtr="1"/>
          <a:lstStyle>
            <a:lvl1pPr eaLnBrk="0" hangingPunct="0">
              <a:defRPr sz="2200">
                <a:solidFill>
                  <a:schemeClr val="tx1"/>
                </a:solidFill>
                <a:latin typeface="Arial" pitchFamily="34" charset="0"/>
              </a:defRPr>
            </a:lvl1pPr>
            <a:lvl2pPr marL="742950" indent="-285750" eaLnBrk="0" hangingPunct="0">
              <a:defRPr sz="2200">
                <a:solidFill>
                  <a:schemeClr val="tx1"/>
                </a:solidFill>
                <a:latin typeface="Arial" pitchFamily="34" charset="0"/>
              </a:defRPr>
            </a:lvl2pPr>
            <a:lvl3pPr marL="1143000" indent="-228600" eaLnBrk="0" hangingPunct="0">
              <a:defRPr sz="2200">
                <a:solidFill>
                  <a:schemeClr val="tx1"/>
                </a:solidFill>
                <a:latin typeface="Arial" pitchFamily="34" charset="0"/>
              </a:defRPr>
            </a:lvl3pPr>
            <a:lvl4pPr marL="1600200" indent="-228600" eaLnBrk="0" hangingPunct="0">
              <a:defRPr sz="2200">
                <a:solidFill>
                  <a:schemeClr val="tx1"/>
                </a:solidFill>
                <a:latin typeface="Arial" pitchFamily="34" charset="0"/>
              </a:defRPr>
            </a:lvl4pPr>
            <a:lvl5pPr marL="2057400" indent="-228600" eaLnBrk="0" hangingPunct="0">
              <a:defRPr sz="2200">
                <a:solidFill>
                  <a:schemeClr val="tx1"/>
                </a:solidFill>
                <a:latin typeface="Arial" pitchFamily="34" charset="0"/>
              </a:defRPr>
            </a:lvl5pPr>
            <a:lvl6pPr marL="2514600" indent="-228600" eaLnBrk="0" fontAlgn="base" hangingPunct="0">
              <a:spcBef>
                <a:spcPct val="0"/>
              </a:spcBef>
              <a:spcAft>
                <a:spcPct val="0"/>
              </a:spcAft>
              <a:defRPr sz="2200">
                <a:solidFill>
                  <a:schemeClr val="tx1"/>
                </a:solidFill>
                <a:latin typeface="Arial" pitchFamily="34" charset="0"/>
              </a:defRPr>
            </a:lvl6pPr>
            <a:lvl7pPr marL="2971800" indent="-228600" eaLnBrk="0" fontAlgn="base" hangingPunct="0">
              <a:spcBef>
                <a:spcPct val="0"/>
              </a:spcBef>
              <a:spcAft>
                <a:spcPct val="0"/>
              </a:spcAft>
              <a:defRPr sz="2200">
                <a:solidFill>
                  <a:schemeClr val="tx1"/>
                </a:solidFill>
                <a:latin typeface="Arial" pitchFamily="34" charset="0"/>
              </a:defRPr>
            </a:lvl7pPr>
            <a:lvl8pPr marL="3429000" indent="-228600" eaLnBrk="0" fontAlgn="base" hangingPunct="0">
              <a:spcBef>
                <a:spcPct val="0"/>
              </a:spcBef>
              <a:spcAft>
                <a:spcPct val="0"/>
              </a:spcAft>
              <a:defRPr sz="2200">
                <a:solidFill>
                  <a:schemeClr val="tx1"/>
                </a:solidFill>
                <a:latin typeface="Arial" pitchFamily="34" charset="0"/>
              </a:defRPr>
            </a:lvl8pPr>
            <a:lvl9pPr marL="3886200" indent="-228600" eaLnBrk="0" fontAlgn="base" hangingPunct="0">
              <a:spcBef>
                <a:spcPct val="0"/>
              </a:spcBef>
              <a:spcAft>
                <a:spcPct val="0"/>
              </a:spcAft>
              <a:defRPr sz="2200">
                <a:solidFill>
                  <a:schemeClr val="tx1"/>
                </a:solidFill>
                <a:latin typeface="Arial" pitchFamily="34" charset="0"/>
              </a:defRPr>
            </a:lvl9pPr>
          </a:lstStyle>
          <a:p>
            <a:pPr algn="ctr" eaLnBrk="1" fontAlgn="auto" hangingPunct="1">
              <a:spcBef>
                <a:spcPts val="0"/>
              </a:spcBef>
              <a:spcAft>
                <a:spcPts val="0"/>
              </a:spcAft>
              <a:defRPr/>
            </a:pPr>
            <a:r>
              <a:rPr lang="tr-TR" sz="3600" b="1" dirty="0" err="1" smtClean="0">
                <a:solidFill>
                  <a:schemeClr val="bg1"/>
                </a:solidFill>
                <a:latin typeface="+mn-lt"/>
              </a:rPr>
              <a:t>Doug</a:t>
            </a:r>
            <a:r>
              <a:rPr lang="tr-TR" sz="3600" b="1" dirty="0" smtClean="0">
                <a:solidFill>
                  <a:schemeClr val="bg1"/>
                </a:solidFill>
                <a:latin typeface="+mn-lt"/>
              </a:rPr>
              <a:t> </a:t>
            </a:r>
            <a:r>
              <a:rPr lang="tr-TR" sz="3600" b="1" dirty="0" err="1" smtClean="0">
                <a:solidFill>
                  <a:schemeClr val="bg1"/>
                </a:solidFill>
                <a:latin typeface="+mn-lt"/>
              </a:rPr>
              <a:t>Copp</a:t>
            </a:r>
            <a:r>
              <a:rPr lang="tr-TR" sz="3600" b="1" dirty="0" smtClean="0">
                <a:solidFill>
                  <a:schemeClr val="bg1"/>
                </a:solidFill>
                <a:latin typeface="+mn-lt"/>
              </a:rPr>
              <a:t> Anlatıyor</a:t>
            </a:r>
            <a:endParaRPr lang="tr-TR" sz="3600" b="1" dirty="0">
              <a:solidFill>
                <a:schemeClr val="bg1"/>
              </a:solidFill>
              <a:latin typeface="+mn-lt"/>
            </a:endParaRPr>
          </a:p>
        </p:txBody>
      </p:sp>
      <p:sp>
        <p:nvSpPr>
          <p:cNvPr id="2" name="Dikdörtgen 1"/>
          <p:cNvSpPr/>
          <p:nvPr/>
        </p:nvSpPr>
        <p:spPr>
          <a:xfrm>
            <a:off x="467544" y="347629"/>
            <a:ext cx="8496944" cy="6321731"/>
          </a:xfrm>
          <a:prstGeom prst="rect">
            <a:avLst/>
          </a:prstGeom>
        </p:spPr>
        <p:txBody>
          <a:bodyPr wrap="square">
            <a:spAutoFit/>
          </a:bodyPr>
          <a:lstStyle/>
          <a:p>
            <a:pPr>
              <a:lnSpc>
                <a:spcPct val="115000"/>
              </a:lnSpc>
              <a:spcAft>
                <a:spcPts val="0"/>
              </a:spcAft>
            </a:pPr>
            <a:r>
              <a:rPr lang="tr-TR" sz="4400" b="1" dirty="0">
                <a:solidFill>
                  <a:srgbClr val="313131"/>
                </a:solidFill>
                <a:latin typeface="Times New Roman" panose="02020603050405020304" pitchFamily="18" charset="0"/>
                <a:ea typeface="Times New Roman"/>
                <a:cs typeface="Times New Roman" panose="02020603050405020304" pitchFamily="18" charset="0"/>
              </a:rPr>
              <a:t> </a:t>
            </a:r>
            <a:endParaRPr lang="tr-TR" sz="4400" b="1" dirty="0">
              <a:latin typeface="Times New Roman" panose="02020603050405020304" pitchFamily="18" charset="0"/>
              <a:ea typeface="Calibri"/>
              <a:cs typeface="Times New Roman" panose="02020603050405020304" pitchFamily="18" charset="0"/>
            </a:endParaRPr>
          </a:p>
          <a:p>
            <a:pPr>
              <a:lnSpc>
                <a:spcPct val="115000"/>
              </a:lnSpc>
              <a:spcAft>
                <a:spcPts val="0"/>
              </a:spcAft>
            </a:pPr>
            <a:r>
              <a:rPr lang="tr-TR" sz="4400" b="1" dirty="0">
                <a:solidFill>
                  <a:srgbClr val="313131"/>
                </a:solidFill>
                <a:latin typeface="Times New Roman" panose="02020603050405020304" pitchFamily="18" charset="0"/>
                <a:ea typeface="Times New Roman"/>
                <a:cs typeface="Times New Roman" panose="02020603050405020304" pitchFamily="18" charset="0"/>
              </a:rPr>
              <a:t>Adım </a:t>
            </a:r>
            <a:r>
              <a:rPr lang="tr-TR" sz="4400" b="1" dirty="0" err="1">
                <a:solidFill>
                  <a:srgbClr val="313131"/>
                </a:solidFill>
                <a:latin typeface="Times New Roman" panose="02020603050405020304" pitchFamily="18" charset="0"/>
                <a:ea typeface="Times New Roman"/>
                <a:cs typeface="Times New Roman" panose="02020603050405020304" pitchFamily="18" charset="0"/>
              </a:rPr>
              <a:t>Doug</a:t>
            </a:r>
            <a:r>
              <a:rPr lang="tr-TR" sz="4400" b="1" dirty="0">
                <a:solidFill>
                  <a:srgbClr val="313131"/>
                </a:solidFill>
                <a:latin typeface="Times New Roman" panose="02020603050405020304" pitchFamily="18" charset="0"/>
                <a:ea typeface="Times New Roman"/>
                <a:cs typeface="Times New Roman" panose="02020603050405020304" pitchFamily="18" charset="0"/>
              </a:rPr>
              <a:t> </a:t>
            </a:r>
            <a:r>
              <a:rPr lang="tr-TR" sz="4400" b="1" dirty="0" err="1">
                <a:solidFill>
                  <a:srgbClr val="313131"/>
                </a:solidFill>
                <a:latin typeface="Times New Roman" panose="02020603050405020304" pitchFamily="18" charset="0"/>
                <a:ea typeface="Times New Roman"/>
                <a:cs typeface="Times New Roman" panose="02020603050405020304" pitchFamily="18" charset="0"/>
              </a:rPr>
              <a:t>Copp</a:t>
            </a:r>
            <a:r>
              <a:rPr lang="tr-TR" sz="4400" b="1" dirty="0">
                <a:solidFill>
                  <a:srgbClr val="313131"/>
                </a:solidFill>
                <a:latin typeface="Times New Roman" panose="02020603050405020304" pitchFamily="18" charset="0"/>
                <a:ea typeface="Times New Roman"/>
                <a:cs typeface="Times New Roman" panose="02020603050405020304" pitchFamily="18" charset="0"/>
              </a:rPr>
              <a:t>. Dünyanın en tecrübeli kurtarma birimi Amerikan Uluslar arası Kurtarma Ekibinin Kurtarma şefi ve afet olayları müdürüyüm. Bu makaledeki bilgiler bir deprem anında hayat kurtaracaktır. </a:t>
            </a:r>
            <a:endParaRPr lang="tr-TR" sz="4400" b="1" dirty="0">
              <a:effectLst/>
              <a:latin typeface="Times New Roman" panose="02020603050405020304" pitchFamily="18" charset="0"/>
              <a:ea typeface="Calibri"/>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ikdörtgen 7"/>
          <p:cNvSpPr/>
          <p:nvPr/>
        </p:nvSpPr>
        <p:spPr>
          <a:xfrm>
            <a:off x="899592" y="46365"/>
            <a:ext cx="7560840" cy="646331"/>
          </a:xfrm>
          <a:prstGeom prst="rect">
            <a:avLst/>
          </a:prstGeom>
        </p:spPr>
        <p:txBody>
          <a:bodyPr wrap="square">
            <a:spAutoFit/>
          </a:bodyPr>
          <a:lstStyle/>
          <a:p>
            <a:pPr lvl="0" algn="ctr" fontAlgn="auto">
              <a:spcBef>
                <a:spcPts val="0"/>
              </a:spcBef>
              <a:spcAft>
                <a:spcPts val="0"/>
              </a:spcAft>
              <a:defRPr/>
            </a:pPr>
            <a:r>
              <a:rPr lang="tr-TR" sz="3600" b="1" dirty="0" smtClean="0">
                <a:solidFill>
                  <a:prstClr val="white"/>
                </a:solidFill>
                <a:latin typeface="Calibri"/>
              </a:rPr>
              <a:t>DEPREMDE YAPILMASI GEREKENLER</a:t>
            </a:r>
            <a:endParaRPr lang="tr-TR" sz="3600" b="1" dirty="0">
              <a:solidFill>
                <a:prstClr val="white"/>
              </a:solidFill>
              <a:latin typeface="Calibri"/>
            </a:endParaRPr>
          </a:p>
        </p:txBody>
      </p:sp>
      <p:pic>
        <p:nvPicPr>
          <p:cNvPr id="10" name="Resim 9" descr="http://1.bp.blogspot.com/-kMoc4xYnBM4/T84ddJMhc1I/AAAAAAAAAGk/2WZo97sirWw/s320/hayat+%C3%BC%C3%A7gen3.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827584" y="908720"/>
            <a:ext cx="7560840" cy="5544616"/>
          </a:xfrm>
          <a:prstGeom prst="rect">
            <a:avLst/>
          </a:prstGeom>
          <a:noFill/>
          <a:ln>
            <a:noFill/>
          </a:ln>
        </p:spPr>
      </p:pic>
    </p:spTree>
    <p:extLst>
      <p:ext uri="{BB962C8B-B14F-4D97-AF65-F5344CB8AC3E}">
        <p14:creationId xmlns:p14="http://schemas.microsoft.com/office/powerpoint/2010/main" val="1822539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55576" y="44624"/>
            <a:ext cx="7560840" cy="646331"/>
          </a:xfrm>
          <a:prstGeom prst="rect">
            <a:avLst/>
          </a:prstGeom>
        </p:spPr>
        <p:txBody>
          <a:bodyPr wrap="square">
            <a:spAutoFit/>
          </a:bodyPr>
          <a:lstStyle/>
          <a:p>
            <a:pPr algn="ctr" eaLnBrk="1" fontAlgn="auto" hangingPunct="1">
              <a:spcBef>
                <a:spcPts val="0"/>
              </a:spcBef>
              <a:spcAft>
                <a:spcPts val="0"/>
              </a:spcAft>
              <a:defRPr/>
            </a:pPr>
            <a:r>
              <a:rPr lang="tr-TR" sz="3600" b="1" dirty="0" err="1">
                <a:solidFill>
                  <a:schemeClr val="bg1"/>
                </a:solidFill>
              </a:rPr>
              <a:t>Doug</a:t>
            </a:r>
            <a:r>
              <a:rPr lang="tr-TR" sz="3600" b="1" dirty="0">
                <a:solidFill>
                  <a:schemeClr val="bg1"/>
                </a:solidFill>
              </a:rPr>
              <a:t> </a:t>
            </a:r>
            <a:r>
              <a:rPr lang="tr-TR" sz="3600" b="1" dirty="0" err="1">
                <a:solidFill>
                  <a:schemeClr val="bg1"/>
                </a:solidFill>
              </a:rPr>
              <a:t>Copp</a:t>
            </a:r>
            <a:r>
              <a:rPr lang="tr-TR" sz="3600" b="1" dirty="0">
                <a:solidFill>
                  <a:schemeClr val="bg1"/>
                </a:solidFill>
              </a:rPr>
              <a:t> Anlatıyor</a:t>
            </a:r>
          </a:p>
        </p:txBody>
      </p:sp>
      <p:sp>
        <p:nvSpPr>
          <p:cNvPr id="5" name="Dikdörtgen 4"/>
          <p:cNvSpPr/>
          <p:nvPr/>
        </p:nvSpPr>
        <p:spPr>
          <a:xfrm>
            <a:off x="179512" y="1326476"/>
            <a:ext cx="8856984" cy="4622804"/>
          </a:xfrm>
          <a:prstGeom prst="rect">
            <a:avLst/>
          </a:prstGeom>
        </p:spPr>
        <p:txBody>
          <a:bodyPr wrap="square">
            <a:spAutoFit/>
          </a:bodyPr>
          <a:lstStyle/>
          <a:p>
            <a:pPr>
              <a:lnSpc>
                <a:spcPct val="115000"/>
              </a:lnSpc>
              <a:spcAft>
                <a:spcPts val="0"/>
              </a:spcAft>
            </a:pPr>
            <a:r>
              <a:rPr lang="tr-TR" sz="3200" b="1" dirty="0">
                <a:solidFill>
                  <a:srgbClr val="313131"/>
                </a:solidFill>
                <a:latin typeface="Times New Roman" panose="02020603050405020304" pitchFamily="18" charset="0"/>
                <a:ea typeface="Times New Roman"/>
                <a:cs typeface="Times New Roman" panose="02020603050405020304" pitchFamily="18" charset="0"/>
              </a:rPr>
              <a:t>875 yıkılmış binaya sürünerek girdim, 60 ülkeden kurtarma ekipleriyle çalıştım, birçok ülkede kurtarma ekipleri oluşturdum, ve çok sayıda ülkede birçok kurtarma ekibinin üyesiyim. 2 Yıl boyunca birleşmiş milletler felaket "azaltma" uzmanıydım. 1985'ten beri aynı anda gerçekleşenler hariç dünyadaki bütün büyük  felaketlerde çalıştım.</a:t>
            </a:r>
            <a:endParaRPr lang="tr-TR" sz="3200" dirty="0">
              <a:effectLst/>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2907811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512" y="1332051"/>
            <a:ext cx="8856984" cy="4401205"/>
          </a:xfrm>
          <a:prstGeom prst="rect">
            <a:avLst/>
          </a:prstGeom>
        </p:spPr>
        <p:txBody>
          <a:bodyPr wrap="square">
            <a:spAutoFit/>
          </a:bodyPr>
          <a:lstStyle/>
          <a:p>
            <a:r>
              <a:rPr lang="tr-TR" sz="4000" b="1" dirty="0">
                <a:solidFill>
                  <a:srgbClr val="313131"/>
                </a:solidFill>
                <a:latin typeface="Times New Roman" panose="02020603050405020304" pitchFamily="18" charset="0"/>
                <a:ea typeface="Times New Roman"/>
                <a:cs typeface="Times New Roman" panose="02020603050405020304" pitchFamily="18" charset="0"/>
              </a:rPr>
              <a:t>1996'da benim hayatta kalma metodumun geçerliliğini ortaya koyan bir film yaptık. "Türk hükümeti, İstanbul belediyesi, İstanbul Üniversitesi, Case yapımcılık, ve ARTI" bu pratik ve bilimsel testin filme alınmasında işbirliği yaptılar. </a:t>
            </a:r>
            <a:endParaRPr lang="tr-TR" sz="4000" dirty="0">
              <a:latin typeface="Times New Roman" panose="02020603050405020304" pitchFamily="18" charset="0"/>
              <a:cs typeface="Times New Roman" panose="02020603050405020304" pitchFamily="18" charset="0"/>
            </a:endParaRPr>
          </a:p>
        </p:txBody>
      </p:sp>
      <p:sp>
        <p:nvSpPr>
          <p:cNvPr id="3" name="Dikdörtgen 2"/>
          <p:cNvSpPr/>
          <p:nvPr/>
        </p:nvSpPr>
        <p:spPr>
          <a:xfrm>
            <a:off x="2494155" y="-27384"/>
            <a:ext cx="4155689" cy="646331"/>
          </a:xfrm>
          <a:prstGeom prst="rect">
            <a:avLst/>
          </a:prstGeom>
        </p:spPr>
        <p:txBody>
          <a:bodyPr wrap="none">
            <a:spAutoFit/>
          </a:bodyPr>
          <a:lstStyle/>
          <a:p>
            <a:pPr lvl="0" algn="ctr" fontAlgn="auto">
              <a:spcBef>
                <a:spcPts val="0"/>
              </a:spcBef>
              <a:spcAft>
                <a:spcPts val="0"/>
              </a:spcAft>
              <a:defRPr/>
            </a:pPr>
            <a:r>
              <a:rPr lang="tr-TR" sz="3600" b="1" dirty="0" err="1">
                <a:solidFill>
                  <a:prstClr val="white"/>
                </a:solidFill>
                <a:latin typeface="Calibri"/>
              </a:rPr>
              <a:t>Doug</a:t>
            </a:r>
            <a:r>
              <a:rPr lang="tr-TR" sz="3600" b="1" dirty="0">
                <a:solidFill>
                  <a:prstClr val="white"/>
                </a:solidFill>
                <a:latin typeface="Calibri"/>
              </a:rPr>
              <a:t> </a:t>
            </a:r>
            <a:r>
              <a:rPr lang="tr-TR" sz="3600" b="1" dirty="0" err="1">
                <a:solidFill>
                  <a:prstClr val="white"/>
                </a:solidFill>
                <a:latin typeface="Calibri"/>
              </a:rPr>
              <a:t>Copp</a:t>
            </a:r>
            <a:r>
              <a:rPr lang="tr-TR" sz="3600" b="1" dirty="0">
                <a:solidFill>
                  <a:prstClr val="white"/>
                </a:solidFill>
                <a:latin typeface="Calibri"/>
              </a:rPr>
              <a:t> Anlatıyor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512" y="1650280"/>
            <a:ext cx="8856984" cy="4154984"/>
          </a:xfrm>
          <a:prstGeom prst="rect">
            <a:avLst/>
          </a:prstGeom>
        </p:spPr>
        <p:txBody>
          <a:bodyPr wrap="square">
            <a:spAutoFit/>
          </a:bodyPr>
          <a:lstStyle/>
          <a:p>
            <a:r>
              <a:rPr lang="tr-TR" sz="4400" b="1" dirty="0">
                <a:solidFill>
                  <a:srgbClr val="313131"/>
                </a:solidFill>
                <a:latin typeface="Times New Roman" panose="02020603050405020304" pitchFamily="18" charset="0"/>
                <a:ea typeface="Times New Roman"/>
                <a:cs typeface="Times New Roman" panose="02020603050405020304" pitchFamily="18" charset="0"/>
              </a:rPr>
              <a:t>. İçinde 20 maket (</a:t>
            </a:r>
            <a:r>
              <a:rPr lang="tr-TR" sz="4400" b="1" dirty="0" err="1">
                <a:solidFill>
                  <a:srgbClr val="313131"/>
                </a:solidFill>
                <a:latin typeface="Times New Roman" panose="02020603050405020304" pitchFamily="18" charset="0"/>
                <a:ea typeface="Times New Roman"/>
                <a:cs typeface="Times New Roman" panose="02020603050405020304" pitchFamily="18" charset="0"/>
              </a:rPr>
              <a:t>mannequis</a:t>
            </a:r>
            <a:r>
              <a:rPr lang="tr-TR" sz="4400" b="1" dirty="0">
                <a:solidFill>
                  <a:srgbClr val="313131"/>
                </a:solidFill>
                <a:latin typeface="Times New Roman" panose="02020603050405020304" pitchFamily="18" charset="0"/>
                <a:ea typeface="Times New Roman"/>
                <a:cs typeface="Times New Roman" panose="02020603050405020304" pitchFamily="18" charset="0"/>
              </a:rPr>
              <a:t>) olan bir okulu ve evi yıktık. On maket "çömel ve korun" metodunu  uygularken, 10 maket "hayat üçgeni" metodumu uyguladı. </a:t>
            </a:r>
            <a:endParaRPr lang="tr-TR" sz="4400" dirty="0">
              <a:latin typeface="Times New Roman" panose="02020603050405020304" pitchFamily="18" charset="0"/>
              <a:cs typeface="Times New Roman" panose="02020603050405020304" pitchFamily="18" charset="0"/>
            </a:endParaRPr>
          </a:p>
        </p:txBody>
      </p:sp>
      <p:sp>
        <p:nvSpPr>
          <p:cNvPr id="3" name="Dikdörtgen 2"/>
          <p:cNvSpPr/>
          <p:nvPr/>
        </p:nvSpPr>
        <p:spPr>
          <a:xfrm>
            <a:off x="2494155" y="-27384"/>
            <a:ext cx="4155689" cy="646331"/>
          </a:xfrm>
          <a:prstGeom prst="rect">
            <a:avLst/>
          </a:prstGeom>
        </p:spPr>
        <p:txBody>
          <a:bodyPr wrap="none">
            <a:spAutoFit/>
          </a:bodyPr>
          <a:lstStyle/>
          <a:p>
            <a:pPr lvl="0" algn="ctr" fontAlgn="auto">
              <a:spcBef>
                <a:spcPts val="0"/>
              </a:spcBef>
              <a:spcAft>
                <a:spcPts val="0"/>
              </a:spcAft>
              <a:defRPr/>
            </a:pPr>
            <a:r>
              <a:rPr lang="tr-TR" sz="3600" b="1" dirty="0" err="1">
                <a:solidFill>
                  <a:prstClr val="white"/>
                </a:solidFill>
                <a:latin typeface="Calibri"/>
              </a:rPr>
              <a:t>Doug</a:t>
            </a:r>
            <a:r>
              <a:rPr lang="tr-TR" sz="3600" b="1" dirty="0">
                <a:solidFill>
                  <a:prstClr val="white"/>
                </a:solidFill>
                <a:latin typeface="Calibri"/>
              </a:rPr>
              <a:t> </a:t>
            </a:r>
            <a:r>
              <a:rPr lang="tr-TR" sz="3600" b="1" dirty="0" err="1">
                <a:solidFill>
                  <a:prstClr val="white"/>
                </a:solidFill>
                <a:latin typeface="Calibri"/>
              </a:rPr>
              <a:t>Copp</a:t>
            </a:r>
            <a:r>
              <a:rPr lang="tr-TR" sz="3600" b="1" dirty="0">
                <a:solidFill>
                  <a:prstClr val="white"/>
                </a:solidFill>
                <a:latin typeface="Calibri"/>
              </a:rPr>
              <a:t> Anlatıyor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5536" y="764704"/>
            <a:ext cx="8784976" cy="6186309"/>
          </a:xfrm>
          <a:prstGeom prst="rect">
            <a:avLst/>
          </a:prstGeom>
        </p:spPr>
        <p:txBody>
          <a:bodyPr wrap="square">
            <a:spAutoFit/>
          </a:bodyPr>
          <a:lstStyle/>
          <a:p>
            <a:r>
              <a:rPr lang="tr-TR" sz="4400" b="1" dirty="0">
                <a:solidFill>
                  <a:srgbClr val="313131"/>
                </a:solidFill>
                <a:latin typeface="Times New Roman" panose="02020603050405020304" pitchFamily="18" charset="0"/>
                <a:ea typeface="Times New Roman"/>
                <a:cs typeface="Times New Roman" panose="02020603050405020304" pitchFamily="18" charset="0"/>
              </a:rPr>
              <a:t>Tasarlanmış yıkımdan sonra görüntüleri filme almak ve sonuçları belgelemek için enkazı geçip binaya girdik. Bina yıkımlarında oluşabilecek şartlar dahilinde direk olarak gözlemlenebilen ve bilimsel şartlar altında hayatta kalma tekniklerimi uyguladığım </a:t>
            </a:r>
            <a:r>
              <a:rPr lang="tr-TR" sz="4400" b="1" dirty="0" smtClean="0">
                <a:solidFill>
                  <a:srgbClr val="313131"/>
                </a:solidFill>
                <a:latin typeface="Times New Roman" panose="02020603050405020304" pitchFamily="18" charset="0"/>
                <a:ea typeface="Times New Roman"/>
                <a:cs typeface="Times New Roman" panose="02020603050405020304" pitchFamily="18" charset="0"/>
              </a:rPr>
              <a:t>film;</a:t>
            </a:r>
            <a:endParaRPr lang="tr-TR" sz="4400" dirty="0">
              <a:latin typeface="Times New Roman" panose="02020603050405020304" pitchFamily="18" charset="0"/>
              <a:cs typeface="Times New Roman" panose="02020603050405020304" pitchFamily="18" charset="0"/>
            </a:endParaRPr>
          </a:p>
        </p:txBody>
      </p:sp>
      <p:sp>
        <p:nvSpPr>
          <p:cNvPr id="3" name="Dikdörtgen 2"/>
          <p:cNvSpPr/>
          <p:nvPr/>
        </p:nvSpPr>
        <p:spPr>
          <a:xfrm>
            <a:off x="2494155" y="-27384"/>
            <a:ext cx="4155689" cy="646331"/>
          </a:xfrm>
          <a:prstGeom prst="rect">
            <a:avLst/>
          </a:prstGeom>
        </p:spPr>
        <p:txBody>
          <a:bodyPr wrap="none">
            <a:spAutoFit/>
          </a:bodyPr>
          <a:lstStyle/>
          <a:p>
            <a:pPr lvl="0" algn="ctr" fontAlgn="auto">
              <a:spcBef>
                <a:spcPts val="0"/>
              </a:spcBef>
              <a:spcAft>
                <a:spcPts val="0"/>
              </a:spcAft>
              <a:defRPr/>
            </a:pPr>
            <a:r>
              <a:rPr lang="tr-TR" sz="3600" b="1" dirty="0" err="1">
                <a:solidFill>
                  <a:prstClr val="white"/>
                </a:solidFill>
                <a:latin typeface="Calibri"/>
              </a:rPr>
              <a:t>Doug</a:t>
            </a:r>
            <a:r>
              <a:rPr lang="tr-TR" sz="3600" b="1" dirty="0">
                <a:solidFill>
                  <a:prstClr val="white"/>
                </a:solidFill>
                <a:latin typeface="Calibri"/>
              </a:rPr>
              <a:t> </a:t>
            </a:r>
            <a:r>
              <a:rPr lang="tr-TR" sz="3600" b="1" dirty="0" err="1">
                <a:solidFill>
                  <a:prstClr val="white"/>
                </a:solidFill>
                <a:latin typeface="Calibri"/>
              </a:rPr>
              <a:t>Copp</a:t>
            </a:r>
            <a:r>
              <a:rPr lang="tr-TR" sz="3600" b="1" dirty="0">
                <a:solidFill>
                  <a:prstClr val="white"/>
                </a:solidFill>
                <a:latin typeface="Calibri"/>
              </a:rPr>
              <a:t> Anlatıyor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1400923"/>
            <a:ext cx="8712968" cy="4764381"/>
          </a:xfrm>
          <a:prstGeom prst="rect">
            <a:avLst/>
          </a:prstGeom>
        </p:spPr>
        <p:txBody>
          <a:bodyPr wrap="square">
            <a:spAutoFit/>
          </a:bodyPr>
          <a:lstStyle/>
          <a:p>
            <a:pPr>
              <a:lnSpc>
                <a:spcPct val="115000"/>
              </a:lnSpc>
              <a:spcAft>
                <a:spcPts val="0"/>
              </a:spcAft>
            </a:pPr>
            <a:r>
              <a:rPr lang="tr-TR" sz="4400" b="1" dirty="0" smtClean="0">
                <a:solidFill>
                  <a:srgbClr val="313131"/>
                </a:solidFill>
                <a:latin typeface="Times New Roman" panose="02020603050405020304" pitchFamily="18" charset="0"/>
                <a:ea typeface="Times New Roman"/>
                <a:cs typeface="Times New Roman" panose="02020603050405020304" pitchFamily="18" charset="0"/>
              </a:rPr>
              <a:t>"</a:t>
            </a:r>
            <a:r>
              <a:rPr lang="tr-TR" sz="4400" b="1" dirty="0">
                <a:solidFill>
                  <a:srgbClr val="313131"/>
                </a:solidFill>
                <a:latin typeface="Times New Roman" panose="02020603050405020304" pitchFamily="18" charset="0"/>
                <a:ea typeface="Times New Roman"/>
                <a:cs typeface="Times New Roman" panose="02020603050405020304" pitchFamily="18" charset="0"/>
              </a:rPr>
              <a:t>çömelip korunan/saklanan" kişiler için hayatta kalma şansının sıfır olduğunu ortaya koydu. </a:t>
            </a:r>
            <a:endParaRPr lang="tr-TR" sz="4400" b="1" dirty="0" smtClean="0">
              <a:solidFill>
                <a:srgbClr val="313131"/>
              </a:solidFill>
              <a:latin typeface="Times New Roman" panose="02020603050405020304" pitchFamily="18" charset="0"/>
              <a:ea typeface="Times New Roman"/>
              <a:cs typeface="Times New Roman" panose="02020603050405020304" pitchFamily="18" charset="0"/>
            </a:endParaRPr>
          </a:p>
          <a:p>
            <a:pPr>
              <a:lnSpc>
                <a:spcPct val="115000"/>
              </a:lnSpc>
              <a:spcAft>
                <a:spcPts val="0"/>
              </a:spcAft>
            </a:pPr>
            <a:r>
              <a:rPr lang="tr-TR" sz="4400" b="1" dirty="0" smtClean="0">
                <a:solidFill>
                  <a:srgbClr val="313131"/>
                </a:solidFill>
                <a:latin typeface="Times New Roman" panose="02020603050405020304" pitchFamily="18" charset="0"/>
                <a:ea typeface="Times New Roman"/>
                <a:cs typeface="Times New Roman" panose="02020603050405020304" pitchFamily="18" charset="0"/>
              </a:rPr>
              <a:t>Hayat </a:t>
            </a:r>
            <a:r>
              <a:rPr lang="tr-TR" sz="4400" b="1" dirty="0">
                <a:solidFill>
                  <a:srgbClr val="313131"/>
                </a:solidFill>
                <a:latin typeface="Times New Roman" panose="02020603050405020304" pitchFamily="18" charset="0"/>
                <a:ea typeface="Times New Roman"/>
                <a:cs typeface="Times New Roman" panose="02020603050405020304" pitchFamily="18" charset="0"/>
              </a:rPr>
              <a:t>üçgeni metodumu kullananlar için hayatta kalabilme şansı yaklaşık olarak % 100 oldu. </a:t>
            </a:r>
            <a:endParaRPr lang="tr-TR" sz="4400" dirty="0">
              <a:effectLst/>
              <a:latin typeface="Times New Roman" panose="02020603050405020304" pitchFamily="18" charset="0"/>
              <a:ea typeface="Calibri"/>
              <a:cs typeface="Times New Roman" panose="02020603050405020304" pitchFamily="18" charset="0"/>
            </a:endParaRPr>
          </a:p>
        </p:txBody>
      </p:sp>
      <p:sp>
        <p:nvSpPr>
          <p:cNvPr id="3" name="Dikdörtgen 2"/>
          <p:cNvSpPr/>
          <p:nvPr/>
        </p:nvSpPr>
        <p:spPr>
          <a:xfrm>
            <a:off x="2494155" y="-27384"/>
            <a:ext cx="4155689" cy="646331"/>
          </a:xfrm>
          <a:prstGeom prst="rect">
            <a:avLst/>
          </a:prstGeom>
        </p:spPr>
        <p:txBody>
          <a:bodyPr wrap="none">
            <a:spAutoFit/>
          </a:bodyPr>
          <a:lstStyle/>
          <a:p>
            <a:pPr lvl="0" algn="ctr" fontAlgn="auto">
              <a:spcBef>
                <a:spcPts val="0"/>
              </a:spcBef>
              <a:spcAft>
                <a:spcPts val="0"/>
              </a:spcAft>
              <a:defRPr/>
            </a:pPr>
            <a:r>
              <a:rPr lang="tr-TR" sz="3600" b="1" dirty="0" err="1">
                <a:solidFill>
                  <a:prstClr val="white"/>
                </a:solidFill>
                <a:latin typeface="Calibri"/>
              </a:rPr>
              <a:t>Doug</a:t>
            </a:r>
            <a:r>
              <a:rPr lang="tr-TR" sz="3600" b="1" dirty="0">
                <a:solidFill>
                  <a:prstClr val="white"/>
                </a:solidFill>
                <a:latin typeface="Calibri"/>
              </a:rPr>
              <a:t> </a:t>
            </a:r>
            <a:r>
              <a:rPr lang="tr-TR" sz="3600" b="1" dirty="0" err="1">
                <a:solidFill>
                  <a:prstClr val="white"/>
                </a:solidFill>
                <a:latin typeface="Calibri"/>
              </a:rPr>
              <a:t>Copp</a:t>
            </a:r>
            <a:r>
              <a:rPr lang="tr-TR" sz="3600" b="1" dirty="0">
                <a:solidFill>
                  <a:prstClr val="white"/>
                </a:solidFill>
                <a:latin typeface="Calibri"/>
              </a:rPr>
              <a:t> Anlatıyor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684213" y="58738"/>
            <a:ext cx="7775575" cy="633412"/>
          </a:xfrm>
          <a:prstGeom prst="rect">
            <a:avLst/>
          </a:prstGeom>
          <a:noFill/>
          <a:ln>
            <a:noFill/>
          </a:ln>
          <a:extLst/>
        </p:spPr>
        <p:txBody>
          <a:bodyPr anchor="ctr" anchorCtr="1"/>
          <a:lstStyle>
            <a:lvl1pPr eaLnBrk="0" hangingPunct="0">
              <a:defRPr sz="2200">
                <a:solidFill>
                  <a:schemeClr val="tx1"/>
                </a:solidFill>
                <a:latin typeface="Arial" pitchFamily="34" charset="0"/>
              </a:defRPr>
            </a:lvl1pPr>
            <a:lvl2pPr marL="742950" indent="-285750" eaLnBrk="0" hangingPunct="0">
              <a:defRPr sz="2200">
                <a:solidFill>
                  <a:schemeClr val="tx1"/>
                </a:solidFill>
                <a:latin typeface="Arial" pitchFamily="34" charset="0"/>
              </a:defRPr>
            </a:lvl2pPr>
            <a:lvl3pPr marL="1143000" indent="-228600" eaLnBrk="0" hangingPunct="0">
              <a:defRPr sz="2200">
                <a:solidFill>
                  <a:schemeClr val="tx1"/>
                </a:solidFill>
                <a:latin typeface="Arial" pitchFamily="34" charset="0"/>
              </a:defRPr>
            </a:lvl3pPr>
            <a:lvl4pPr marL="1600200" indent="-228600" eaLnBrk="0" hangingPunct="0">
              <a:defRPr sz="2200">
                <a:solidFill>
                  <a:schemeClr val="tx1"/>
                </a:solidFill>
                <a:latin typeface="Arial" pitchFamily="34" charset="0"/>
              </a:defRPr>
            </a:lvl4pPr>
            <a:lvl5pPr marL="2057400" indent="-228600" eaLnBrk="0" hangingPunct="0">
              <a:defRPr sz="2200">
                <a:solidFill>
                  <a:schemeClr val="tx1"/>
                </a:solidFill>
                <a:latin typeface="Arial" pitchFamily="34" charset="0"/>
              </a:defRPr>
            </a:lvl5pPr>
            <a:lvl6pPr marL="2514600" indent="-228600" eaLnBrk="0" fontAlgn="base" hangingPunct="0">
              <a:spcBef>
                <a:spcPct val="0"/>
              </a:spcBef>
              <a:spcAft>
                <a:spcPct val="0"/>
              </a:spcAft>
              <a:defRPr sz="2200">
                <a:solidFill>
                  <a:schemeClr val="tx1"/>
                </a:solidFill>
                <a:latin typeface="Arial" pitchFamily="34" charset="0"/>
              </a:defRPr>
            </a:lvl6pPr>
            <a:lvl7pPr marL="2971800" indent="-228600" eaLnBrk="0" fontAlgn="base" hangingPunct="0">
              <a:spcBef>
                <a:spcPct val="0"/>
              </a:spcBef>
              <a:spcAft>
                <a:spcPct val="0"/>
              </a:spcAft>
              <a:defRPr sz="2200">
                <a:solidFill>
                  <a:schemeClr val="tx1"/>
                </a:solidFill>
                <a:latin typeface="Arial" pitchFamily="34" charset="0"/>
              </a:defRPr>
            </a:lvl7pPr>
            <a:lvl8pPr marL="3429000" indent="-228600" eaLnBrk="0" fontAlgn="base" hangingPunct="0">
              <a:spcBef>
                <a:spcPct val="0"/>
              </a:spcBef>
              <a:spcAft>
                <a:spcPct val="0"/>
              </a:spcAft>
              <a:defRPr sz="2200">
                <a:solidFill>
                  <a:schemeClr val="tx1"/>
                </a:solidFill>
                <a:latin typeface="Arial" pitchFamily="34" charset="0"/>
              </a:defRPr>
            </a:lvl8pPr>
            <a:lvl9pPr marL="3886200" indent="-228600" eaLnBrk="0" fontAlgn="base" hangingPunct="0">
              <a:spcBef>
                <a:spcPct val="0"/>
              </a:spcBef>
              <a:spcAft>
                <a:spcPct val="0"/>
              </a:spcAft>
              <a:defRPr sz="2200">
                <a:solidFill>
                  <a:schemeClr val="tx1"/>
                </a:solidFill>
                <a:latin typeface="Arial" pitchFamily="34" charset="0"/>
              </a:defRPr>
            </a:lvl9pPr>
          </a:lstStyle>
          <a:p>
            <a:pPr algn="ctr" eaLnBrk="1" fontAlgn="auto" hangingPunct="1">
              <a:spcBef>
                <a:spcPts val="0"/>
              </a:spcBef>
              <a:spcAft>
                <a:spcPts val="0"/>
              </a:spcAft>
              <a:defRPr/>
            </a:pPr>
            <a:endParaRPr lang="tr-TR" sz="3600" b="1" dirty="0">
              <a:solidFill>
                <a:schemeClr val="bg1"/>
              </a:solidFill>
              <a:latin typeface="+mn-lt"/>
            </a:endParaRPr>
          </a:p>
        </p:txBody>
      </p:sp>
      <p:sp>
        <p:nvSpPr>
          <p:cNvPr id="2" name="Dikdörtgen 1"/>
          <p:cNvSpPr/>
          <p:nvPr/>
        </p:nvSpPr>
        <p:spPr>
          <a:xfrm>
            <a:off x="251520" y="1124745"/>
            <a:ext cx="8784976" cy="4764381"/>
          </a:xfrm>
          <a:prstGeom prst="rect">
            <a:avLst/>
          </a:prstGeom>
        </p:spPr>
        <p:txBody>
          <a:bodyPr wrap="square">
            <a:spAutoFit/>
          </a:bodyPr>
          <a:lstStyle/>
          <a:p>
            <a:pPr marL="342900" lvl="0" indent="-342900" algn="just">
              <a:lnSpc>
                <a:spcPct val="115000"/>
              </a:lnSpc>
              <a:spcAft>
                <a:spcPts val="0"/>
              </a:spcAft>
              <a:buSzPts val="1000"/>
              <a:buFont typeface="Symbol"/>
              <a:buChar char=""/>
              <a:tabLst>
                <a:tab pos="457200" algn="l"/>
              </a:tabLst>
            </a:pPr>
            <a:r>
              <a:rPr lang="tr-TR" sz="4400" b="1" dirty="0">
                <a:solidFill>
                  <a:srgbClr val="313131"/>
                </a:solidFill>
                <a:latin typeface="Times New Roman" panose="02020603050405020304" pitchFamily="18" charset="0"/>
                <a:ea typeface="Times New Roman"/>
                <a:cs typeface="Times New Roman" panose="02020603050405020304" pitchFamily="18" charset="0"/>
              </a:rPr>
              <a:t>Bu film Türkiye'de ve Avrupa'nın geri kalan kısmında milyonlarca izleyici tarafından izlendi. </a:t>
            </a:r>
            <a:endParaRPr lang="tr-TR" sz="4400" dirty="0">
              <a:latin typeface="Times New Roman" panose="02020603050405020304" pitchFamily="18" charset="0"/>
              <a:ea typeface="Calibri"/>
              <a:cs typeface="Times New Roman" panose="02020603050405020304" pitchFamily="18" charset="0"/>
            </a:endParaRPr>
          </a:p>
          <a:p>
            <a:pPr marL="342900" lvl="0" indent="-342900" algn="just">
              <a:lnSpc>
                <a:spcPct val="115000"/>
              </a:lnSpc>
              <a:spcAft>
                <a:spcPts val="0"/>
              </a:spcAft>
              <a:buSzPts val="1000"/>
              <a:buFont typeface="Symbol"/>
              <a:buChar char=""/>
              <a:tabLst>
                <a:tab pos="457200" algn="l"/>
              </a:tabLst>
            </a:pPr>
            <a:r>
              <a:rPr lang="tr-TR" sz="4400" b="1" dirty="0">
                <a:solidFill>
                  <a:srgbClr val="313131"/>
                </a:solidFill>
                <a:latin typeface="Times New Roman" panose="02020603050405020304" pitchFamily="18" charset="0"/>
                <a:ea typeface="Times New Roman"/>
                <a:cs typeface="Times New Roman" panose="02020603050405020304" pitchFamily="18" charset="0"/>
              </a:rPr>
              <a:t>Bu film ABD, Kanada ve Güney Amerika'da </a:t>
            </a:r>
            <a:r>
              <a:rPr lang="tr-TR" sz="4400" b="1" dirty="0" err="1" smtClean="0">
                <a:solidFill>
                  <a:srgbClr val="313131"/>
                </a:solidFill>
                <a:latin typeface="Times New Roman" panose="02020603050405020304" pitchFamily="18" charset="0"/>
                <a:ea typeface="Times New Roman"/>
                <a:cs typeface="Times New Roman" panose="02020603050405020304" pitchFamily="18" charset="0"/>
              </a:rPr>
              <a:t>RealTV</a:t>
            </a:r>
            <a:r>
              <a:rPr lang="tr-TR" sz="4400" b="1" dirty="0" smtClean="0">
                <a:solidFill>
                  <a:srgbClr val="313131"/>
                </a:solidFill>
                <a:latin typeface="Times New Roman" panose="02020603050405020304" pitchFamily="18" charset="0"/>
                <a:ea typeface="Times New Roman"/>
                <a:cs typeface="Times New Roman" panose="02020603050405020304" pitchFamily="18" charset="0"/>
              </a:rPr>
              <a:t> </a:t>
            </a:r>
            <a:r>
              <a:rPr lang="tr-TR" sz="4400" b="1" dirty="0">
                <a:solidFill>
                  <a:srgbClr val="313131"/>
                </a:solidFill>
                <a:latin typeface="Times New Roman" panose="02020603050405020304" pitchFamily="18" charset="0"/>
                <a:ea typeface="Times New Roman"/>
                <a:cs typeface="Times New Roman" panose="02020603050405020304" pitchFamily="18" charset="0"/>
              </a:rPr>
              <a:t>programında izlendi.</a:t>
            </a:r>
            <a:endParaRPr lang="tr-TR" sz="4400" dirty="0">
              <a:effectLst/>
              <a:latin typeface="Times New Roman" panose="02020603050405020304" pitchFamily="18" charset="0"/>
              <a:ea typeface="Calibri"/>
              <a:cs typeface="Times New Roman" panose="02020603050405020304" pitchFamily="18" charset="0"/>
            </a:endParaRPr>
          </a:p>
        </p:txBody>
      </p:sp>
      <p:sp>
        <p:nvSpPr>
          <p:cNvPr id="3" name="Dikdörtgen 2"/>
          <p:cNvSpPr/>
          <p:nvPr/>
        </p:nvSpPr>
        <p:spPr>
          <a:xfrm>
            <a:off x="2494155" y="-27384"/>
            <a:ext cx="4155689" cy="646331"/>
          </a:xfrm>
          <a:prstGeom prst="rect">
            <a:avLst/>
          </a:prstGeom>
        </p:spPr>
        <p:txBody>
          <a:bodyPr wrap="none">
            <a:spAutoFit/>
          </a:bodyPr>
          <a:lstStyle/>
          <a:p>
            <a:pPr lvl="0" algn="ctr" fontAlgn="auto">
              <a:spcBef>
                <a:spcPts val="0"/>
              </a:spcBef>
              <a:spcAft>
                <a:spcPts val="0"/>
              </a:spcAft>
              <a:defRPr/>
            </a:pPr>
            <a:r>
              <a:rPr lang="tr-TR" sz="3600" b="1" dirty="0" err="1">
                <a:solidFill>
                  <a:prstClr val="white"/>
                </a:solidFill>
                <a:latin typeface="Calibri"/>
              </a:rPr>
              <a:t>Doug</a:t>
            </a:r>
            <a:r>
              <a:rPr lang="tr-TR" sz="3600" b="1" dirty="0">
                <a:solidFill>
                  <a:prstClr val="white"/>
                </a:solidFill>
                <a:latin typeface="Calibri"/>
              </a:rPr>
              <a:t> </a:t>
            </a:r>
            <a:r>
              <a:rPr lang="tr-TR" sz="3600" b="1" dirty="0" err="1">
                <a:solidFill>
                  <a:prstClr val="white"/>
                </a:solidFill>
                <a:latin typeface="Calibri"/>
              </a:rPr>
              <a:t>Copp</a:t>
            </a:r>
            <a:r>
              <a:rPr lang="tr-TR" sz="3600" b="1" dirty="0">
                <a:solidFill>
                  <a:prstClr val="white"/>
                </a:solidFill>
                <a:latin typeface="Calibri"/>
              </a:rPr>
              <a:t> Anlatıyor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3528" y="1541281"/>
            <a:ext cx="8640960" cy="4552015"/>
          </a:xfrm>
          <a:prstGeom prst="rect">
            <a:avLst/>
          </a:prstGeom>
        </p:spPr>
        <p:txBody>
          <a:bodyPr wrap="square">
            <a:spAutoFit/>
          </a:bodyPr>
          <a:lstStyle/>
          <a:p>
            <a:pPr>
              <a:lnSpc>
                <a:spcPct val="115000"/>
              </a:lnSpc>
              <a:spcAft>
                <a:spcPts val="0"/>
              </a:spcAft>
            </a:pPr>
            <a:r>
              <a:rPr lang="tr-TR" sz="3600" b="1" dirty="0">
                <a:solidFill>
                  <a:srgbClr val="313131"/>
                </a:solidFill>
                <a:latin typeface="Times New Roman" panose="02020603050405020304" pitchFamily="18" charset="0"/>
                <a:ea typeface="Times New Roman"/>
                <a:cs typeface="Times New Roman" panose="02020603050405020304" pitchFamily="18" charset="0"/>
              </a:rPr>
              <a:t>Enkazına girdiğim ilk bina 1985 </a:t>
            </a:r>
            <a:r>
              <a:rPr lang="tr-TR" sz="3600" b="1" dirty="0" err="1">
                <a:solidFill>
                  <a:srgbClr val="313131"/>
                </a:solidFill>
                <a:latin typeface="Times New Roman" panose="02020603050405020304" pitchFamily="18" charset="0"/>
                <a:ea typeface="Times New Roman"/>
                <a:cs typeface="Times New Roman" panose="02020603050405020304" pitchFamily="18" charset="0"/>
              </a:rPr>
              <a:t>Mexico</a:t>
            </a:r>
            <a:r>
              <a:rPr lang="tr-TR" sz="3600" b="1" dirty="0">
                <a:solidFill>
                  <a:srgbClr val="313131"/>
                </a:solidFill>
                <a:latin typeface="Times New Roman" panose="02020603050405020304" pitchFamily="18" charset="0"/>
                <a:ea typeface="Times New Roman"/>
                <a:cs typeface="Times New Roman" panose="02020603050405020304" pitchFamily="18" charset="0"/>
              </a:rPr>
              <a:t> City depreminde bir okuldu. Bütün çocuklar sıralarının altındaydı. Her bir çocuk kemiklerinin </a:t>
            </a:r>
            <a:r>
              <a:rPr lang="tr-TR" sz="3600" b="1" dirty="0" smtClean="0">
                <a:solidFill>
                  <a:srgbClr val="313131"/>
                </a:solidFill>
                <a:latin typeface="Times New Roman" panose="02020603050405020304" pitchFamily="18" charset="0"/>
                <a:ea typeface="Times New Roman"/>
                <a:cs typeface="Times New Roman" panose="02020603050405020304" pitchFamily="18" charset="0"/>
              </a:rPr>
              <a:t>kalınlığına </a:t>
            </a:r>
            <a:r>
              <a:rPr lang="tr-TR" sz="3600" b="1" dirty="0">
                <a:solidFill>
                  <a:srgbClr val="313131"/>
                </a:solidFill>
                <a:latin typeface="Times New Roman" panose="02020603050405020304" pitchFamily="18" charset="0"/>
                <a:ea typeface="Times New Roman"/>
                <a:cs typeface="Times New Roman" panose="02020603050405020304" pitchFamily="18" charset="0"/>
              </a:rPr>
              <a:t>kadar ezilmişlerdi. </a:t>
            </a:r>
            <a:endParaRPr lang="tr-TR" sz="3600" b="1" dirty="0" smtClean="0">
              <a:solidFill>
                <a:srgbClr val="313131"/>
              </a:solidFill>
              <a:latin typeface="Times New Roman" panose="02020603050405020304" pitchFamily="18" charset="0"/>
              <a:ea typeface="Times New Roman"/>
              <a:cs typeface="Times New Roman" panose="02020603050405020304" pitchFamily="18" charset="0"/>
            </a:endParaRPr>
          </a:p>
          <a:p>
            <a:pPr>
              <a:lnSpc>
                <a:spcPct val="115000"/>
              </a:lnSpc>
              <a:spcAft>
                <a:spcPts val="0"/>
              </a:spcAft>
            </a:pPr>
            <a:r>
              <a:rPr lang="tr-TR" sz="3600" b="1" dirty="0" smtClean="0">
                <a:solidFill>
                  <a:srgbClr val="313131"/>
                </a:solidFill>
                <a:latin typeface="Times New Roman" panose="02020603050405020304" pitchFamily="18" charset="0"/>
                <a:ea typeface="Times New Roman"/>
                <a:cs typeface="Times New Roman" panose="02020603050405020304" pitchFamily="18" charset="0"/>
              </a:rPr>
              <a:t>Sıralarının yanındaki koridorlara</a:t>
            </a:r>
            <a:r>
              <a:rPr lang="tr-TR" sz="3600" b="1" dirty="0">
                <a:solidFill>
                  <a:srgbClr val="313131"/>
                </a:solidFill>
                <a:latin typeface="Times New Roman" panose="02020603050405020304" pitchFamily="18" charset="0"/>
                <a:ea typeface="Times New Roman"/>
                <a:cs typeface="Times New Roman" panose="02020603050405020304" pitchFamily="18" charset="0"/>
              </a:rPr>
              <a:t> </a:t>
            </a:r>
            <a:r>
              <a:rPr lang="tr-TR" sz="3600" b="1" dirty="0" smtClean="0">
                <a:solidFill>
                  <a:srgbClr val="313131"/>
                </a:solidFill>
                <a:latin typeface="Times New Roman" panose="02020603050405020304" pitchFamily="18" charset="0"/>
                <a:ea typeface="Times New Roman"/>
                <a:cs typeface="Times New Roman" panose="02020603050405020304" pitchFamily="18" charset="0"/>
              </a:rPr>
              <a:t>uzanmış </a:t>
            </a:r>
            <a:r>
              <a:rPr lang="tr-TR" sz="3600" b="1" dirty="0">
                <a:solidFill>
                  <a:srgbClr val="313131"/>
                </a:solidFill>
                <a:latin typeface="Times New Roman" panose="02020603050405020304" pitchFamily="18" charset="0"/>
                <a:ea typeface="Times New Roman"/>
                <a:cs typeface="Times New Roman" panose="02020603050405020304" pitchFamily="18" charset="0"/>
              </a:rPr>
              <a:t>olsalardı hayatta kalmış olabilirlerdi. </a:t>
            </a:r>
            <a:r>
              <a:rPr lang="tr-TR" sz="3600" b="1" dirty="0" smtClean="0">
                <a:solidFill>
                  <a:srgbClr val="313131"/>
                </a:solidFill>
                <a:latin typeface="Times New Roman" panose="02020603050405020304" pitchFamily="18" charset="0"/>
                <a:ea typeface="Times New Roman"/>
                <a:cs typeface="Times New Roman" panose="02020603050405020304" pitchFamily="18" charset="0"/>
              </a:rPr>
              <a:t> </a:t>
            </a:r>
            <a:endParaRPr lang="tr-TR" sz="3600" dirty="0">
              <a:latin typeface="Times New Roman" panose="02020603050405020304" pitchFamily="18" charset="0"/>
              <a:cs typeface="Times New Roman" panose="02020603050405020304" pitchFamily="18" charset="0"/>
            </a:endParaRPr>
          </a:p>
        </p:txBody>
      </p:sp>
      <p:sp>
        <p:nvSpPr>
          <p:cNvPr id="3" name="Dikdörtgen 2"/>
          <p:cNvSpPr/>
          <p:nvPr/>
        </p:nvSpPr>
        <p:spPr>
          <a:xfrm>
            <a:off x="2494155" y="-27384"/>
            <a:ext cx="4155689" cy="646331"/>
          </a:xfrm>
          <a:prstGeom prst="rect">
            <a:avLst/>
          </a:prstGeom>
        </p:spPr>
        <p:txBody>
          <a:bodyPr wrap="none">
            <a:spAutoFit/>
          </a:bodyPr>
          <a:lstStyle/>
          <a:p>
            <a:pPr lvl="0" algn="ctr" fontAlgn="auto">
              <a:spcBef>
                <a:spcPts val="0"/>
              </a:spcBef>
              <a:spcAft>
                <a:spcPts val="0"/>
              </a:spcAft>
              <a:defRPr/>
            </a:pPr>
            <a:r>
              <a:rPr lang="tr-TR" sz="3600" b="1" dirty="0" err="1">
                <a:solidFill>
                  <a:prstClr val="white"/>
                </a:solidFill>
                <a:latin typeface="Calibri"/>
              </a:rPr>
              <a:t>Doug</a:t>
            </a:r>
            <a:r>
              <a:rPr lang="tr-TR" sz="3600" b="1" dirty="0">
                <a:solidFill>
                  <a:prstClr val="white"/>
                </a:solidFill>
                <a:latin typeface="Calibri"/>
              </a:rPr>
              <a:t> </a:t>
            </a:r>
            <a:r>
              <a:rPr lang="tr-TR" sz="3600" b="1" dirty="0" err="1">
                <a:solidFill>
                  <a:prstClr val="white"/>
                </a:solidFill>
                <a:latin typeface="Calibri"/>
              </a:rPr>
              <a:t>Copp</a:t>
            </a:r>
            <a:r>
              <a:rPr lang="tr-TR" sz="3600" b="1" dirty="0">
                <a:solidFill>
                  <a:prstClr val="white"/>
                </a:solidFill>
                <a:latin typeface="Calibri"/>
              </a:rPr>
              <a:t> Anlatıyor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4016" y="1890346"/>
            <a:ext cx="8964488" cy="3914918"/>
          </a:xfrm>
          <a:prstGeom prst="rect">
            <a:avLst/>
          </a:prstGeom>
        </p:spPr>
        <p:txBody>
          <a:bodyPr wrap="square">
            <a:spAutoFit/>
          </a:bodyPr>
          <a:lstStyle/>
          <a:p>
            <a:pPr>
              <a:lnSpc>
                <a:spcPct val="115000"/>
              </a:lnSpc>
              <a:spcAft>
                <a:spcPts val="0"/>
              </a:spcAft>
            </a:pPr>
            <a:r>
              <a:rPr lang="tr-TR" sz="3600" b="1" dirty="0">
                <a:solidFill>
                  <a:srgbClr val="313131"/>
                </a:solidFill>
                <a:latin typeface="Times New Roman" panose="02020603050405020304" pitchFamily="18" charset="0"/>
                <a:ea typeface="Times New Roman"/>
                <a:cs typeface="Times New Roman" panose="02020603050405020304" pitchFamily="18" charset="0"/>
              </a:rPr>
              <a:t>Bu "ayıptı, </a:t>
            </a:r>
            <a:r>
              <a:rPr lang="tr-TR" sz="3600" b="1" dirty="0" smtClean="0">
                <a:solidFill>
                  <a:srgbClr val="313131"/>
                </a:solidFill>
                <a:latin typeface="Times New Roman" panose="02020603050405020304" pitchFamily="18" charset="0"/>
                <a:ea typeface="Times New Roman"/>
                <a:cs typeface="Times New Roman" panose="02020603050405020304" pitchFamily="18" charset="0"/>
              </a:rPr>
              <a:t>gereksizdi</a:t>
            </a:r>
            <a:r>
              <a:rPr lang="tr-TR" sz="3600" b="1" dirty="0">
                <a:solidFill>
                  <a:srgbClr val="313131"/>
                </a:solidFill>
                <a:latin typeface="Times New Roman" panose="02020603050405020304" pitchFamily="18" charset="0"/>
                <a:ea typeface="Times New Roman"/>
                <a:cs typeface="Times New Roman" panose="02020603050405020304" pitchFamily="18" charset="0"/>
              </a:rPr>
              <a:t>" ve çocukların neden koridorlarda (</a:t>
            </a:r>
            <a:r>
              <a:rPr lang="tr-TR" sz="3600" b="1" dirty="0" smtClean="0">
                <a:solidFill>
                  <a:srgbClr val="313131"/>
                </a:solidFill>
                <a:latin typeface="Times New Roman" panose="02020603050405020304" pitchFamily="18" charset="0"/>
                <a:ea typeface="Times New Roman"/>
                <a:cs typeface="Times New Roman" panose="02020603050405020304" pitchFamily="18" charset="0"/>
              </a:rPr>
              <a:t>sıraların arasında</a:t>
            </a:r>
            <a:r>
              <a:rPr lang="tr-TR" sz="3600" b="1" dirty="0">
                <a:solidFill>
                  <a:srgbClr val="313131"/>
                </a:solidFill>
                <a:latin typeface="Times New Roman" panose="02020603050405020304" pitchFamily="18" charset="0"/>
                <a:ea typeface="Times New Roman"/>
                <a:cs typeface="Times New Roman" panose="02020603050405020304" pitchFamily="18" charset="0"/>
              </a:rPr>
              <a:t>) </a:t>
            </a:r>
            <a:endParaRPr lang="tr-TR" sz="3600" dirty="0">
              <a:latin typeface="Times New Roman" panose="02020603050405020304" pitchFamily="18" charset="0"/>
              <a:ea typeface="Calibri"/>
              <a:cs typeface="Times New Roman" panose="02020603050405020304" pitchFamily="18" charset="0"/>
            </a:endParaRPr>
          </a:p>
          <a:p>
            <a:pPr>
              <a:lnSpc>
                <a:spcPct val="115000"/>
              </a:lnSpc>
              <a:spcAft>
                <a:spcPts val="0"/>
              </a:spcAft>
            </a:pPr>
            <a:r>
              <a:rPr lang="tr-TR" sz="3600" dirty="0">
                <a:solidFill>
                  <a:srgbClr val="313131"/>
                </a:solidFill>
                <a:latin typeface="Times New Roman" panose="02020603050405020304" pitchFamily="18" charset="0"/>
                <a:ea typeface="Times New Roman"/>
                <a:cs typeface="Times New Roman" panose="02020603050405020304" pitchFamily="18" charset="0"/>
              </a:rPr>
              <a:t> </a:t>
            </a:r>
            <a:r>
              <a:rPr lang="tr-TR" sz="3600" b="1" dirty="0" smtClean="0">
                <a:solidFill>
                  <a:srgbClr val="313131"/>
                </a:solidFill>
                <a:latin typeface="Times New Roman" panose="02020603050405020304" pitchFamily="18" charset="0"/>
                <a:ea typeface="Times New Roman"/>
                <a:cs typeface="Times New Roman" panose="02020603050405020304" pitchFamily="18" charset="0"/>
              </a:rPr>
              <a:t>olmadığını </a:t>
            </a:r>
            <a:r>
              <a:rPr lang="tr-TR" sz="3600" b="1" dirty="0">
                <a:solidFill>
                  <a:srgbClr val="313131"/>
                </a:solidFill>
                <a:latin typeface="Times New Roman" panose="02020603050405020304" pitchFamily="18" charset="0"/>
                <a:ea typeface="Times New Roman"/>
                <a:cs typeface="Times New Roman" panose="02020603050405020304" pitchFamily="18" charset="0"/>
              </a:rPr>
              <a:t>merak ettim. </a:t>
            </a:r>
            <a:endParaRPr lang="tr-TR" sz="3600" b="1" dirty="0" smtClean="0">
              <a:solidFill>
                <a:srgbClr val="313131"/>
              </a:solidFill>
              <a:latin typeface="Times New Roman" panose="02020603050405020304" pitchFamily="18" charset="0"/>
              <a:ea typeface="Times New Roman"/>
              <a:cs typeface="Times New Roman" panose="02020603050405020304" pitchFamily="18" charset="0"/>
            </a:endParaRPr>
          </a:p>
          <a:p>
            <a:pPr>
              <a:lnSpc>
                <a:spcPct val="115000"/>
              </a:lnSpc>
              <a:spcAft>
                <a:spcPts val="0"/>
              </a:spcAft>
            </a:pPr>
            <a:r>
              <a:rPr lang="tr-TR" sz="3600" b="1" dirty="0" smtClean="0">
                <a:solidFill>
                  <a:srgbClr val="313131"/>
                </a:solidFill>
                <a:latin typeface="Times New Roman" panose="02020603050405020304" pitchFamily="18" charset="0"/>
                <a:ea typeface="Times New Roman"/>
                <a:cs typeface="Times New Roman" panose="02020603050405020304" pitchFamily="18" charset="0"/>
              </a:rPr>
              <a:t>O </a:t>
            </a:r>
            <a:r>
              <a:rPr lang="tr-TR" sz="3600" b="1" dirty="0">
                <a:solidFill>
                  <a:srgbClr val="313131"/>
                </a:solidFill>
                <a:latin typeface="Times New Roman" panose="02020603050405020304" pitchFamily="18" charset="0"/>
                <a:ea typeface="Times New Roman"/>
                <a:cs typeface="Times New Roman" panose="02020603050405020304" pitchFamily="18" charset="0"/>
              </a:rPr>
              <a:t>an, çocuklara bir </a:t>
            </a:r>
            <a:r>
              <a:rPr lang="tr-TR" sz="3600" b="1" dirty="0" smtClean="0">
                <a:solidFill>
                  <a:srgbClr val="313131"/>
                </a:solidFill>
                <a:latin typeface="Times New Roman" panose="02020603050405020304" pitchFamily="18" charset="0"/>
                <a:ea typeface="Times New Roman"/>
                <a:cs typeface="Times New Roman" panose="02020603050405020304" pitchFamily="18" charset="0"/>
              </a:rPr>
              <a:t>şeyin /eşyanın altına</a:t>
            </a:r>
            <a:r>
              <a:rPr lang="tr-TR" sz="3600" b="1" dirty="0">
                <a:solidFill>
                  <a:srgbClr val="313131"/>
                </a:solidFill>
                <a:latin typeface="Times New Roman" panose="02020603050405020304" pitchFamily="18" charset="0"/>
                <a:ea typeface="Times New Roman"/>
                <a:cs typeface="Times New Roman" panose="02020603050405020304" pitchFamily="18" charset="0"/>
              </a:rPr>
              <a:t> </a:t>
            </a:r>
            <a:r>
              <a:rPr lang="tr-TR" sz="3600" b="1" dirty="0" smtClean="0">
                <a:solidFill>
                  <a:srgbClr val="313131"/>
                </a:solidFill>
                <a:latin typeface="Times New Roman" panose="02020603050405020304" pitchFamily="18" charset="0"/>
                <a:ea typeface="Times New Roman"/>
                <a:cs typeface="Times New Roman" panose="02020603050405020304" pitchFamily="18" charset="0"/>
              </a:rPr>
              <a:t>saklanmalarının </a:t>
            </a:r>
            <a:r>
              <a:rPr lang="tr-TR" sz="3600" b="1" dirty="0">
                <a:solidFill>
                  <a:srgbClr val="313131"/>
                </a:solidFill>
                <a:latin typeface="Times New Roman" panose="02020603050405020304" pitchFamily="18" charset="0"/>
                <a:ea typeface="Times New Roman"/>
                <a:cs typeface="Times New Roman" panose="02020603050405020304" pitchFamily="18" charset="0"/>
              </a:rPr>
              <a:t>söylendiğini bilmiyordum. </a:t>
            </a:r>
            <a:endParaRPr lang="tr-TR" sz="3600" dirty="0">
              <a:effectLst/>
              <a:latin typeface="Times New Roman" panose="02020603050405020304" pitchFamily="18" charset="0"/>
              <a:ea typeface="Calibri"/>
              <a:cs typeface="Times New Roman" panose="02020603050405020304" pitchFamily="18" charset="0"/>
            </a:endParaRPr>
          </a:p>
        </p:txBody>
      </p:sp>
      <p:sp>
        <p:nvSpPr>
          <p:cNvPr id="3" name="Dikdörtgen 2"/>
          <p:cNvSpPr/>
          <p:nvPr/>
        </p:nvSpPr>
        <p:spPr>
          <a:xfrm>
            <a:off x="2494155" y="-27384"/>
            <a:ext cx="4155689" cy="646331"/>
          </a:xfrm>
          <a:prstGeom prst="rect">
            <a:avLst/>
          </a:prstGeom>
        </p:spPr>
        <p:txBody>
          <a:bodyPr wrap="none">
            <a:spAutoFit/>
          </a:bodyPr>
          <a:lstStyle/>
          <a:p>
            <a:pPr lvl="0" algn="ctr" fontAlgn="auto">
              <a:spcBef>
                <a:spcPts val="0"/>
              </a:spcBef>
              <a:spcAft>
                <a:spcPts val="0"/>
              </a:spcAft>
              <a:defRPr/>
            </a:pPr>
            <a:r>
              <a:rPr lang="tr-TR" sz="3600" b="1" dirty="0" err="1">
                <a:solidFill>
                  <a:prstClr val="white"/>
                </a:solidFill>
                <a:latin typeface="Calibri"/>
              </a:rPr>
              <a:t>Doug</a:t>
            </a:r>
            <a:r>
              <a:rPr lang="tr-TR" sz="3600" b="1" dirty="0">
                <a:solidFill>
                  <a:prstClr val="white"/>
                </a:solidFill>
                <a:latin typeface="Calibri"/>
              </a:rPr>
              <a:t> </a:t>
            </a:r>
            <a:r>
              <a:rPr lang="tr-TR" sz="3600" b="1" dirty="0" err="1">
                <a:solidFill>
                  <a:prstClr val="white"/>
                </a:solidFill>
                <a:latin typeface="Calibri"/>
              </a:rPr>
              <a:t>Copp</a:t>
            </a:r>
            <a:r>
              <a:rPr lang="tr-TR" sz="3600" b="1" dirty="0">
                <a:solidFill>
                  <a:prstClr val="white"/>
                </a:solidFill>
                <a:latin typeface="Calibri"/>
              </a:rPr>
              <a:t> Anlatıyor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39552" y="692696"/>
            <a:ext cx="8424936" cy="6186309"/>
          </a:xfrm>
          <a:prstGeom prst="rect">
            <a:avLst/>
          </a:prstGeom>
        </p:spPr>
        <p:txBody>
          <a:bodyPr wrap="square">
            <a:spAutoFit/>
          </a:bodyPr>
          <a:lstStyle/>
          <a:p>
            <a:r>
              <a:rPr lang="tr-TR" sz="4400" b="1" dirty="0">
                <a:solidFill>
                  <a:srgbClr val="313131"/>
                </a:solidFill>
                <a:latin typeface="Times New Roman" panose="02020603050405020304" pitchFamily="18" charset="0"/>
                <a:ea typeface="Times New Roman"/>
                <a:cs typeface="Times New Roman" panose="02020603050405020304" pitchFamily="18" charset="0"/>
              </a:rPr>
              <a:t>Deprem artık hayatımızın bir gerçeği. Artık o kadar sık deprem haberi duyuyoruz ki bir çok insanda yeni fobiler ortaya çıkarttı. Kapalı alanda kalma korkusu nedeni ile doktora gidenlerin sayısı çoğaldı, insanlar evde otururken avizeye bakmadan edemez hale geldiler. </a:t>
            </a:r>
            <a:endParaRPr lang="tr-TR" sz="4400" b="1" dirty="0">
              <a:latin typeface="Times New Roman" panose="02020603050405020304" pitchFamily="18" charset="0"/>
              <a:cs typeface="Times New Roman" panose="02020603050405020304" pitchFamily="18" charset="0"/>
            </a:endParaRPr>
          </a:p>
        </p:txBody>
      </p:sp>
      <p:sp>
        <p:nvSpPr>
          <p:cNvPr id="3" name="Dikdörtgen 2"/>
          <p:cNvSpPr/>
          <p:nvPr/>
        </p:nvSpPr>
        <p:spPr>
          <a:xfrm>
            <a:off x="2503313" y="0"/>
            <a:ext cx="4182299" cy="769441"/>
          </a:xfrm>
          <a:prstGeom prst="rect">
            <a:avLst/>
          </a:prstGeom>
        </p:spPr>
        <p:txBody>
          <a:bodyPr wrap="none">
            <a:spAutoFit/>
          </a:bodyPr>
          <a:lstStyle/>
          <a:p>
            <a:pPr lvl="0" algn="ctr"/>
            <a:r>
              <a:rPr lang="tr-TR" sz="4400" b="1" dirty="0">
                <a:solidFill>
                  <a:prstClr val="white"/>
                </a:solidFill>
                <a:latin typeface="Calibri" pitchFamily="34" charset="0"/>
              </a:rPr>
              <a:t>DEPREM EĞİTİMİ</a:t>
            </a: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Resim 14" descr="http://2.bp.blogspot.com/-t7sFduAXC44/T84bsF_tURI/AAAAAAAAAGM/bjy7n2Jm57E/s1600/66332-depremden-cenin-posizyonuyla-kurtulun-4ead166ce6d1d.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539552" y="1124744"/>
            <a:ext cx="8136904" cy="5400600"/>
          </a:xfrm>
          <a:prstGeom prst="rect">
            <a:avLst/>
          </a:prstGeom>
          <a:noFill/>
          <a:ln>
            <a:noFill/>
          </a:ln>
        </p:spPr>
      </p:pic>
      <p:sp>
        <p:nvSpPr>
          <p:cNvPr id="2" name="Dikdörtgen 1"/>
          <p:cNvSpPr/>
          <p:nvPr/>
        </p:nvSpPr>
        <p:spPr>
          <a:xfrm>
            <a:off x="2494155" y="-27384"/>
            <a:ext cx="4155689" cy="646331"/>
          </a:xfrm>
          <a:prstGeom prst="rect">
            <a:avLst/>
          </a:prstGeom>
        </p:spPr>
        <p:txBody>
          <a:bodyPr wrap="none">
            <a:spAutoFit/>
          </a:bodyPr>
          <a:lstStyle/>
          <a:p>
            <a:pPr lvl="0" algn="ctr" fontAlgn="auto">
              <a:spcBef>
                <a:spcPts val="0"/>
              </a:spcBef>
              <a:spcAft>
                <a:spcPts val="0"/>
              </a:spcAft>
              <a:defRPr/>
            </a:pPr>
            <a:r>
              <a:rPr lang="tr-TR" sz="3600" b="1" dirty="0" err="1">
                <a:solidFill>
                  <a:prstClr val="white"/>
                </a:solidFill>
                <a:latin typeface="Calibri"/>
              </a:rPr>
              <a:t>Doug</a:t>
            </a:r>
            <a:r>
              <a:rPr lang="tr-TR" sz="3600" b="1" dirty="0">
                <a:solidFill>
                  <a:prstClr val="white"/>
                </a:solidFill>
                <a:latin typeface="Calibri"/>
              </a:rPr>
              <a:t> </a:t>
            </a:r>
            <a:r>
              <a:rPr lang="tr-TR" sz="3600" b="1" dirty="0" err="1">
                <a:solidFill>
                  <a:prstClr val="white"/>
                </a:solidFill>
                <a:latin typeface="Calibri"/>
              </a:rPr>
              <a:t>Copp</a:t>
            </a:r>
            <a:r>
              <a:rPr lang="tr-TR" sz="3600" b="1" dirty="0">
                <a:solidFill>
                  <a:prstClr val="white"/>
                </a:solidFill>
                <a:latin typeface="Calibri"/>
              </a:rPr>
              <a:t> Anlatıyor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512" y="1189776"/>
            <a:ext cx="8892480" cy="4339650"/>
          </a:xfrm>
          <a:prstGeom prst="rect">
            <a:avLst/>
          </a:prstGeom>
        </p:spPr>
        <p:txBody>
          <a:bodyPr wrap="square">
            <a:spAutoFit/>
          </a:bodyPr>
          <a:lstStyle/>
          <a:p>
            <a:pPr>
              <a:lnSpc>
                <a:spcPct val="115000"/>
              </a:lnSpc>
              <a:spcAft>
                <a:spcPts val="0"/>
              </a:spcAft>
            </a:pPr>
            <a:r>
              <a:rPr lang="tr-TR" sz="4000" b="1" dirty="0">
                <a:solidFill>
                  <a:srgbClr val="313131"/>
                </a:solidFill>
                <a:latin typeface="Times New Roman" panose="02020603050405020304" pitchFamily="18" charset="0"/>
                <a:ea typeface="Times New Roman"/>
                <a:cs typeface="Times New Roman" panose="02020603050405020304" pitchFamily="18" charset="0"/>
              </a:rPr>
              <a:t>Basitçe ifade edilirse, binalar yıkılırken, objelerin üzerine düşen tavan ağırlığı veya içerideki mobilyalar bu nesnelere çarparken </a:t>
            </a:r>
            <a:r>
              <a:rPr lang="tr-TR" sz="4000" b="1" dirty="0" smtClean="0">
                <a:solidFill>
                  <a:srgbClr val="313131"/>
                </a:solidFill>
                <a:latin typeface="Times New Roman" panose="02020603050405020304" pitchFamily="18" charset="0"/>
                <a:ea typeface="Times New Roman"/>
                <a:cs typeface="Times New Roman" panose="02020603050405020304" pitchFamily="18" charset="0"/>
              </a:rPr>
              <a:t>yanlarında </a:t>
            </a:r>
            <a:r>
              <a:rPr lang="tr-TR" sz="4000" b="1" dirty="0">
                <a:solidFill>
                  <a:srgbClr val="313131"/>
                </a:solidFill>
                <a:latin typeface="Times New Roman" panose="02020603050405020304" pitchFamily="18" charset="0"/>
                <a:ea typeface="Times New Roman"/>
                <a:cs typeface="Times New Roman" panose="02020603050405020304" pitchFamily="18" charset="0"/>
              </a:rPr>
              <a:t>bir yer, boşluk bırakırlar. Bu boşluk </a:t>
            </a:r>
            <a:r>
              <a:rPr lang="tr-TR" sz="4000" b="1" dirty="0" smtClean="0">
                <a:solidFill>
                  <a:srgbClr val="313131"/>
                </a:solidFill>
                <a:latin typeface="Times New Roman" panose="02020603050405020304" pitchFamily="18" charset="0"/>
                <a:ea typeface="Times New Roman"/>
                <a:cs typeface="Times New Roman" panose="02020603050405020304" pitchFamily="18" charset="0"/>
              </a:rPr>
              <a:t>benim, </a:t>
            </a:r>
          </a:p>
          <a:p>
            <a:pPr>
              <a:lnSpc>
                <a:spcPct val="115000"/>
              </a:lnSpc>
              <a:spcAft>
                <a:spcPts val="0"/>
              </a:spcAft>
            </a:pPr>
            <a:r>
              <a:rPr lang="tr-TR" sz="4000" b="1" dirty="0" smtClean="0">
                <a:solidFill>
                  <a:srgbClr val="313131"/>
                </a:solidFill>
                <a:latin typeface="Times New Roman" panose="02020603050405020304" pitchFamily="18" charset="0"/>
                <a:ea typeface="Times New Roman"/>
                <a:cs typeface="Times New Roman" panose="02020603050405020304" pitchFamily="18" charset="0"/>
              </a:rPr>
              <a:t>"</a:t>
            </a:r>
            <a:r>
              <a:rPr lang="tr-TR" sz="4000" b="1" dirty="0">
                <a:solidFill>
                  <a:srgbClr val="313131"/>
                </a:solidFill>
                <a:latin typeface="Times New Roman" panose="02020603050405020304" pitchFamily="18" charset="0"/>
                <a:ea typeface="Times New Roman"/>
                <a:cs typeface="Times New Roman" panose="02020603050405020304" pitchFamily="18" charset="0"/>
              </a:rPr>
              <a:t>hayat </a:t>
            </a:r>
            <a:r>
              <a:rPr lang="tr-TR" sz="4000" b="1" dirty="0" smtClean="0">
                <a:solidFill>
                  <a:srgbClr val="313131"/>
                </a:solidFill>
                <a:latin typeface="Times New Roman" panose="02020603050405020304" pitchFamily="18" charset="0"/>
                <a:ea typeface="Times New Roman"/>
                <a:cs typeface="Times New Roman" panose="02020603050405020304" pitchFamily="18" charset="0"/>
              </a:rPr>
              <a:t>üçgeni</a:t>
            </a:r>
            <a:r>
              <a:rPr lang="tr-TR" sz="4000" b="1" dirty="0">
                <a:solidFill>
                  <a:srgbClr val="313131"/>
                </a:solidFill>
                <a:latin typeface="Times New Roman" panose="02020603050405020304" pitchFamily="18" charset="0"/>
                <a:ea typeface="Times New Roman"/>
                <a:cs typeface="Times New Roman" panose="02020603050405020304" pitchFamily="18" charset="0"/>
              </a:rPr>
              <a:t>" dediğim alandır</a:t>
            </a:r>
            <a:endParaRPr lang="tr-TR" sz="4000" dirty="0">
              <a:latin typeface="Times New Roman" panose="02020603050405020304" pitchFamily="18" charset="0"/>
              <a:cs typeface="Times New Roman" panose="02020603050405020304" pitchFamily="18" charset="0"/>
            </a:endParaRPr>
          </a:p>
        </p:txBody>
      </p:sp>
      <p:sp>
        <p:nvSpPr>
          <p:cNvPr id="3" name="Dikdörtgen 2"/>
          <p:cNvSpPr/>
          <p:nvPr/>
        </p:nvSpPr>
        <p:spPr>
          <a:xfrm>
            <a:off x="2494155" y="-27384"/>
            <a:ext cx="4155689" cy="646331"/>
          </a:xfrm>
          <a:prstGeom prst="rect">
            <a:avLst/>
          </a:prstGeom>
        </p:spPr>
        <p:txBody>
          <a:bodyPr wrap="none">
            <a:spAutoFit/>
          </a:bodyPr>
          <a:lstStyle/>
          <a:p>
            <a:pPr lvl="0" algn="ctr" fontAlgn="auto">
              <a:spcBef>
                <a:spcPts val="0"/>
              </a:spcBef>
              <a:spcAft>
                <a:spcPts val="0"/>
              </a:spcAft>
              <a:defRPr/>
            </a:pPr>
            <a:r>
              <a:rPr lang="tr-TR" sz="3600" b="1" dirty="0" err="1">
                <a:solidFill>
                  <a:prstClr val="white"/>
                </a:solidFill>
                <a:latin typeface="Calibri"/>
              </a:rPr>
              <a:t>Doug</a:t>
            </a:r>
            <a:r>
              <a:rPr lang="tr-TR" sz="3600" b="1" dirty="0">
                <a:solidFill>
                  <a:prstClr val="white"/>
                </a:solidFill>
                <a:latin typeface="Calibri"/>
              </a:rPr>
              <a:t> </a:t>
            </a:r>
            <a:r>
              <a:rPr lang="tr-TR" sz="3600" b="1" dirty="0" err="1">
                <a:solidFill>
                  <a:prstClr val="white"/>
                </a:solidFill>
                <a:latin typeface="Calibri"/>
              </a:rPr>
              <a:t>Copp</a:t>
            </a:r>
            <a:r>
              <a:rPr lang="tr-TR" sz="3600" b="1" dirty="0">
                <a:solidFill>
                  <a:prstClr val="white"/>
                </a:solidFill>
                <a:latin typeface="Calibri"/>
              </a:rPr>
              <a:t> Anlatıyor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251520" y="1237612"/>
            <a:ext cx="8784976" cy="5143716"/>
          </a:xfrm>
          <a:prstGeom prst="rect">
            <a:avLst/>
          </a:prstGeom>
        </p:spPr>
        <p:txBody>
          <a:bodyPr wrap="square">
            <a:spAutoFit/>
          </a:bodyPr>
          <a:lstStyle/>
          <a:p>
            <a:pPr>
              <a:lnSpc>
                <a:spcPct val="115000"/>
              </a:lnSpc>
              <a:spcAft>
                <a:spcPts val="0"/>
              </a:spcAft>
            </a:pPr>
            <a:r>
              <a:rPr lang="tr-TR" sz="3200" b="1" dirty="0">
                <a:solidFill>
                  <a:srgbClr val="313131"/>
                </a:solidFill>
                <a:latin typeface="Times New Roman" panose="02020603050405020304" pitchFamily="18" charset="0"/>
                <a:ea typeface="Times New Roman"/>
                <a:cs typeface="Times New Roman" panose="02020603050405020304" pitchFamily="18" charset="0"/>
              </a:rPr>
              <a:t>Nesne ne kadar büyük ve ne kadar dayanıklı olursa daha az ezilecektir. </a:t>
            </a:r>
            <a:endParaRPr lang="tr-TR" sz="3200" dirty="0">
              <a:latin typeface="Times New Roman" panose="02020603050405020304" pitchFamily="18" charset="0"/>
              <a:ea typeface="Calibri"/>
              <a:cs typeface="Times New Roman" panose="02020603050405020304" pitchFamily="18" charset="0"/>
            </a:endParaRPr>
          </a:p>
          <a:p>
            <a:pPr>
              <a:lnSpc>
                <a:spcPct val="115000"/>
              </a:lnSpc>
              <a:spcAft>
                <a:spcPts val="0"/>
              </a:spcAft>
            </a:pPr>
            <a:r>
              <a:rPr lang="tr-TR" sz="3200" b="1" dirty="0" smtClean="0">
                <a:solidFill>
                  <a:srgbClr val="313131"/>
                </a:solidFill>
                <a:latin typeface="Times New Roman" panose="02020603050405020304" pitchFamily="18" charset="0"/>
                <a:ea typeface="Times New Roman"/>
                <a:cs typeface="Times New Roman" panose="02020603050405020304" pitchFamily="18" charset="0"/>
              </a:rPr>
              <a:t>Nesneler </a:t>
            </a:r>
            <a:r>
              <a:rPr lang="tr-TR" sz="3200" b="1" dirty="0">
                <a:solidFill>
                  <a:srgbClr val="313131"/>
                </a:solidFill>
                <a:latin typeface="Times New Roman" panose="02020603050405020304" pitchFamily="18" charset="0"/>
                <a:ea typeface="Times New Roman"/>
                <a:cs typeface="Times New Roman" panose="02020603050405020304" pitchFamily="18" charset="0"/>
              </a:rPr>
              <a:t>ne kadar az ezilirse boşluk ve bu boşluğu kullanan kişinin </a:t>
            </a:r>
            <a:r>
              <a:rPr lang="tr-TR" sz="3200" b="1" dirty="0" smtClean="0">
                <a:solidFill>
                  <a:srgbClr val="313131"/>
                </a:solidFill>
                <a:latin typeface="Times New Roman" panose="02020603050405020304" pitchFamily="18" charset="0"/>
                <a:ea typeface="Times New Roman"/>
                <a:cs typeface="Times New Roman" panose="02020603050405020304" pitchFamily="18" charset="0"/>
              </a:rPr>
              <a:t>yaralanmama </a:t>
            </a:r>
            <a:r>
              <a:rPr lang="tr-TR" sz="3200" b="1" dirty="0">
                <a:solidFill>
                  <a:srgbClr val="313131"/>
                </a:solidFill>
                <a:latin typeface="Times New Roman" panose="02020603050405020304" pitchFamily="18" charset="0"/>
                <a:ea typeface="Times New Roman"/>
                <a:cs typeface="Times New Roman" panose="02020603050405020304" pitchFamily="18" charset="0"/>
              </a:rPr>
              <a:t>olasılığı o kadar artar. Bir dahaki sefere </a:t>
            </a:r>
            <a:r>
              <a:rPr lang="tr-TR" sz="3200" b="1" dirty="0" smtClean="0">
                <a:solidFill>
                  <a:srgbClr val="313131"/>
                </a:solidFill>
                <a:latin typeface="Times New Roman" panose="02020603050405020304" pitchFamily="18" charset="0"/>
                <a:ea typeface="Times New Roman"/>
                <a:cs typeface="Times New Roman" panose="02020603050405020304" pitchFamily="18" charset="0"/>
              </a:rPr>
              <a:t>televizyonda</a:t>
            </a:r>
          </a:p>
          <a:p>
            <a:pPr>
              <a:lnSpc>
                <a:spcPct val="115000"/>
              </a:lnSpc>
              <a:spcAft>
                <a:spcPts val="0"/>
              </a:spcAft>
            </a:pPr>
            <a:r>
              <a:rPr lang="tr-TR" sz="3200" b="1" dirty="0" smtClean="0">
                <a:solidFill>
                  <a:srgbClr val="313131"/>
                </a:solidFill>
                <a:latin typeface="Times New Roman" panose="02020603050405020304" pitchFamily="18" charset="0"/>
                <a:ea typeface="Times New Roman"/>
                <a:cs typeface="Times New Roman" panose="02020603050405020304" pitchFamily="18" charset="0"/>
              </a:rPr>
              <a:t>yıkılan </a:t>
            </a:r>
            <a:r>
              <a:rPr lang="tr-TR" sz="3200" b="1" dirty="0">
                <a:solidFill>
                  <a:srgbClr val="313131"/>
                </a:solidFill>
                <a:latin typeface="Times New Roman" panose="02020603050405020304" pitchFamily="18" charset="0"/>
                <a:ea typeface="Times New Roman"/>
                <a:cs typeface="Times New Roman" panose="02020603050405020304" pitchFamily="18" charset="0"/>
              </a:rPr>
              <a:t>bina izlerken </a:t>
            </a:r>
            <a:r>
              <a:rPr lang="tr-TR" sz="3200" b="1" dirty="0" smtClean="0">
                <a:solidFill>
                  <a:srgbClr val="313131"/>
                </a:solidFill>
                <a:latin typeface="Times New Roman" panose="02020603050405020304" pitchFamily="18" charset="0"/>
                <a:ea typeface="Times New Roman"/>
                <a:cs typeface="Times New Roman" panose="02020603050405020304" pitchFamily="18" charset="0"/>
              </a:rPr>
              <a:t>gördüğünüz </a:t>
            </a:r>
            <a:r>
              <a:rPr lang="tr-TR" sz="3200" b="1" dirty="0">
                <a:solidFill>
                  <a:srgbClr val="313131"/>
                </a:solidFill>
                <a:latin typeface="Times New Roman" panose="02020603050405020304" pitchFamily="18" charset="0"/>
                <a:ea typeface="Times New Roman"/>
                <a:cs typeface="Times New Roman" panose="02020603050405020304" pitchFamily="18" charset="0"/>
              </a:rPr>
              <a:t>üçgenleri </a:t>
            </a:r>
            <a:r>
              <a:rPr lang="tr-TR" sz="3200" b="1" dirty="0" smtClean="0">
                <a:solidFill>
                  <a:srgbClr val="313131"/>
                </a:solidFill>
                <a:latin typeface="Times New Roman" panose="02020603050405020304" pitchFamily="18" charset="0"/>
                <a:ea typeface="Times New Roman"/>
                <a:cs typeface="Times New Roman" panose="02020603050405020304" pitchFamily="18" charset="0"/>
              </a:rPr>
              <a:t>sayın. </a:t>
            </a:r>
            <a:r>
              <a:rPr lang="tr-TR" sz="3200" b="1" dirty="0" err="1" smtClean="0">
                <a:solidFill>
                  <a:srgbClr val="313131"/>
                </a:solidFill>
                <a:latin typeface="Times New Roman" panose="02020603050405020304" pitchFamily="18" charset="0"/>
                <a:ea typeface="Times New Roman"/>
                <a:cs typeface="Times New Roman" panose="02020603050405020304" pitchFamily="18" charset="0"/>
              </a:rPr>
              <a:t>Heryerdeler</a:t>
            </a:r>
            <a:r>
              <a:rPr lang="tr-TR" sz="3200" b="1" dirty="0">
                <a:solidFill>
                  <a:srgbClr val="313131"/>
                </a:solidFill>
                <a:latin typeface="Times New Roman" panose="02020603050405020304" pitchFamily="18" charset="0"/>
                <a:ea typeface="Times New Roman"/>
                <a:cs typeface="Times New Roman" panose="02020603050405020304" pitchFamily="18" charset="0"/>
              </a:rPr>
              <a:t>. </a:t>
            </a:r>
            <a:endParaRPr lang="tr-TR" sz="3200" dirty="0">
              <a:latin typeface="Times New Roman" panose="02020603050405020304" pitchFamily="18" charset="0"/>
              <a:ea typeface="Calibri"/>
              <a:cs typeface="Times New Roman" panose="02020603050405020304" pitchFamily="18" charset="0"/>
            </a:endParaRPr>
          </a:p>
          <a:p>
            <a:pPr>
              <a:lnSpc>
                <a:spcPct val="115000"/>
              </a:lnSpc>
              <a:spcAft>
                <a:spcPts val="0"/>
              </a:spcAft>
            </a:pPr>
            <a:r>
              <a:rPr lang="tr-TR" sz="3200" b="1" dirty="0" smtClean="0">
                <a:solidFill>
                  <a:srgbClr val="313131"/>
                </a:solidFill>
                <a:latin typeface="Times New Roman" panose="02020603050405020304" pitchFamily="18" charset="0"/>
                <a:ea typeface="Times New Roman"/>
                <a:cs typeface="Times New Roman" panose="02020603050405020304" pitchFamily="18" charset="0"/>
              </a:rPr>
              <a:t>Yıkılan </a:t>
            </a:r>
            <a:r>
              <a:rPr lang="tr-TR" sz="3200" b="1" dirty="0">
                <a:solidFill>
                  <a:srgbClr val="313131"/>
                </a:solidFill>
                <a:latin typeface="Times New Roman" panose="02020603050405020304" pitchFamily="18" charset="0"/>
                <a:ea typeface="Times New Roman"/>
                <a:cs typeface="Times New Roman" panose="02020603050405020304" pitchFamily="18" charset="0"/>
              </a:rPr>
              <a:t>bir binada göreceğiniz en yaygın biçimdir. </a:t>
            </a:r>
            <a:endParaRPr lang="tr-TR" sz="3200" dirty="0">
              <a:effectLst/>
              <a:latin typeface="Times New Roman" panose="02020603050405020304" pitchFamily="18" charset="0"/>
              <a:ea typeface="Calibri"/>
              <a:cs typeface="Times New Roman" panose="02020603050405020304" pitchFamily="18" charset="0"/>
            </a:endParaRPr>
          </a:p>
        </p:txBody>
      </p:sp>
      <p:sp>
        <p:nvSpPr>
          <p:cNvPr id="5" name="Dikdörtgen 4"/>
          <p:cNvSpPr/>
          <p:nvPr/>
        </p:nvSpPr>
        <p:spPr>
          <a:xfrm>
            <a:off x="2494155" y="-27384"/>
            <a:ext cx="4155689" cy="646331"/>
          </a:xfrm>
          <a:prstGeom prst="rect">
            <a:avLst/>
          </a:prstGeom>
        </p:spPr>
        <p:txBody>
          <a:bodyPr wrap="none">
            <a:spAutoFit/>
          </a:bodyPr>
          <a:lstStyle/>
          <a:p>
            <a:pPr lvl="0" algn="ctr" fontAlgn="auto">
              <a:spcBef>
                <a:spcPts val="0"/>
              </a:spcBef>
              <a:spcAft>
                <a:spcPts val="0"/>
              </a:spcAft>
              <a:defRPr/>
            </a:pPr>
            <a:r>
              <a:rPr lang="tr-TR" sz="3600" b="1" dirty="0" err="1">
                <a:solidFill>
                  <a:prstClr val="white"/>
                </a:solidFill>
                <a:latin typeface="Calibri"/>
              </a:rPr>
              <a:t>Doug</a:t>
            </a:r>
            <a:r>
              <a:rPr lang="tr-TR" sz="3600" b="1" dirty="0">
                <a:solidFill>
                  <a:prstClr val="white"/>
                </a:solidFill>
                <a:latin typeface="Calibri"/>
              </a:rPr>
              <a:t> </a:t>
            </a:r>
            <a:r>
              <a:rPr lang="tr-TR" sz="3600" b="1" dirty="0" err="1">
                <a:solidFill>
                  <a:prstClr val="white"/>
                </a:solidFill>
                <a:latin typeface="Calibri"/>
              </a:rPr>
              <a:t>Copp</a:t>
            </a:r>
            <a:r>
              <a:rPr lang="tr-TR" sz="3600" b="1" dirty="0">
                <a:solidFill>
                  <a:prstClr val="white"/>
                </a:solidFill>
                <a:latin typeface="Calibri"/>
              </a:rPr>
              <a:t> Anlatıyor</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79512" y="1346103"/>
            <a:ext cx="8784976" cy="5035225"/>
          </a:xfrm>
          <a:prstGeom prst="rect">
            <a:avLst/>
          </a:prstGeom>
        </p:spPr>
        <p:txBody>
          <a:bodyPr wrap="square">
            <a:spAutoFit/>
          </a:bodyPr>
          <a:lstStyle/>
          <a:p>
            <a:pPr>
              <a:lnSpc>
                <a:spcPct val="115000"/>
              </a:lnSpc>
              <a:spcAft>
                <a:spcPts val="0"/>
              </a:spcAft>
            </a:pPr>
            <a:r>
              <a:rPr lang="tr-TR" sz="4400" b="1" dirty="0">
                <a:solidFill>
                  <a:srgbClr val="313131"/>
                </a:solidFill>
                <a:latin typeface="Times New Roman" panose="02020603050405020304" pitchFamily="18" charset="0"/>
                <a:ea typeface="Times New Roman"/>
                <a:cs typeface="Times New Roman" panose="02020603050405020304" pitchFamily="18" charset="0"/>
              </a:rPr>
              <a:t>Deprem anında hayatta kalma, ailelerine bakma ve başkalarını </a:t>
            </a:r>
            <a:endParaRPr lang="tr-TR" sz="4400" dirty="0">
              <a:latin typeface="Times New Roman" panose="02020603050405020304" pitchFamily="18" charset="0"/>
              <a:ea typeface="Calibri"/>
              <a:cs typeface="Times New Roman" panose="02020603050405020304" pitchFamily="18" charset="0"/>
            </a:endParaRPr>
          </a:p>
          <a:p>
            <a:r>
              <a:rPr lang="tr-TR" sz="4400" b="1" dirty="0">
                <a:solidFill>
                  <a:srgbClr val="313131"/>
                </a:solidFill>
                <a:latin typeface="Times New Roman" panose="02020603050405020304" pitchFamily="18" charset="0"/>
                <a:ea typeface="Times New Roman"/>
                <a:cs typeface="Times New Roman" panose="02020603050405020304" pitchFamily="18" charset="0"/>
              </a:rPr>
              <a:t>kurtarma hakkında 750 bin nüfuslu </a:t>
            </a:r>
            <a:r>
              <a:rPr lang="tr-TR" sz="4400" b="1" dirty="0" err="1">
                <a:solidFill>
                  <a:srgbClr val="313131"/>
                </a:solidFill>
                <a:latin typeface="Times New Roman" panose="02020603050405020304" pitchFamily="18" charset="0"/>
                <a:ea typeface="Times New Roman"/>
                <a:cs typeface="Times New Roman" panose="02020603050405020304" pitchFamily="18" charset="0"/>
              </a:rPr>
              <a:t>Trujillo</a:t>
            </a:r>
            <a:r>
              <a:rPr lang="tr-TR" sz="4400" b="1" dirty="0">
                <a:solidFill>
                  <a:srgbClr val="313131"/>
                </a:solidFill>
                <a:latin typeface="Times New Roman" panose="02020603050405020304" pitchFamily="18" charset="0"/>
                <a:ea typeface="Times New Roman"/>
                <a:cs typeface="Times New Roman" panose="02020603050405020304" pitchFamily="18" charset="0"/>
              </a:rPr>
              <a:t> kentinin İtfaiye bölümünü eğittim. </a:t>
            </a:r>
            <a:r>
              <a:rPr lang="tr-TR" sz="4400" b="1" dirty="0" err="1">
                <a:solidFill>
                  <a:srgbClr val="313131"/>
                </a:solidFill>
                <a:latin typeface="Times New Roman" panose="02020603050405020304" pitchFamily="18" charset="0"/>
                <a:ea typeface="Times New Roman"/>
                <a:cs typeface="Times New Roman" panose="02020603050405020304" pitchFamily="18" charset="0"/>
              </a:rPr>
              <a:t>Trujillo</a:t>
            </a:r>
            <a:r>
              <a:rPr lang="tr-TR" sz="4400" b="1" dirty="0">
                <a:solidFill>
                  <a:srgbClr val="313131"/>
                </a:solidFill>
                <a:latin typeface="Times New Roman" panose="02020603050405020304" pitchFamily="18" charset="0"/>
                <a:ea typeface="Times New Roman"/>
                <a:cs typeface="Times New Roman" panose="02020603050405020304" pitchFamily="18" charset="0"/>
              </a:rPr>
              <a:t> </a:t>
            </a:r>
            <a:r>
              <a:rPr lang="tr-TR" sz="4400" b="1" dirty="0" smtClean="0">
                <a:solidFill>
                  <a:srgbClr val="313131"/>
                </a:solidFill>
                <a:latin typeface="Times New Roman" panose="02020603050405020304" pitchFamily="18" charset="0"/>
                <a:ea typeface="Times New Roman"/>
                <a:cs typeface="Times New Roman" panose="02020603050405020304" pitchFamily="18" charset="0"/>
              </a:rPr>
              <a:t>İtfaiye</a:t>
            </a:r>
          </a:p>
          <a:p>
            <a:r>
              <a:rPr lang="tr-TR" sz="4400" b="1" dirty="0" smtClean="0">
                <a:solidFill>
                  <a:srgbClr val="313131"/>
                </a:solidFill>
                <a:latin typeface="Times New Roman" panose="02020603050405020304" pitchFamily="18" charset="0"/>
                <a:ea typeface="Times New Roman"/>
                <a:cs typeface="Times New Roman" panose="02020603050405020304" pitchFamily="18" charset="0"/>
              </a:rPr>
              <a:t>Departmanının </a:t>
            </a:r>
            <a:r>
              <a:rPr lang="tr-TR" sz="4400" b="1" dirty="0">
                <a:solidFill>
                  <a:srgbClr val="313131"/>
                </a:solidFill>
                <a:latin typeface="Times New Roman" panose="02020603050405020304" pitchFamily="18" charset="0"/>
                <a:ea typeface="Times New Roman"/>
                <a:cs typeface="Times New Roman" panose="02020603050405020304" pitchFamily="18" charset="0"/>
              </a:rPr>
              <a:t>kurtarma şefi Üniversitede profesördür</a:t>
            </a:r>
            <a:endParaRPr lang="tr-TR" sz="4400" dirty="0">
              <a:latin typeface="Times New Roman" panose="02020603050405020304" pitchFamily="18" charset="0"/>
              <a:cs typeface="Times New Roman" panose="02020603050405020304" pitchFamily="18" charset="0"/>
            </a:endParaRPr>
          </a:p>
        </p:txBody>
      </p:sp>
      <p:sp>
        <p:nvSpPr>
          <p:cNvPr id="4" name="Dikdörtgen 3"/>
          <p:cNvSpPr/>
          <p:nvPr/>
        </p:nvSpPr>
        <p:spPr>
          <a:xfrm>
            <a:off x="2494155" y="-27384"/>
            <a:ext cx="4155689" cy="646331"/>
          </a:xfrm>
          <a:prstGeom prst="rect">
            <a:avLst/>
          </a:prstGeom>
        </p:spPr>
        <p:txBody>
          <a:bodyPr wrap="none">
            <a:spAutoFit/>
          </a:bodyPr>
          <a:lstStyle/>
          <a:p>
            <a:pPr lvl="0" algn="ctr" fontAlgn="auto">
              <a:spcBef>
                <a:spcPts val="0"/>
              </a:spcBef>
              <a:spcAft>
                <a:spcPts val="0"/>
              </a:spcAft>
              <a:defRPr/>
            </a:pPr>
            <a:r>
              <a:rPr lang="tr-TR" sz="3600" b="1" dirty="0" err="1">
                <a:solidFill>
                  <a:prstClr val="white"/>
                </a:solidFill>
                <a:latin typeface="Calibri"/>
              </a:rPr>
              <a:t>Doug</a:t>
            </a:r>
            <a:r>
              <a:rPr lang="tr-TR" sz="3600" b="1" dirty="0">
                <a:solidFill>
                  <a:prstClr val="white"/>
                </a:solidFill>
                <a:latin typeface="Calibri"/>
              </a:rPr>
              <a:t> </a:t>
            </a:r>
            <a:r>
              <a:rPr lang="tr-TR" sz="3600" b="1" dirty="0" err="1">
                <a:solidFill>
                  <a:prstClr val="white"/>
                </a:solidFill>
                <a:latin typeface="Calibri"/>
              </a:rPr>
              <a:t>Copp</a:t>
            </a:r>
            <a:r>
              <a:rPr lang="tr-TR" sz="3600" b="1" dirty="0">
                <a:solidFill>
                  <a:prstClr val="white"/>
                </a:solidFill>
                <a:latin typeface="Calibri"/>
              </a:rPr>
              <a:t> Anlatıyor</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23528" y="915158"/>
            <a:ext cx="8712968" cy="5826210"/>
          </a:xfrm>
          <a:prstGeom prst="rect">
            <a:avLst/>
          </a:prstGeom>
        </p:spPr>
        <p:txBody>
          <a:bodyPr wrap="square">
            <a:spAutoFit/>
          </a:bodyPr>
          <a:lstStyle/>
          <a:p>
            <a:pPr>
              <a:lnSpc>
                <a:spcPct val="115000"/>
              </a:lnSpc>
              <a:spcAft>
                <a:spcPts val="0"/>
              </a:spcAft>
            </a:pPr>
            <a:r>
              <a:rPr lang="tr-TR" sz="3600" b="1" dirty="0">
                <a:solidFill>
                  <a:srgbClr val="313131"/>
                </a:solidFill>
                <a:latin typeface="Times New Roman" panose="02020603050405020304" pitchFamily="18" charset="0"/>
                <a:ea typeface="Times New Roman"/>
                <a:cs typeface="Times New Roman" panose="02020603050405020304" pitchFamily="18" charset="0"/>
              </a:rPr>
              <a:t>Bana her yerde eşlik etti. Kişisel ifadeleridir: "Adım </a:t>
            </a:r>
            <a:r>
              <a:rPr lang="tr-TR" sz="3600" b="1" dirty="0" err="1">
                <a:solidFill>
                  <a:srgbClr val="313131"/>
                </a:solidFill>
                <a:latin typeface="Times New Roman" panose="02020603050405020304" pitchFamily="18" charset="0"/>
                <a:ea typeface="Times New Roman"/>
                <a:cs typeface="Times New Roman" panose="02020603050405020304" pitchFamily="18" charset="0"/>
              </a:rPr>
              <a:t>Roberto</a:t>
            </a:r>
            <a:r>
              <a:rPr lang="tr-TR" sz="3600" b="1" dirty="0">
                <a:solidFill>
                  <a:srgbClr val="313131"/>
                </a:solidFill>
                <a:latin typeface="Times New Roman" panose="02020603050405020304" pitchFamily="18" charset="0"/>
                <a:ea typeface="Times New Roman"/>
                <a:cs typeface="Times New Roman" panose="02020603050405020304" pitchFamily="18" charset="0"/>
              </a:rPr>
              <a:t> </a:t>
            </a:r>
            <a:r>
              <a:rPr lang="tr-TR" sz="3600" b="1" dirty="0" err="1">
                <a:solidFill>
                  <a:srgbClr val="313131"/>
                </a:solidFill>
                <a:latin typeface="Times New Roman" panose="02020603050405020304" pitchFamily="18" charset="0"/>
                <a:ea typeface="Times New Roman"/>
                <a:cs typeface="Times New Roman" panose="02020603050405020304" pitchFamily="18" charset="0"/>
              </a:rPr>
              <a:t>Rosales</a:t>
            </a:r>
            <a:r>
              <a:rPr lang="tr-TR" sz="3600" b="1" dirty="0">
                <a:solidFill>
                  <a:srgbClr val="313131"/>
                </a:solidFill>
                <a:latin typeface="Times New Roman" panose="02020603050405020304" pitchFamily="18" charset="0"/>
                <a:ea typeface="Times New Roman"/>
                <a:cs typeface="Times New Roman" panose="02020603050405020304" pitchFamily="18" charset="0"/>
              </a:rPr>
              <a:t>. </a:t>
            </a:r>
            <a:r>
              <a:rPr lang="tr-TR" sz="3600" b="1" dirty="0" err="1">
                <a:solidFill>
                  <a:srgbClr val="313131"/>
                </a:solidFill>
                <a:latin typeface="Times New Roman" panose="02020603050405020304" pitchFamily="18" charset="0"/>
                <a:ea typeface="Times New Roman"/>
                <a:cs typeface="Times New Roman" panose="02020603050405020304" pitchFamily="18" charset="0"/>
              </a:rPr>
              <a:t>Trujillo</a:t>
            </a:r>
            <a:r>
              <a:rPr lang="tr-TR" sz="3600" b="1" dirty="0">
                <a:solidFill>
                  <a:srgbClr val="313131"/>
                </a:solidFill>
                <a:latin typeface="Times New Roman" panose="02020603050405020304" pitchFamily="18" charset="0"/>
                <a:ea typeface="Times New Roman"/>
                <a:cs typeface="Times New Roman" panose="02020603050405020304" pitchFamily="18" charset="0"/>
              </a:rPr>
              <a:t> kurtarma ekibi şefiyim. 11 </a:t>
            </a:r>
            <a:endParaRPr lang="tr-TR" sz="3600" dirty="0">
              <a:latin typeface="Times New Roman" panose="02020603050405020304" pitchFamily="18" charset="0"/>
              <a:ea typeface="Calibri"/>
              <a:cs typeface="Times New Roman" panose="02020603050405020304" pitchFamily="18" charset="0"/>
            </a:endParaRPr>
          </a:p>
          <a:p>
            <a:pPr>
              <a:lnSpc>
                <a:spcPct val="115000"/>
              </a:lnSpc>
              <a:spcAft>
                <a:spcPts val="0"/>
              </a:spcAft>
            </a:pPr>
            <a:r>
              <a:rPr lang="tr-TR" sz="3600" b="1" dirty="0">
                <a:solidFill>
                  <a:srgbClr val="313131"/>
                </a:solidFill>
                <a:latin typeface="Times New Roman" panose="02020603050405020304" pitchFamily="18" charset="0"/>
                <a:ea typeface="Times New Roman"/>
                <a:cs typeface="Times New Roman" panose="02020603050405020304" pitchFamily="18" charset="0"/>
              </a:rPr>
              <a:t>yaşındayken çöken bir binada mahsur kaldım. Mahsur kalışım 1972 </a:t>
            </a:r>
            <a:endParaRPr lang="tr-TR" sz="3600" dirty="0">
              <a:latin typeface="Times New Roman" panose="02020603050405020304" pitchFamily="18" charset="0"/>
              <a:ea typeface="Calibri"/>
              <a:cs typeface="Times New Roman" panose="02020603050405020304" pitchFamily="18" charset="0"/>
            </a:endParaRPr>
          </a:p>
          <a:p>
            <a:pPr>
              <a:lnSpc>
                <a:spcPct val="115000"/>
              </a:lnSpc>
              <a:spcAft>
                <a:spcPts val="0"/>
              </a:spcAft>
            </a:pPr>
            <a:r>
              <a:rPr lang="tr-TR" sz="3600" dirty="0">
                <a:solidFill>
                  <a:srgbClr val="313131"/>
                </a:solidFill>
                <a:latin typeface="Times New Roman" panose="02020603050405020304" pitchFamily="18" charset="0"/>
                <a:ea typeface="Times New Roman"/>
                <a:cs typeface="Times New Roman" panose="02020603050405020304" pitchFamily="18" charset="0"/>
              </a:rPr>
              <a:t> </a:t>
            </a:r>
            <a:r>
              <a:rPr lang="tr-TR" sz="3600" b="1" dirty="0" smtClean="0">
                <a:solidFill>
                  <a:srgbClr val="313131"/>
                </a:solidFill>
                <a:latin typeface="Times New Roman" panose="02020603050405020304" pitchFamily="18" charset="0"/>
                <a:ea typeface="Times New Roman"/>
                <a:cs typeface="Times New Roman" panose="02020603050405020304" pitchFamily="18" charset="0"/>
              </a:rPr>
              <a:t>yılında </a:t>
            </a:r>
            <a:r>
              <a:rPr lang="tr-TR" sz="3600" b="1" dirty="0">
                <a:solidFill>
                  <a:srgbClr val="313131"/>
                </a:solidFill>
                <a:latin typeface="Times New Roman" panose="02020603050405020304" pitchFamily="18" charset="0"/>
                <a:ea typeface="Times New Roman"/>
                <a:cs typeface="Times New Roman" panose="02020603050405020304" pitchFamily="18" charset="0"/>
              </a:rPr>
              <a:t>70.000 kişini öldüğü depremde oldu. Erkek Kardeşimin </a:t>
            </a:r>
            <a:endParaRPr lang="tr-TR" sz="3600" dirty="0">
              <a:latin typeface="Times New Roman" panose="02020603050405020304" pitchFamily="18" charset="0"/>
              <a:ea typeface="Calibri"/>
              <a:cs typeface="Times New Roman" panose="02020603050405020304" pitchFamily="18" charset="0"/>
            </a:endParaRPr>
          </a:p>
          <a:p>
            <a:pPr>
              <a:lnSpc>
                <a:spcPct val="115000"/>
              </a:lnSpc>
              <a:spcAft>
                <a:spcPts val="0"/>
              </a:spcAft>
            </a:pPr>
            <a:r>
              <a:rPr lang="tr-TR" sz="3600" dirty="0">
                <a:solidFill>
                  <a:srgbClr val="313131"/>
                </a:solidFill>
                <a:latin typeface="Times New Roman" panose="02020603050405020304" pitchFamily="18" charset="0"/>
                <a:ea typeface="Times New Roman"/>
                <a:cs typeface="Times New Roman" panose="02020603050405020304" pitchFamily="18" charset="0"/>
              </a:rPr>
              <a:t> </a:t>
            </a:r>
            <a:r>
              <a:rPr lang="tr-TR" sz="3600" b="1" dirty="0" smtClean="0">
                <a:solidFill>
                  <a:srgbClr val="313131"/>
                </a:solidFill>
                <a:latin typeface="Times New Roman" panose="02020603050405020304" pitchFamily="18" charset="0"/>
                <a:ea typeface="Times New Roman"/>
                <a:cs typeface="Times New Roman" panose="02020603050405020304" pitchFamily="18" charset="0"/>
              </a:rPr>
              <a:t>motosikletinin </a:t>
            </a:r>
            <a:r>
              <a:rPr lang="tr-TR" sz="3600" b="1" dirty="0">
                <a:solidFill>
                  <a:srgbClr val="313131"/>
                </a:solidFill>
                <a:latin typeface="Times New Roman" panose="02020603050405020304" pitchFamily="18" charset="0"/>
                <a:ea typeface="Times New Roman"/>
                <a:cs typeface="Times New Roman" panose="02020603050405020304" pitchFamily="18" charset="0"/>
              </a:rPr>
              <a:t>yanında oluşan "hayat üçgeni" içinde hayatta kaldım. </a:t>
            </a:r>
            <a:endParaRPr lang="tr-TR" sz="3600" dirty="0">
              <a:effectLst/>
              <a:latin typeface="Times New Roman" panose="02020603050405020304" pitchFamily="18" charset="0"/>
              <a:ea typeface="Calibri"/>
              <a:cs typeface="Times New Roman" panose="02020603050405020304" pitchFamily="18" charset="0"/>
            </a:endParaRPr>
          </a:p>
        </p:txBody>
      </p:sp>
      <p:sp>
        <p:nvSpPr>
          <p:cNvPr id="5" name="Dikdörtgen 4"/>
          <p:cNvSpPr/>
          <p:nvPr/>
        </p:nvSpPr>
        <p:spPr>
          <a:xfrm>
            <a:off x="2494155" y="-27384"/>
            <a:ext cx="4155689" cy="646331"/>
          </a:xfrm>
          <a:prstGeom prst="rect">
            <a:avLst/>
          </a:prstGeom>
        </p:spPr>
        <p:txBody>
          <a:bodyPr wrap="none">
            <a:spAutoFit/>
          </a:bodyPr>
          <a:lstStyle/>
          <a:p>
            <a:pPr lvl="0" algn="ctr" fontAlgn="auto">
              <a:spcBef>
                <a:spcPts val="0"/>
              </a:spcBef>
              <a:spcAft>
                <a:spcPts val="0"/>
              </a:spcAft>
              <a:defRPr/>
            </a:pPr>
            <a:r>
              <a:rPr lang="tr-TR" sz="3600" b="1" dirty="0" err="1">
                <a:solidFill>
                  <a:prstClr val="white"/>
                </a:solidFill>
                <a:latin typeface="Calibri"/>
              </a:rPr>
              <a:t>Doug</a:t>
            </a:r>
            <a:r>
              <a:rPr lang="tr-TR" sz="3600" b="1" dirty="0">
                <a:solidFill>
                  <a:prstClr val="white"/>
                </a:solidFill>
                <a:latin typeface="Calibri"/>
              </a:rPr>
              <a:t> </a:t>
            </a:r>
            <a:r>
              <a:rPr lang="tr-TR" sz="3600" b="1" dirty="0" err="1">
                <a:solidFill>
                  <a:prstClr val="white"/>
                </a:solidFill>
                <a:latin typeface="Calibri"/>
              </a:rPr>
              <a:t>Copp</a:t>
            </a:r>
            <a:r>
              <a:rPr lang="tr-TR" sz="3600" b="1" dirty="0">
                <a:solidFill>
                  <a:prstClr val="white"/>
                </a:solidFill>
                <a:latin typeface="Calibri"/>
              </a:rPr>
              <a:t> Anlatıyor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1738384"/>
            <a:ext cx="8856984" cy="4282904"/>
          </a:xfrm>
          <a:prstGeom prst="rect">
            <a:avLst/>
          </a:prstGeom>
        </p:spPr>
        <p:txBody>
          <a:bodyPr wrap="square">
            <a:spAutoFit/>
          </a:bodyPr>
          <a:lstStyle/>
          <a:p>
            <a:pPr>
              <a:lnSpc>
                <a:spcPct val="115000"/>
              </a:lnSpc>
              <a:spcAft>
                <a:spcPts val="0"/>
              </a:spcAft>
            </a:pPr>
            <a:r>
              <a:rPr lang="tr-TR" sz="4000" b="1" dirty="0">
                <a:solidFill>
                  <a:srgbClr val="313131"/>
                </a:solidFill>
                <a:latin typeface="Times New Roman" panose="02020603050405020304" pitchFamily="18" charset="0"/>
                <a:ea typeface="Times New Roman"/>
                <a:cs typeface="Times New Roman" panose="02020603050405020304" pitchFamily="18" charset="0"/>
              </a:rPr>
              <a:t>Yataklarının veya sıraların, masaların altına giren arkadaşlarım ezilerek öldüler (isim, adres </a:t>
            </a:r>
            <a:r>
              <a:rPr lang="tr-TR" sz="4000" b="1" dirty="0" err="1">
                <a:solidFill>
                  <a:srgbClr val="313131"/>
                </a:solidFill>
                <a:latin typeface="Times New Roman" panose="02020603050405020304" pitchFamily="18" charset="0"/>
                <a:ea typeface="Times New Roman"/>
                <a:cs typeface="Times New Roman" panose="02020603050405020304" pitchFamily="18" charset="0"/>
              </a:rPr>
              <a:t>vb</a:t>
            </a:r>
            <a:r>
              <a:rPr lang="tr-TR" sz="4000" b="1" dirty="0">
                <a:solidFill>
                  <a:srgbClr val="313131"/>
                </a:solidFill>
                <a:latin typeface="Times New Roman" panose="02020603050405020304" pitchFamily="18" charset="0"/>
                <a:ea typeface="Times New Roman"/>
                <a:cs typeface="Times New Roman" panose="02020603050405020304" pitchFamily="18" charset="0"/>
              </a:rPr>
              <a:t> detayları anlatıyor). Ben hayat </a:t>
            </a:r>
            <a:r>
              <a:rPr lang="tr-TR" sz="4000" b="1" dirty="0" smtClean="0">
                <a:solidFill>
                  <a:srgbClr val="313131"/>
                </a:solidFill>
                <a:latin typeface="Times New Roman" panose="02020603050405020304" pitchFamily="18" charset="0"/>
                <a:ea typeface="Times New Roman"/>
                <a:cs typeface="Times New Roman" panose="02020603050405020304" pitchFamily="18" charset="0"/>
              </a:rPr>
              <a:t>üçgeninin </a:t>
            </a:r>
            <a:r>
              <a:rPr lang="tr-TR" sz="4000" b="1" dirty="0">
                <a:solidFill>
                  <a:srgbClr val="313131"/>
                </a:solidFill>
                <a:latin typeface="Times New Roman" panose="02020603050405020304" pitchFamily="18" charset="0"/>
                <a:ea typeface="Times New Roman"/>
                <a:cs typeface="Times New Roman" panose="02020603050405020304" pitchFamily="18" charset="0"/>
              </a:rPr>
              <a:t>yaşayan örneğiyim. Ölen arkadaşlarım "çömel ve korun" örnekleridir.</a:t>
            </a:r>
            <a:endParaRPr lang="tr-TR" sz="4000" dirty="0">
              <a:effectLst/>
              <a:latin typeface="Times New Roman" panose="02020603050405020304" pitchFamily="18" charset="0"/>
              <a:ea typeface="Calibri"/>
              <a:cs typeface="Times New Roman" panose="02020603050405020304" pitchFamily="18" charset="0"/>
            </a:endParaRPr>
          </a:p>
        </p:txBody>
      </p:sp>
      <p:sp>
        <p:nvSpPr>
          <p:cNvPr id="5" name="Dikdörtgen 4"/>
          <p:cNvSpPr/>
          <p:nvPr/>
        </p:nvSpPr>
        <p:spPr>
          <a:xfrm>
            <a:off x="2494155" y="-27384"/>
            <a:ext cx="4155689" cy="646331"/>
          </a:xfrm>
          <a:prstGeom prst="rect">
            <a:avLst/>
          </a:prstGeom>
        </p:spPr>
        <p:txBody>
          <a:bodyPr wrap="none">
            <a:spAutoFit/>
          </a:bodyPr>
          <a:lstStyle/>
          <a:p>
            <a:pPr lvl="0" algn="ctr" fontAlgn="auto">
              <a:spcBef>
                <a:spcPts val="0"/>
              </a:spcBef>
              <a:spcAft>
                <a:spcPts val="0"/>
              </a:spcAft>
              <a:defRPr/>
            </a:pPr>
            <a:r>
              <a:rPr lang="tr-TR" sz="3600" b="1" dirty="0" err="1">
                <a:solidFill>
                  <a:prstClr val="white"/>
                </a:solidFill>
                <a:latin typeface="Calibri"/>
              </a:rPr>
              <a:t>Doug</a:t>
            </a:r>
            <a:r>
              <a:rPr lang="tr-TR" sz="3600" b="1" dirty="0">
                <a:solidFill>
                  <a:prstClr val="white"/>
                </a:solidFill>
                <a:latin typeface="Calibri"/>
              </a:rPr>
              <a:t> </a:t>
            </a:r>
            <a:r>
              <a:rPr lang="tr-TR" sz="3600" b="1" dirty="0" err="1">
                <a:solidFill>
                  <a:prstClr val="white"/>
                </a:solidFill>
                <a:latin typeface="Calibri"/>
              </a:rPr>
              <a:t>Copp</a:t>
            </a:r>
            <a:r>
              <a:rPr lang="tr-TR" sz="3600" b="1" dirty="0">
                <a:solidFill>
                  <a:prstClr val="white"/>
                </a:solidFill>
                <a:latin typeface="Calibri"/>
              </a:rPr>
              <a:t> Anlatıyor</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Resim 17" descr="http://4.bp.blogspot.com/-Sqhyz5RzmUo/T84dFHlL4dI/AAAAAAAAAGU/C41qqLJaZqA/s200/saklanma.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1115616" y="764704"/>
            <a:ext cx="6912768" cy="5832648"/>
          </a:xfrm>
          <a:prstGeom prst="rect">
            <a:avLst/>
          </a:prstGeom>
          <a:noFill/>
          <a:ln>
            <a:noFill/>
          </a:ln>
        </p:spPr>
      </p:pic>
      <p:sp>
        <p:nvSpPr>
          <p:cNvPr id="2" name="Dikdörtgen 1"/>
          <p:cNvSpPr/>
          <p:nvPr/>
        </p:nvSpPr>
        <p:spPr>
          <a:xfrm>
            <a:off x="2494155" y="44624"/>
            <a:ext cx="4155689" cy="646331"/>
          </a:xfrm>
          <a:prstGeom prst="rect">
            <a:avLst/>
          </a:prstGeom>
        </p:spPr>
        <p:txBody>
          <a:bodyPr wrap="none">
            <a:spAutoFit/>
          </a:bodyPr>
          <a:lstStyle/>
          <a:p>
            <a:pPr lvl="0" algn="ctr" fontAlgn="auto">
              <a:spcBef>
                <a:spcPts val="0"/>
              </a:spcBef>
              <a:spcAft>
                <a:spcPts val="0"/>
              </a:spcAft>
              <a:defRPr/>
            </a:pPr>
            <a:r>
              <a:rPr lang="tr-TR" sz="3600" b="1" dirty="0" err="1">
                <a:solidFill>
                  <a:prstClr val="white"/>
                </a:solidFill>
                <a:latin typeface="Calibri"/>
              </a:rPr>
              <a:t>Doug</a:t>
            </a:r>
            <a:r>
              <a:rPr lang="tr-TR" sz="3600" b="1" dirty="0">
                <a:solidFill>
                  <a:prstClr val="white"/>
                </a:solidFill>
                <a:latin typeface="Calibri"/>
              </a:rPr>
              <a:t> </a:t>
            </a:r>
            <a:r>
              <a:rPr lang="tr-TR" sz="3600" b="1" dirty="0" err="1">
                <a:solidFill>
                  <a:prstClr val="white"/>
                </a:solidFill>
                <a:latin typeface="Calibri"/>
              </a:rPr>
              <a:t>Copp</a:t>
            </a:r>
            <a:r>
              <a:rPr lang="tr-TR" sz="3600" b="1" dirty="0">
                <a:solidFill>
                  <a:prstClr val="white"/>
                </a:solidFill>
                <a:latin typeface="Calibri"/>
              </a:rPr>
              <a:t> Anlatıyor</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83568" y="1124744"/>
            <a:ext cx="8136904" cy="4701993"/>
          </a:xfrm>
          <a:prstGeom prst="rect">
            <a:avLst/>
          </a:prstGeom>
        </p:spPr>
        <p:txBody>
          <a:bodyPr wrap="square">
            <a:spAutoFit/>
          </a:bodyPr>
          <a:lstStyle/>
          <a:p>
            <a:pPr>
              <a:lnSpc>
                <a:spcPct val="115000"/>
              </a:lnSpc>
              <a:spcAft>
                <a:spcPts val="0"/>
              </a:spcAft>
            </a:pPr>
            <a:r>
              <a:rPr lang="tr-TR" sz="4400" b="1" dirty="0">
                <a:solidFill>
                  <a:srgbClr val="FF0000"/>
                </a:solidFill>
                <a:latin typeface="Times New Roman" panose="02020603050405020304" pitchFamily="18" charset="0"/>
                <a:ea typeface="Times New Roman"/>
                <a:cs typeface="Times New Roman" panose="02020603050405020304" pitchFamily="18" charset="0"/>
              </a:rPr>
              <a:t>1)</a:t>
            </a:r>
            <a:r>
              <a:rPr lang="tr-TR" sz="4400" b="1" dirty="0">
                <a:solidFill>
                  <a:srgbClr val="313131"/>
                </a:solidFill>
                <a:latin typeface="Times New Roman" panose="02020603050405020304" pitchFamily="18" charset="0"/>
                <a:ea typeface="Times New Roman"/>
                <a:cs typeface="Times New Roman" panose="02020603050405020304" pitchFamily="18" charset="0"/>
              </a:rPr>
              <a:t> "Binalar çökerken basitçe "çömelen ve korunan" kişiler istisnasız her defasında ezilerek ölüyorlar. Masa, araba gibi nesnelerin altına giren kişiler her zaman ezilirler.</a:t>
            </a:r>
            <a:endParaRPr lang="tr-TR" sz="4400" dirty="0">
              <a:effectLst/>
              <a:latin typeface="Times New Roman" panose="02020603050405020304" pitchFamily="18" charset="0"/>
              <a:ea typeface="Calibri"/>
              <a:cs typeface="Times New Roman" panose="02020603050405020304" pitchFamily="18" charset="0"/>
            </a:endParaRPr>
          </a:p>
        </p:txBody>
      </p:sp>
      <p:sp>
        <p:nvSpPr>
          <p:cNvPr id="3" name="Dikdörtgen 2"/>
          <p:cNvSpPr/>
          <p:nvPr/>
        </p:nvSpPr>
        <p:spPr>
          <a:xfrm>
            <a:off x="2059070" y="-27384"/>
            <a:ext cx="5025864" cy="646331"/>
          </a:xfrm>
          <a:prstGeom prst="rect">
            <a:avLst/>
          </a:prstGeom>
        </p:spPr>
        <p:txBody>
          <a:bodyPr wrap="none">
            <a:spAutoFit/>
          </a:bodyPr>
          <a:lstStyle/>
          <a:p>
            <a:pPr lvl="0" algn="ctr" fontAlgn="auto">
              <a:spcBef>
                <a:spcPts val="0"/>
              </a:spcBef>
              <a:spcAft>
                <a:spcPts val="0"/>
              </a:spcAft>
              <a:defRPr/>
            </a:pPr>
            <a:r>
              <a:rPr lang="tr-TR" sz="3600" b="1" dirty="0" err="1">
                <a:solidFill>
                  <a:prstClr val="white"/>
                </a:solidFill>
                <a:latin typeface="Calibri"/>
              </a:rPr>
              <a:t>Doug</a:t>
            </a:r>
            <a:r>
              <a:rPr lang="tr-TR" sz="3600" b="1" dirty="0">
                <a:solidFill>
                  <a:prstClr val="white"/>
                </a:solidFill>
                <a:latin typeface="Calibri"/>
              </a:rPr>
              <a:t> </a:t>
            </a:r>
            <a:r>
              <a:rPr lang="tr-TR" sz="3600" b="1" dirty="0" err="1" smtClean="0">
                <a:solidFill>
                  <a:prstClr val="white"/>
                </a:solidFill>
                <a:latin typeface="Calibri"/>
              </a:rPr>
              <a:t>Copp’un</a:t>
            </a:r>
            <a:r>
              <a:rPr lang="tr-TR" sz="3600" b="1" dirty="0" smtClean="0">
                <a:solidFill>
                  <a:prstClr val="white"/>
                </a:solidFill>
                <a:latin typeface="Calibri"/>
              </a:rPr>
              <a:t> ÖNERİLERİ</a:t>
            </a:r>
            <a:endParaRPr lang="tr-TR" sz="3600" b="1" dirty="0">
              <a:solidFill>
                <a:prstClr val="white"/>
              </a:solidFill>
              <a:latin typeface="Calibri"/>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79512" y="1700808"/>
            <a:ext cx="8855968" cy="4056495"/>
          </a:xfrm>
          <a:prstGeom prst="rect">
            <a:avLst/>
          </a:prstGeom>
        </p:spPr>
        <p:txBody>
          <a:bodyPr wrap="square">
            <a:spAutoFit/>
          </a:bodyPr>
          <a:lstStyle/>
          <a:p>
            <a:pPr>
              <a:lnSpc>
                <a:spcPct val="115000"/>
              </a:lnSpc>
              <a:spcAft>
                <a:spcPts val="0"/>
              </a:spcAft>
            </a:pPr>
            <a:r>
              <a:rPr lang="tr-TR" sz="2800" b="1" dirty="0">
                <a:solidFill>
                  <a:srgbClr val="FF0000"/>
                </a:solidFill>
                <a:latin typeface="Times New Roman" panose="02020603050405020304" pitchFamily="18" charset="0"/>
                <a:ea typeface="Times New Roman"/>
                <a:cs typeface="Times New Roman" panose="02020603050405020304" pitchFamily="18" charset="0"/>
              </a:rPr>
              <a:t>2) </a:t>
            </a:r>
            <a:r>
              <a:rPr lang="tr-TR" sz="2800" b="1" dirty="0">
                <a:solidFill>
                  <a:srgbClr val="313131"/>
                </a:solidFill>
                <a:latin typeface="Times New Roman" panose="02020603050405020304" pitchFamily="18" charset="0"/>
                <a:ea typeface="Times New Roman"/>
                <a:cs typeface="Times New Roman" panose="02020603050405020304" pitchFamily="18" charset="0"/>
              </a:rPr>
              <a:t>Kediler, köpekler ve </a:t>
            </a:r>
            <a:r>
              <a:rPr lang="tr-TR" sz="2800" b="1" dirty="0" err="1">
                <a:solidFill>
                  <a:srgbClr val="313131"/>
                </a:solidFill>
                <a:latin typeface="Times New Roman" panose="02020603050405020304" pitchFamily="18" charset="0"/>
                <a:ea typeface="Times New Roman"/>
                <a:cs typeface="Times New Roman" panose="02020603050405020304" pitchFamily="18" charset="0"/>
              </a:rPr>
              <a:t>bebekler'in</a:t>
            </a:r>
            <a:r>
              <a:rPr lang="tr-TR" sz="2800" b="1" dirty="0">
                <a:solidFill>
                  <a:srgbClr val="313131"/>
                </a:solidFill>
                <a:latin typeface="Times New Roman" panose="02020603050405020304" pitchFamily="18" charset="0"/>
                <a:ea typeface="Times New Roman"/>
                <a:cs typeface="Times New Roman" panose="02020603050405020304" pitchFamily="18" charset="0"/>
              </a:rPr>
              <a:t> hepsi doğal bir şekilde dizlerini ana rahmindeki gibi karınlarına doğru çekerek kıvrılırlar. </a:t>
            </a:r>
            <a:endParaRPr lang="tr-TR" sz="2800" dirty="0">
              <a:latin typeface="Times New Roman" panose="02020603050405020304" pitchFamily="18" charset="0"/>
              <a:ea typeface="Calibri"/>
              <a:cs typeface="Times New Roman" panose="02020603050405020304" pitchFamily="18" charset="0"/>
            </a:endParaRPr>
          </a:p>
          <a:p>
            <a:pPr>
              <a:lnSpc>
                <a:spcPct val="115000"/>
              </a:lnSpc>
              <a:spcAft>
                <a:spcPts val="0"/>
              </a:spcAft>
            </a:pPr>
            <a:r>
              <a:rPr lang="tr-TR" sz="2800" b="1" dirty="0">
                <a:solidFill>
                  <a:srgbClr val="313131"/>
                </a:solidFill>
                <a:latin typeface="Times New Roman" panose="02020603050405020304" pitchFamily="18" charset="0"/>
                <a:ea typeface="Times New Roman"/>
                <a:cs typeface="Times New Roman" panose="02020603050405020304" pitchFamily="18" charset="0"/>
              </a:rPr>
              <a:t>Deprem anında sizde bu şekilde kıvrılmalısınız. Bu doğal bir </a:t>
            </a:r>
            <a:r>
              <a:rPr lang="tr-TR" sz="2800" b="1" dirty="0" smtClean="0">
                <a:solidFill>
                  <a:srgbClr val="313131"/>
                </a:solidFill>
                <a:latin typeface="Times New Roman" panose="02020603050405020304" pitchFamily="18" charset="0"/>
                <a:ea typeface="Times New Roman"/>
                <a:cs typeface="Times New Roman" panose="02020603050405020304" pitchFamily="18" charset="0"/>
              </a:rPr>
              <a:t>güvenlik </a:t>
            </a:r>
            <a:r>
              <a:rPr lang="tr-TR" sz="2800" b="1" dirty="0">
                <a:solidFill>
                  <a:srgbClr val="313131"/>
                </a:solidFill>
                <a:latin typeface="Times New Roman" panose="02020603050405020304" pitchFamily="18" charset="0"/>
                <a:ea typeface="Times New Roman"/>
                <a:cs typeface="Times New Roman" panose="02020603050405020304" pitchFamily="18" charset="0"/>
              </a:rPr>
              <a:t>ve hayatta kalma içgüdüsüdür. Daha küçük bir boşlukta </a:t>
            </a:r>
            <a:r>
              <a:rPr lang="tr-TR" sz="2800" b="1" dirty="0" smtClean="0">
                <a:solidFill>
                  <a:srgbClr val="313131"/>
                </a:solidFill>
                <a:latin typeface="Times New Roman" panose="02020603050405020304" pitchFamily="18" charset="0"/>
                <a:ea typeface="Times New Roman"/>
                <a:cs typeface="Times New Roman" panose="02020603050405020304" pitchFamily="18" charset="0"/>
              </a:rPr>
              <a:t>hayatta </a:t>
            </a:r>
            <a:r>
              <a:rPr lang="tr-TR" sz="2800" b="1" dirty="0">
                <a:solidFill>
                  <a:srgbClr val="313131"/>
                </a:solidFill>
                <a:latin typeface="Times New Roman" panose="02020603050405020304" pitchFamily="18" charset="0"/>
                <a:ea typeface="Times New Roman"/>
                <a:cs typeface="Times New Roman" panose="02020603050405020304" pitchFamily="18" charset="0"/>
              </a:rPr>
              <a:t>kalabilirsiniz. Hafifçe ezilecek ama yanında boşluk </a:t>
            </a:r>
            <a:r>
              <a:rPr lang="tr-TR" sz="2800" b="1" dirty="0" smtClean="0">
                <a:solidFill>
                  <a:srgbClr val="313131"/>
                </a:solidFill>
                <a:latin typeface="Times New Roman" panose="02020603050405020304" pitchFamily="18" charset="0"/>
                <a:ea typeface="Times New Roman"/>
                <a:cs typeface="Times New Roman" panose="02020603050405020304" pitchFamily="18" charset="0"/>
              </a:rPr>
              <a:t>yaratacak </a:t>
            </a:r>
            <a:r>
              <a:rPr lang="tr-TR" sz="2800" b="1" dirty="0">
                <a:solidFill>
                  <a:srgbClr val="313131"/>
                </a:solidFill>
                <a:latin typeface="Times New Roman" panose="02020603050405020304" pitchFamily="18" charset="0"/>
                <a:ea typeface="Times New Roman"/>
                <a:cs typeface="Times New Roman" panose="02020603050405020304" pitchFamily="18" charset="0"/>
              </a:rPr>
              <a:t>bir kanepe, geniş büyük bir eşyanın yanında durun.</a:t>
            </a:r>
            <a:endParaRPr lang="tr-TR" sz="2800" dirty="0">
              <a:effectLst/>
              <a:latin typeface="Times New Roman" panose="02020603050405020304" pitchFamily="18" charset="0"/>
              <a:ea typeface="Calibri"/>
              <a:cs typeface="Times New Roman" panose="02020603050405020304" pitchFamily="18" charset="0"/>
            </a:endParaRPr>
          </a:p>
        </p:txBody>
      </p:sp>
      <p:sp>
        <p:nvSpPr>
          <p:cNvPr id="2" name="Dikdörtgen 1"/>
          <p:cNvSpPr/>
          <p:nvPr/>
        </p:nvSpPr>
        <p:spPr>
          <a:xfrm>
            <a:off x="1565920" y="-3577"/>
            <a:ext cx="6030416" cy="646331"/>
          </a:xfrm>
          <a:prstGeom prst="rect">
            <a:avLst/>
          </a:prstGeom>
        </p:spPr>
        <p:txBody>
          <a:bodyPr wrap="square">
            <a:spAutoFit/>
          </a:bodyPr>
          <a:lstStyle/>
          <a:p>
            <a:pPr lvl="0" algn="ctr" fontAlgn="auto">
              <a:spcBef>
                <a:spcPts val="0"/>
              </a:spcBef>
              <a:spcAft>
                <a:spcPts val="0"/>
              </a:spcAft>
              <a:defRPr/>
            </a:pPr>
            <a:r>
              <a:rPr lang="tr-TR" sz="3600" b="1" dirty="0" err="1">
                <a:solidFill>
                  <a:prstClr val="white"/>
                </a:solidFill>
                <a:latin typeface="Calibri"/>
              </a:rPr>
              <a:t>Doug</a:t>
            </a:r>
            <a:r>
              <a:rPr lang="tr-TR" sz="3600" b="1" dirty="0">
                <a:solidFill>
                  <a:prstClr val="white"/>
                </a:solidFill>
                <a:latin typeface="Calibri"/>
              </a:rPr>
              <a:t> </a:t>
            </a:r>
            <a:r>
              <a:rPr lang="tr-TR" sz="3600" b="1" dirty="0" err="1">
                <a:solidFill>
                  <a:prstClr val="white"/>
                </a:solidFill>
                <a:latin typeface="Calibri"/>
              </a:rPr>
              <a:t>Copp’un</a:t>
            </a:r>
            <a:r>
              <a:rPr lang="tr-TR" sz="3600" b="1" dirty="0">
                <a:solidFill>
                  <a:prstClr val="white"/>
                </a:solidFill>
                <a:latin typeface="Calibri"/>
              </a:rPr>
              <a:t> ÖNERİLERİ</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Dikdörtgen 1"/>
          <p:cNvSpPr/>
          <p:nvPr/>
        </p:nvSpPr>
        <p:spPr>
          <a:xfrm>
            <a:off x="323528" y="1644507"/>
            <a:ext cx="8784976" cy="4016741"/>
          </a:xfrm>
          <a:prstGeom prst="rect">
            <a:avLst/>
          </a:prstGeom>
        </p:spPr>
        <p:txBody>
          <a:bodyPr wrap="square">
            <a:spAutoFit/>
          </a:bodyPr>
          <a:lstStyle/>
          <a:p>
            <a:pPr>
              <a:lnSpc>
                <a:spcPct val="115000"/>
              </a:lnSpc>
              <a:spcAft>
                <a:spcPts val="0"/>
              </a:spcAft>
            </a:pPr>
            <a:r>
              <a:rPr lang="tr-TR" sz="2800" b="1" dirty="0">
                <a:solidFill>
                  <a:srgbClr val="FF0000"/>
                </a:solidFill>
                <a:latin typeface="Times New Roman" panose="02020603050405020304" pitchFamily="18" charset="0"/>
                <a:ea typeface="Times New Roman"/>
                <a:cs typeface="Times New Roman" panose="02020603050405020304" pitchFamily="18" charset="0"/>
              </a:rPr>
              <a:t>3)</a:t>
            </a:r>
            <a:r>
              <a:rPr lang="tr-TR" sz="2800" b="1" dirty="0">
                <a:solidFill>
                  <a:srgbClr val="313131"/>
                </a:solidFill>
                <a:latin typeface="Times New Roman" panose="02020603050405020304" pitchFamily="18" charset="0"/>
                <a:ea typeface="Times New Roman"/>
                <a:cs typeface="Times New Roman" panose="02020603050405020304" pitchFamily="18" charset="0"/>
              </a:rPr>
              <a:t> Ahşap evler deprem anındaki en güvenli yapılardır. Sebebi basittir; ahşap esnektir ve depremin zorlamasıyla hareket eder. Eğer ahşap bina çökerse geniş yaşam boşlukları oluşur. Ayrıca, ahşap binalar daha az yoğunlukta yıkılış ağırlığına sahiptir. </a:t>
            </a:r>
            <a:endParaRPr lang="tr-TR" sz="2800" b="1" dirty="0" smtClean="0">
              <a:solidFill>
                <a:srgbClr val="313131"/>
              </a:solidFill>
              <a:latin typeface="Times New Roman" panose="02020603050405020304" pitchFamily="18" charset="0"/>
              <a:ea typeface="Times New Roman"/>
              <a:cs typeface="Times New Roman" panose="02020603050405020304" pitchFamily="18" charset="0"/>
            </a:endParaRPr>
          </a:p>
          <a:p>
            <a:pPr>
              <a:lnSpc>
                <a:spcPct val="115000"/>
              </a:lnSpc>
              <a:spcAft>
                <a:spcPts val="0"/>
              </a:spcAft>
            </a:pPr>
            <a:r>
              <a:rPr lang="tr-TR" sz="2800" b="1" dirty="0" smtClean="0">
                <a:solidFill>
                  <a:srgbClr val="313131"/>
                </a:solidFill>
                <a:latin typeface="Times New Roman" panose="02020603050405020304" pitchFamily="18" charset="0"/>
                <a:ea typeface="Times New Roman"/>
                <a:cs typeface="Times New Roman" panose="02020603050405020304" pitchFamily="18" charset="0"/>
              </a:rPr>
              <a:t>Tuğla</a:t>
            </a:r>
            <a:r>
              <a:rPr lang="tr-TR" sz="2800" b="1" dirty="0">
                <a:solidFill>
                  <a:srgbClr val="313131"/>
                </a:solidFill>
                <a:latin typeface="Times New Roman" panose="02020603050405020304" pitchFamily="18" charset="0"/>
                <a:ea typeface="Times New Roman"/>
                <a:cs typeface="Times New Roman" panose="02020603050405020304" pitchFamily="18" charset="0"/>
              </a:rPr>
              <a:t> </a:t>
            </a:r>
            <a:r>
              <a:rPr lang="tr-TR" sz="2800" b="1" dirty="0" smtClean="0">
                <a:solidFill>
                  <a:srgbClr val="313131"/>
                </a:solidFill>
                <a:latin typeface="Times New Roman" panose="02020603050405020304" pitchFamily="18" charset="0"/>
                <a:ea typeface="Times New Roman"/>
                <a:cs typeface="Times New Roman" panose="02020603050405020304" pitchFamily="18" charset="0"/>
              </a:rPr>
              <a:t>binalar </a:t>
            </a:r>
            <a:r>
              <a:rPr lang="tr-TR" sz="2800" b="1" dirty="0">
                <a:solidFill>
                  <a:srgbClr val="313131"/>
                </a:solidFill>
                <a:latin typeface="Times New Roman" panose="02020603050405020304" pitchFamily="18" charset="0"/>
                <a:ea typeface="Times New Roman"/>
                <a:cs typeface="Times New Roman" panose="02020603050405020304" pitchFamily="18" charset="0"/>
              </a:rPr>
              <a:t>ayrı tuğla parçalarına ayrılacaklardır. Tuğlalar bir çok </a:t>
            </a:r>
            <a:r>
              <a:rPr lang="tr-TR" sz="2800" b="1" dirty="0" smtClean="0">
                <a:solidFill>
                  <a:srgbClr val="313131"/>
                </a:solidFill>
                <a:latin typeface="Times New Roman" panose="02020603050405020304" pitchFamily="18" charset="0"/>
                <a:ea typeface="Times New Roman"/>
                <a:cs typeface="Times New Roman" panose="02020603050405020304" pitchFamily="18" charset="0"/>
              </a:rPr>
              <a:t>yaralanmalara </a:t>
            </a:r>
            <a:r>
              <a:rPr lang="tr-TR" sz="2800" b="1" dirty="0">
                <a:solidFill>
                  <a:srgbClr val="313131"/>
                </a:solidFill>
                <a:latin typeface="Times New Roman" panose="02020603050405020304" pitchFamily="18" charset="0"/>
                <a:ea typeface="Times New Roman"/>
                <a:cs typeface="Times New Roman" panose="02020603050405020304" pitchFamily="18" charset="0"/>
              </a:rPr>
              <a:t>sebep olacaktır, ama (beton) bloklardan daha az </a:t>
            </a:r>
            <a:r>
              <a:rPr lang="tr-TR" sz="2800" b="1" dirty="0" smtClean="0">
                <a:solidFill>
                  <a:srgbClr val="313131"/>
                </a:solidFill>
                <a:latin typeface="Times New Roman" panose="02020603050405020304" pitchFamily="18" charset="0"/>
                <a:ea typeface="Times New Roman"/>
                <a:cs typeface="Times New Roman" panose="02020603050405020304" pitchFamily="18" charset="0"/>
              </a:rPr>
              <a:t>ezilmiş </a:t>
            </a:r>
            <a:r>
              <a:rPr lang="tr-TR" sz="2800" b="1" dirty="0">
                <a:solidFill>
                  <a:srgbClr val="313131"/>
                </a:solidFill>
                <a:latin typeface="Times New Roman" panose="02020603050405020304" pitchFamily="18" charset="0"/>
                <a:ea typeface="Times New Roman"/>
                <a:cs typeface="Times New Roman" panose="02020603050405020304" pitchFamily="18" charset="0"/>
              </a:rPr>
              <a:t>vücutlar yaratırlar.</a:t>
            </a:r>
            <a:endParaRPr lang="tr-TR" sz="2800" dirty="0">
              <a:effectLst/>
              <a:latin typeface="Times New Roman" panose="02020603050405020304" pitchFamily="18" charset="0"/>
              <a:ea typeface="Calibri"/>
              <a:cs typeface="Times New Roman" panose="02020603050405020304" pitchFamily="18" charset="0"/>
            </a:endParaRPr>
          </a:p>
        </p:txBody>
      </p:sp>
      <p:sp>
        <p:nvSpPr>
          <p:cNvPr id="3" name="Dikdörtgen 2"/>
          <p:cNvSpPr/>
          <p:nvPr/>
        </p:nvSpPr>
        <p:spPr>
          <a:xfrm>
            <a:off x="2059069" y="44624"/>
            <a:ext cx="5025863" cy="646331"/>
          </a:xfrm>
          <a:prstGeom prst="rect">
            <a:avLst/>
          </a:prstGeom>
        </p:spPr>
        <p:txBody>
          <a:bodyPr wrap="none">
            <a:spAutoFit/>
          </a:bodyPr>
          <a:lstStyle/>
          <a:p>
            <a:pPr lvl="0" algn="ctr" fontAlgn="auto">
              <a:spcBef>
                <a:spcPts val="0"/>
              </a:spcBef>
              <a:spcAft>
                <a:spcPts val="0"/>
              </a:spcAft>
              <a:defRPr/>
            </a:pPr>
            <a:r>
              <a:rPr lang="tr-TR" sz="3600" b="1" dirty="0" err="1">
                <a:solidFill>
                  <a:prstClr val="white"/>
                </a:solidFill>
                <a:latin typeface="Calibri"/>
              </a:rPr>
              <a:t>Doug</a:t>
            </a:r>
            <a:r>
              <a:rPr lang="tr-TR" sz="3600" b="1" dirty="0">
                <a:solidFill>
                  <a:prstClr val="white"/>
                </a:solidFill>
                <a:latin typeface="Calibri"/>
              </a:rPr>
              <a:t> </a:t>
            </a:r>
            <a:r>
              <a:rPr lang="tr-TR" sz="3600" b="1" dirty="0" err="1">
                <a:solidFill>
                  <a:prstClr val="white"/>
                </a:solidFill>
                <a:latin typeface="Calibri"/>
              </a:rPr>
              <a:t>Copp’un</a:t>
            </a:r>
            <a:r>
              <a:rPr lang="tr-TR" sz="3600" b="1" dirty="0">
                <a:solidFill>
                  <a:prstClr val="white"/>
                </a:solidFill>
                <a:latin typeface="Calibri"/>
              </a:rPr>
              <a:t> ÖNERİLERİ</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6"/>
          <p:cNvSpPr txBox="1">
            <a:spLocks noChangeArrowheads="1"/>
          </p:cNvSpPr>
          <p:nvPr/>
        </p:nvSpPr>
        <p:spPr bwMode="auto">
          <a:xfrm>
            <a:off x="684213" y="24754"/>
            <a:ext cx="7775575" cy="687093"/>
          </a:xfrm>
          <a:prstGeom prst="rect">
            <a:avLst/>
          </a:prstGeom>
          <a:noFill/>
          <a:ln>
            <a:noFill/>
          </a:ln>
          <a:extLst/>
        </p:spPr>
        <p:txBody>
          <a:bodyPr lIns="72000" tIns="72000" rIns="72000" bIns="72000" anchor="ctr" anchorCtr="1">
            <a:spAutoFit/>
          </a:bodyPr>
          <a:lstStyle>
            <a:lvl1pPr marL="190500" indent="-190500"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fontAlgn="auto" hangingPunct="1">
              <a:lnSpc>
                <a:spcPct val="80000"/>
              </a:lnSpc>
              <a:spcBef>
                <a:spcPct val="50000"/>
              </a:spcBef>
              <a:spcAft>
                <a:spcPts val="0"/>
              </a:spcAft>
              <a:defRPr/>
            </a:pPr>
            <a:r>
              <a:rPr lang="tr-TR" sz="4400" b="1" dirty="0" smtClean="0">
                <a:solidFill>
                  <a:schemeClr val="bg1"/>
                </a:solidFill>
                <a:latin typeface="+mn-lt"/>
              </a:rPr>
              <a:t>DEPREM EĞİTİMİ</a:t>
            </a:r>
            <a:endParaRPr lang="tr-TR" sz="4400" b="1" dirty="0">
              <a:solidFill>
                <a:schemeClr val="bg1"/>
              </a:solidFill>
              <a:latin typeface="+mn-lt"/>
            </a:endParaRPr>
          </a:p>
        </p:txBody>
      </p:sp>
      <p:sp>
        <p:nvSpPr>
          <p:cNvPr id="2" name="Dikdörtgen 1"/>
          <p:cNvSpPr/>
          <p:nvPr/>
        </p:nvSpPr>
        <p:spPr>
          <a:xfrm>
            <a:off x="467544" y="1196752"/>
            <a:ext cx="8496944" cy="4154984"/>
          </a:xfrm>
          <a:prstGeom prst="rect">
            <a:avLst/>
          </a:prstGeom>
        </p:spPr>
        <p:txBody>
          <a:bodyPr wrap="square">
            <a:spAutoFit/>
          </a:bodyPr>
          <a:lstStyle/>
          <a:p>
            <a:r>
              <a:rPr lang="tr-TR" sz="4400" b="1" dirty="0">
                <a:solidFill>
                  <a:srgbClr val="313131"/>
                </a:solidFill>
                <a:latin typeface="Times New Roman" panose="02020603050405020304" pitchFamily="18" charset="0"/>
                <a:ea typeface="Times New Roman"/>
                <a:cs typeface="Times New Roman" panose="02020603050405020304" pitchFamily="18" charset="0"/>
              </a:rPr>
              <a:t>Bu nedenle güvenilir kaynaklardan deprem hakkında daha geniş bilgiler alarak, afet sırasında yapılacakları çok iyi özümsememiz gerekiyor.</a:t>
            </a:r>
            <a:br>
              <a:rPr lang="tr-TR" sz="4400" b="1" dirty="0">
                <a:solidFill>
                  <a:srgbClr val="313131"/>
                </a:solidFill>
                <a:latin typeface="Times New Roman" panose="02020603050405020304" pitchFamily="18" charset="0"/>
                <a:ea typeface="Times New Roman"/>
                <a:cs typeface="Times New Roman" panose="02020603050405020304" pitchFamily="18" charset="0"/>
              </a:rPr>
            </a:br>
            <a:endParaRPr lang="tr-TR" sz="4400"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79512" y="1362896"/>
            <a:ext cx="8892480" cy="4586384"/>
          </a:xfrm>
          <a:prstGeom prst="rect">
            <a:avLst/>
          </a:prstGeom>
        </p:spPr>
        <p:txBody>
          <a:bodyPr wrap="square">
            <a:spAutoFit/>
          </a:bodyPr>
          <a:lstStyle/>
          <a:p>
            <a:pPr>
              <a:lnSpc>
                <a:spcPct val="115000"/>
              </a:lnSpc>
              <a:spcAft>
                <a:spcPts val="0"/>
              </a:spcAft>
            </a:pPr>
            <a:r>
              <a:rPr lang="tr-TR" sz="3200" b="1" dirty="0">
                <a:solidFill>
                  <a:srgbClr val="FF0000"/>
                </a:solidFill>
                <a:latin typeface="Times New Roman" panose="02020603050405020304" pitchFamily="18" charset="0"/>
                <a:ea typeface="Times New Roman"/>
                <a:cs typeface="Times New Roman" panose="02020603050405020304" pitchFamily="18" charset="0"/>
              </a:rPr>
              <a:t>4)</a:t>
            </a:r>
            <a:r>
              <a:rPr lang="tr-TR" sz="3200" b="1" dirty="0">
                <a:solidFill>
                  <a:srgbClr val="313131"/>
                </a:solidFill>
                <a:latin typeface="Times New Roman" panose="02020603050405020304" pitchFamily="18" charset="0"/>
                <a:ea typeface="Times New Roman"/>
                <a:cs typeface="Times New Roman" panose="02020603050405020304" pitchFamily="18" charset="0"/>
              </a:rPr>
              <a:t> Eğer gece yataktayken deprem olursa, basitçe yuvarlanarak yataktan düşün. Yatağın çevresinde güvenli bir boşluk oluşacaktır. </a:t>
            </a:r>
            <a:endParaRPr lang="tr-TR" sz="3200" dirty="0">
              <a:latin typeface="Times New Roman" panose="02020603050405020304" pitchFamily="18" charset="0"/>
              <a:ea typeface="Calibri"/>
              <a:cs typeface="Times New Roman" panose="02020603050405020304" pitchFamily="18" charset="0"/>
            </a:endParaRPr>
          </a:p>
          <a:p>
            <a:pPr>
              <a:lnSpc>
                <a:spcPct val="115000"/>
              </a:lnSpc>
              <a:spcAft>
                <a:spcPts val="0"/>
              </a:spcAft>
            </a:pPr>
            <a:r>
              <a:rPr lang="tr-TR" sz="3200" b="1" dirty="0">
                <a:solidFill>
                  <a:srgbClr val="313131"/>
                </a:solidFill>
                <a:latin typeface="Times New Roman" panose="02020603050405020304" pitchFamily="18" charset="0"/>
                <a:ea typeface="Times New Roman"/>
                <a:cs typeface="Times New Roman" panose="02020603050405020304" pitchFamily="18" charset="0"/>
              </a:rPr>
              <a:t>Oteller müşterilerine deprem anında yatakların yanında yere </a:t>
            </a:r>
            <a:r>
              <a:rPr lang="tr-TR" sz="3200" b="1" dirty="0" smtClean="0">
                <a:solidFill>
                  <a:srgbClr val="313131"/>
                </a:solidFill>
                <a:latin typeface="Times New Roman" panose="02020603050405020304" pitchFamily="18" charset="0"/>
                <a:ea typeface="Times New Roman"/>
                <a:cs typeface="Times New Roman" panose="02020603050405020304" pitchFamily="18" charset="0"/>
              </a:rPr>
              <a:t>uzanmalarını </a:t>
            </a:r>
            <a:r>
              <a:rPr lang="tr-TR" sz="3200" b="1" dirty="0">
                <a:solidFill>
                  <a:srgbClr val="313131"/>
                </a:solidFill>
                <a:latin typeface="Times New Roman" panose="02020603050405020304" pitchFamily="18" charset="0"/>
                <a:ea typeface="Times New Roman"/>
                <a:cs typeface="Times New Roman" panose="02020603050405020304" pitchFamily="18" charset="0"/>
              </a:rPr>
              <a:t>salık veren bir uyarı notunu odalarda </a:t>
            </a:r>
            <a:r>
              <a:rPr lang="tr-TR" sz="3200" b="1" dirty="0" smtClean="0">
                <a:solidFill>
                  <a:srgbClr val="313131"/>
                </a:solidFill>
                <a:latin typeface="Times New Roman" panose="02020603050405020304" pitchFamily="18" charset="0"/>
                <a:ea typeface="Times New Roman"/>
                <a:cs typeface="Times New Roman" panose="02020603050405020304" pitchFamily="18" charset="0"/>
              </a:rPr>
              <a:t>her kapının</a:t>
            </a:r>
            <a:r>
              <a:rPr lang="tr-TR" sz="3200" b="1" dirty="0">
                <a:solidFill>
                  <a:srgbClr val="313131"/>
                </a:solidFill>
                <a:latin typeface="Times New Roman" panose="02020603050405020304" pitchFamily="18" charset="0"/>
                <a:ea typeface="Times New Roman"/>
                <a:cs typeface="Times New Roman" panose="02020603050405020304" pitchFamily="18" charset="0"/>
              </a:rPr>
              <a:t> </a:t>
            </a:r>
            <a:endParaRPr lang="tr-TR" sz="3200" dirty="0">
              <a:latin typeface="Times New Roman" panose="02020603050405020304" pitchFamily="18" charset="0"/>
              <a:ea typeface="Calibri"/>
              <a:cs typeface="Times New Roman" panose="02020603050405020304" pitchFamily="18" charset="0"/>
            </a:endParaRPr>
          </a:p>
          <a:p>
            <a:pPr>
              <a:lnSpc>
                <a:spcPct val="115000"/>
              </a:lnSpc>
              <a:spcAft>
                <a:spcPts val="0"/>
              </a:spcAft>
            </a:pPr>
            <a:r>
              <a:rPr lang="tr-TR" sz="3200" dirty="0">
                <a:solidFill>
                  <a:srgbClr val="313131"/>
                </a:solidFill>
                <a:latin typeface="Times New Roman" panose="02020603050405020304" pitchFamily="18" charset="0"/>
                <a:ea typeface="Times New Roman"/>
                <a:cs typeface="Times New Roman" panose="02020603050405020304" pitchFamily="18" charset="0"/>
              </a:rPr>
              <a:t> </a:t>
            </a:r>
            <a:r>
              <a:rPr lang="tr-TR" sz="3200" b="1" dirty="0" smtClean="0">
                <a:solidFill>
                  <a:srgbClr val="313131"/>
                </a:solidFill>
                <a:latin typeface="Times New Roman" panose="02020603050405020304" pitchFamily="18" charset="0"/>
                <a:ea typeface="Times New Roman"/>
                <a:cs typeface="Times New Roman" panose="02020603050405020304" pitchFamily="18" charset="0"/>
              </a:rPr>
              <a:t>arkasına </a:t>
            </a:r>
            <a:r>
              <a:rPr lang="tr-TR" sz="3200" b="1" dirty="0">
                <a:solidFill>
                  <a:srgbClr val="313131"/>
                </a:solidFill>
                <a:latin typeface="Times New Roman" panose="02020603050405020304" pitchFamily="18" charset="0"/>
                <a:ea typeface="Times New Roman"/>
                <a:cs typeface="Times New Roman" panose="02020603050405020304" pitchFamily="18" charset="0"/>
              </a:rPr>
              <a:t>asarlarsa depremlerde çok büyük hayatta kalma oranlarını sağlayabilirler.</a:t>
            </a:r>
            <a:r>
              <a:rPr lang="tr-TR" sz="3200" b="1" dirty="0">
                <a:solidFill>
                  <a:srgbClr val="313131"/>
                </a:solidFill>
                <a:latin typeface="inherit"/>
                <a:ea typeface="Times New Roman"/>
                <a:cs typeface="Helvetica"/>
              </a:rPr>
              <a:t> </a:t>
            </a:r>
            <a:endParaRPr lang="tr-TR" sz="3200" dirty="0">
              <a:effectLst/>
              <a:latin typeface="Calibri"/>
              <a:ea typeface="Calibri"/>
              <a:cs typeface="Times New Roman"/>
            </a:endParaRPr>
          </a:p>
        </p:txBody>
      </p:sp>
      <p:sp>
        <p:nvSpPr>
          <p:cNvPr id="2" name="Dikdörtgen 1"/>
          <p:cNvSpPr/>
          <p:nvPr/>
        </p:nvSpPr>
        <p:spPr>
          <a:xfrm>
            <a:off x="1547664" y="44624"/>
            <a:ext cx="5958408" cy="646331"/>
          </a:xfrm>
          <a:prstGeom prst="rect">
            <a:avLst/>
          </a:prstGeom>
        </p:spPr>
        <p:txBody>
          <a:bodyPr wrap="square">
            <a:spAutoFit/>
          </a:bodyPr>
          <a:lstStyle/>
          <a:p>
            <a:pPr lvl="0" algn="ctr" fontAlgn="auto">
              <a:spcBef>
                <a:spcPts val="0"/>
              </a:spcBef>
              <a:spcAft>
                <a:spcPts val="0"/>
              </a:spcAft>
              <a:defRPr/>
            </a:pPr>
            <a:r>
              <a:rPr lang="tr-TR" sz="3600" b="1" dirty="0" err="1">
                <a:solidFill>
                  <a:prstClr val="white"/>
                </a:solidFill>
                <a:latin typeface="Calibri"/>
              </a:rPr>
              <a:t>Doug</a:t>
            </a:r>
            <a:r>
              <a:rPr lang="tr-TR" sz="3600" b="1" dirty="0">
                <a:solidFill>
                  <a:prstClr val="white"/>
                </a:solidFill>
                <a:latin typeface="Calibri"/>
              </a:rPr>
              <a:t> </a:t>
            </a:r>
            <a:r>
              <a:rPr lang="tr-TR" sz="3600" b="1" dirty="0" err="1">
                <a:solidFill>
                  <a:prstClr val="white"/>
                </a:solidFill>
                <a:latin typeface="Calibri"/>
              </a:rPr>
              <a:t>Copp’un</a:t>
            </a:r>
            <a:r>
              <a:rPr lang="tr-TR" sz="3600" b="1" dirty="0">
                <a:solidFill>
                  <a:prstClr val="white"/>
                </a:solidFill>
                <a:latin typeface="Calibri"/>
              </a:rPr>
              <a:t> ÖNERİLERİ</a:t>
            </a:r>
          </a:p>
        </p:txBody>
      </p:sp>
    </p:spTree>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 name="Resim 336" descr="http://4.bp.blogspot.com/-bJdnxhu8ioY/T84dTPPct3I/AAAAAAAAAGc/95Hcb_KIM9U/s400/hayat+%C3%BC%C3%A7geni2.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683568" y="1124744"/>
            <a:ext cx="7704856" cy="5328592"/>
          </a:xfrm>
          <a:prstGeom prst="rect">
            <a:avLst/>
          </a:prstGeom>
          <a:noFill/>
          <a:ln>
            <a:noFill/>
          </a:ln>
        </p:spPr>
      </p:pic>
      <p:sp>
        <p:nvSpPr>
          <p:cNvPr id="2" name="Dikdörtgen 1"/>
          <p:cNvSpPr/>
          <p:nvPr/>
        </p:nvSpPr>
        <p:spPr>
          <a:xfrm>
            <a:off x="1403648" y="46365"/>
            <a:ext cx="6102424" cy="646331"/>
          </a:xfrm>
          <a:prstGeom prst="rect">
            <a:avLst/>
          </a:prstGeom>
        </p:spPr>
        <p:txBody>
          <a:bodyPr wrap="square">
            <a:spAutoFit/>
          </a:bodyPr>
          <a:lstStyle/>
          <a:p>
            <a:pPr lvl="0" algn="ctr" fontAlgn="auto">
              <a:spcBef>
                <a:spcPts val="0"/>
              </a:spcBef>
              <a:spcAft>
                <a:spcPts val="0"/>
              </a:spcAft>
              <a:defRPr/>
            </a:pPr>
            <a:r>
              <a:rPr lang="tr-TR" sz="3600" b="1" dirty="0" err="1">
                <a:solidFill>
                  <a:prstClr val="white"/>
                </a:solidFill>
                <a:latin typeface="Calibri"/>
              </a:rPr>
              <a:t>Doug</a:t>
            </a:r>
            <a:r>
              <a:rPr lang="tr-TR" sz="3600" b="1" dirty="0">
                <a:solidFill>
                  <a:prstClr val="white"/>
                </a:solidFill>
                <a:latin typeface="Calibri"/>
              </a:rPr>
              <a:t> </a:t>
            </a:r>
            <a:r>
              <a:rPr lang="tr-TR" sz="3600" b="1" dirty="0" err="1">
                <a:solidFill>
                  <a:prstClr val="white"/>
                </a:solidFill>
                <a:latin typeface="Calibri"/>
              </a:rPr>
              <a:t>Copp’un</a:t>
            </a:r>
            <a:r>
              <a:rPr lang="tr-TR" sz="3600" b="1" dirty="0">
                <a:solidFill>
                  <a:prstClr val="white"/>
                </a:solidFill>
                <a:latin typeface="Calibri"/>
              </a:rPr>
              <a:t> ÖNERİLERİ</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1609630"/>
            <a:ext cx="8820472" cy="4339650"/>
          </a:xfrm>
          <a:prstGeom prst="rect">
            <a:avLst/>
          </a:prstGeom>
        </p:spPr>
        <p:txBody>
          <a:bodyPr wrap="square">
            <a:spAutoFit/>
          </a:bodyPr>
          <a:lstStyle/>
          <a:p>
            <a:pPr>
              <a:lnSpc>
                <a:spcPct val="115000"/>
              </a:lnSpc>
              <a:spcAft>
                <a:spcPts val="0"/>
              </a:spcAft>
            </a:pPr>
            <a:r>
              <a:rPr lang="tr-TR" sz="4000" b="1" dirty="0">
                <a:solidFill>
                  <a:srgbClr val="FF0000"/>
                </a:solidFill>
                <a:latin typeface="Times New Roman" panose="02020603050405020304" pitchFamily="18" charset="0"/>
                <a:ea typeface="Times New Roman"/>
                <a:cs typeface="Times New Roman" panose="02020603050405020304" pitchFamily="18" charset="0"/>
              </a:rPr>
              <a:t>5)</a:t>
            </a:r>
            <a:r>
              <a:rPr lang="tr-TR" sz="4000" b="1" dirty="0">
                <a:solidFill>
                  <a:srgbClr val="313131"/>
                </a:solidFill>
                <a:latin typeface="Times New Roman" panose="02020603050405020304" pitchFamily="18" charset="0"/>
                <a:ea typeface="Times New Roman"/>
                <a:cs typeface="Times New Roman" panose="02020603050405020304" pitchFamily="18" charset="0"/>
              </a:rPr>
              <a:t> Televizyon izlerken deprem olursa ve kolayca kapıdan veya pencereden dışarı kaçmak mümkün değilse, kanepe veya büyük bir </a:t>
            </a:r>
            <a:r>
              <a:rPr lang="tr-TR" sz="4000" b="1" dirty="0" smtClean="0">
                <a:solidFill>
                  <a:srgbClr val="313131"/>
                </a:solidFill>
                <a:latin typeface="Times New Roman" panose="02020603050405020304" pitchFamily="18" charset="0"/>
                <a:ea typeface="Times New Roman"/>
                <a:cs typeface="Times New Roman" panose="02020603050405020304" pitchFamily="18" charset="0"/>
              </a:rPr>
              <a:t>koltuğun/sandalyenin </a:t>
            </a:r>
            <a:r>
              <a:rPr lang="tr-TR" sz="4000" b="1" dirty="0">
                <a:solidFill>
                  <a:srgbClr val="313131"/>
                </a:solidFill>
                <a:latin typeface="Times New Roman" panose="02020603050405020304" pitchFamily="18" charset="0"/>
                <a:ea typeface="Times New Roman"/>
                <a:cs typeface="Times New Roman" panose="02020603050405020304" pitchFamily="18" charset="0"/>
              </a:rPr>
              <a:t>yanında cenin pozisyonunda kıvrılarak yere </a:t>
            </a:r>
            <a:r>
              <a:rPr lang="tr-TR" sz="4000" b="1" dirty="0" smtClean="0">
                <a:solidFill>
                  <a:srgbClr val="313131"/>
                </a:solidFill>
                <a:latin typeface="Times New Roman" panose="02020603050405020304" pitchFamily="18" charset="0"/>
                <a:ea typeface="Times New Roman"/>
                <a:cs typeface="Times New Roman" panose="02020603050405020304" pitchFamily="18" charset="0"/>
              </a:rPr>
              <a:t>uzanın</a:t>
            </a:r>
            <a:r>
              <a:rPr lang="tr-TR" sz="4000" b="1" dirty="0">
                <a:solidFill>
                  <a:srgbClr val="313131"/>
                </a:solidFill>
                <a:latin typeface="Times New Roman" panose="02020603050405020304" pitchFamily="18" charset="0"/>
                <a:ea typeface="Times New Roman"/>
                <a:cs typeface="Times New Roman" panose="02020603050405020304" pitchFamily="18" charset="0"/>
              </a:rPr>
              <a:t>..</a:t>
            </a:r>
            <a:endParaRPr lang="tr-TR" sz="4000" dirty="0">
              <a:effectLst/>
              <a:latin typeface="Times New Roman" panose="02020603050405020304" pitchFamily="18" charset="0"/>
              <a:ea typeface="Calibri"/>
              <a:cs typeface="Times New Roman" panose="02020603050405020304" pitchFamily="18" charset="0"/>
            </a:endParaRPr>
          </a:p>
        </p:txBody>
      </p:sp>
      <p:sp>
        <p:nvSpPr>
          <p:cNvPr id="3" name="Dikdörtgen 2"/>
          <p:cNvSpPr/>
          <p:nvPr/>
        </p:nvSpPr>
        <p:spPr>
          <a:xfrm>
            <a:off x="1403648" y="46365"/>
            <a:ext cx="6246440" cy="646331"/>
          </a:xfrm>
          <a:prstGeom prst="rect">
            <a:avLst/>
          </a:prstGeom>
        </p:spPr>
        <p:txBody>
          <a:bodyPr wrap="square">
            <a:spAutoFit/>
          </a:bodyPr>
          <a:lstStyle/>
          <a:p>
            <a:pPr lvl="0" algn="ctr" fontAlgn="auto">
              <a:spcBef>
                <a:spcPts val="0"/>
              </a:spcBef>
              <a:spcAft>
                <a:spcPts val="0"/>
              </a:spcAft>
              <a:defRPr/>
            </a:pPr>
            <a:r>
              <a:rPr lang="tr-TR" sz="3600" b="1" dirty="0" err="1">
                <a:solidFill>
                  <a:prstClr val="white"/>
                </a:solidFill>
                <a:latin typeface="Calibri"/>
              </a:rPr>
              <a:t>Doug</a:t>
            </a:r>
            <a:r>
              <a:rPr lang="tr-TR" sz="3600" b="1" dirty="0">
                <a:solidFill>
                  <a:prstClr val="white"/>
                </a:solidFill>
                <a:latin typeface="Calibri"/>
              </a:rPr>
              <a:t> </a:t>
            </a:r>
            <a:r>
              <a:rPr lang="tr-TR" sz="3600" b="1" dirty="0" err="1">
                <a:solidFill>
                  <a:prstClr val="white"/>
                </a:solidFill>
                <a:latin typeface="Calibri"/>
              </a:rPr>
              <a:t>Copp’un</a:t>
            </a:r>
            <a:r>
              <a:rPr lang="tr-TR" sz="3600" b="1" dirty="0">
                <a:solidFill>
                  <a:prstClr val="white"/>
                </a:solidFill>
                <a:latin typeface="Calibri"/>
              </a:rPr>
              <a:t> ÖNERİLERİ</a:t>
            </a:r>
          </a:p>
        </p:txBody>
      </p:sp>
    </p:spTree>
    <p:extLst>
      <p:ext uri="{BB962C8B-B14F-4D97-AF65-F5344CB8AC3E}">
        <p14:creationId xmlns:p14="http://schemas.microsoft.com/office/powerpoint/2010/main" val="3923959767"/>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1336231"/>
            <a:ext cx="8856984" cy="5189113"/>
          </a:xfrm>
          <a:prstGeom prst="rect">
            <a:avLst/>
          </a:prstGeom>
        </p:spPr>
        <p:txBody>
          <a:bodyPr wrap="square">
            <a:spAutoFit/>
          </a:bodyPr>
          <a:lstStyle/>
          <a:p>
            <a:pPr>
              <a:lnSpc>
                <a:spcPct val="115000"/>
              </a:lnSpc>
              <a:spcAft>
                <a:spcPts val="0"/>
              </a:spcAft>
            </a:pPr>
            <a:r>
              <a:rPr lang="tr-TR" sz="3600" b="1" dirty="0">
                <a:solidFill>
                  <a:srgbClr val="FF0000"/>
                </a:solidFill>
                <a:latin typeface="Times New Roman" panose="02020603050405020304" pitchFamily="18" charset="0"/>
                <a:ea typeface="Times New Roman"/>
                <a:cs typeface="Times New Roman" panose="02020603050405020304" pitchFamily="18" charset="0"/>
              </a:rPr>
              <a:t>6)</a:t>
            </a:r>
            <a:r>
              <a:rPr lang="tr-TR" sz="3600" b="1" dirty="0">
                <a:solidFill>
                  <a:srgbClr val="313131"/>
                </a:solidFill>
                <a:latin typeface="Times New Roman" panose="02020603050405020304" pitchFamily="18" charset="0"/>
                <a:ea typeface="Times New Roman"/>
                <a:cs typeface="Times New Roman" panose="02020603050405020304" pitchFamily="18" charset="0"/>
              </a:rPr>
              <a:t> Bina çökerken Kapı kirişlerinin altına geçen herkes ölür... Nasıl mı? Eğer kapı kirişlerinin altına geçerseniz ve kapı kirişi öne veya </a:t>
            </a:r>
            <a:r>
              <a:rPr lang="tr-TR" sz="3600" b="1" dirty="0" smtClean="0">
                <a:solidFill>
                  <a:srgbClr val="313131"/>
                </a:solidFill>
                <a:latin typeface="Times New Roman" panose="02020603050405020304" pitchFamily="18" charset="0"/>
                <a:ea typeface="Times New Roman"/>
                <a:cs typeface="Times New Roman" panose="02020603050405020304" pitchFamily="18" charset="0"/>
              </a:rPr>
              <a:t>arkaya </a:t>
            </a:r>
            <a:r>
              <a:rPr lang="tr-TR" sz="3600" b="1" dirty="0">
                <a:solidFill>
                  <a:srgbClr val="313131"/>
                </a:solidFill>
                <a:latin typeface="Times New Roman" panose="02020603050405020304" pitchFamily="18" charset="0"/>
                <a:ea typeface="Times New Roman"/>
                <a:cs typeface="Times New Roman" panose="02020603050405020304" pitchFamily="18" charset="0"/>
              </a:rPr>
              <a:t>doğru düşürse inen tavanın altında   ezilirsiniz. </a:t>
            </a:r>
            <a:r>
              <a:rPr lang="tr-TR" sz="3600" b="1" dirty="0" smtClean="0">
                <a:solidFill>
                  <a:srgbClr val="313131"/>
                </a:solidFill>
                <a:latin typeface="Times New Roman" panose="02020603050405020304" pitchFamily="18" charset="0"/>
                <a:ea typeface="Times New Roman"/>
                <a:cs typeface="Times New Roman" panose="02020603050405020304" pitchFamily="18" charset="0"/>
              </a:rPr>
              <a:t>Eğer</a:t>
            </a:r>
          </a:p>
          <a:p>
            <a:pPr>
              <a:lnSpc>
                <a:spcPct val="115000"/>
              </a:lnSpc>
              <a:spcAft>
                <a:spcPts val="0"/>
              </a:spcAft>
            </a:pPr>
            <a:r>
              <a:rPr lang="tr-TR" sz="3600" b="1" dirty="0" smtClean="0">
                <a:solidFill>
                  <a:srgbClr val="313131"/>
                </a:solidFill>
                <a:latin typeface="Times New Roman" panose="02020603050405020304" pitchFamily="18" charset="0"/>
                <a:ea typeface="Times New Roman"/>
                <a:cs typeface="Times New Roman" panose="02020603050405020304" pitchFamily="18" charset="0"/>
              </a:rPr>
              <a:t>kapı</a:t>
            </a:r>
            <a:r>
              <a:rPr lang="tr-TR" sz="3600" b="1" dirty="0">
                <a:solidFill>
                  <a:srgbClr val="313131"/>
                </a:solidFill>
                <a:latin typeface="Times New Roman" panose="02020603050405020304" pitchFamily="18" charset="0"/>
                <a:ea typeface="Times New Roman"/>
                <a:cs typeface="Times New Roman" panose="02020603050405020304" pitchFamily="18" charset="0"/>
              </a:rPr>
              <a:t> </a:t>
            </a:r>
            <a:r>
              <a:rPr lang="tr-TR" sz="3600" b="1" dirty="0" smtClean="0">
                <a:solidFill>
                  <a:srgbClr val="313131"/>
                </a:solidFill>
                <a:latin typeface="Times New Roman" panose="02020603050405020304" pitchFamily="18" charset="0"/>
                <a:ea typeface="Times New Roman"/>
                <a:cs typeface="Times New Roman" panose="02020603050405020304" pitchFamily="18" charset="0"/>
              </a:rPr>
              <a:t>kirişi </a:t>
            </a:r>
            <a:r>
              <a:rPr lang="tr-TR" sz="3600" b="1" dirty="0">
                <a:solidFill>
                  <a:srgbClr val="313131"/>
                </a:solidFill>
                <a:latin typeface="Times New Roman" panose="02020603050405020304" pitchFamily="18" charset="0"/>
                <a:ea typeface="Times New Roman"/>
                <a:cs typeface="Times New Roman" panose="02020603050405020304" pitchFamily="18" charset="0"/>
              </a:rPr>
              <a:t>yana doğru yıkılırsa ikiye bölünürsünüz. Her iki durumda da </a:t>
            </a:r>
            <a:endParaRPr lang="tr-TR" sz="3600" dirty="0">
              <a:latin typeface="Times New Roman" panose="02020603050405020304" pitchFamily="18" charset="0"/>
              <a:ea typeface="Calibri"/>
              <a:cs typeface="Times New Roman" panose="02020603050405020304" pitchFamily="18" charset="0"/>
            </a:endParaRPr>
          </a:p>
          <a:p>
            <a:pPr>
              <a:lnSpc>
                <a:spcPct val="115000"/>
              </a:lnSpc>
              <a:spcAft>
                <a:spcPts val="0"/>
              </a:spcAft>
            </a:pPr>
            <a:r>
              <a:rPr lang="tr-TR" sz="3600" dirty="0">
                <a:solidFill>
                  <a:srgbClr val="313131"/>
                </a:solidFill>
                <a:latin typeface="Times New Roman" panose="02020603050405020304" pitchFamily="18" charset="0"/>
                <a:ea typeface="Times New Roman"/>
                <a:cs typeface="Times New Roman" panose="02020603050405020304" pitchFamily="18" charset="0"/>
              </a:rPr>
              <a:t> </a:t>
            </a:r>
            <a:r>
              <a:rPr lang="tr-TR" sz="3600" b="1" dirty="0" smtClean="0">
                <a:solidFill>
                  <a:srgbClr val="313131"/>
                </a:solidFill>
                <a:latin typeface="Times New Roman" panose="02020603050405020304" pitchFamily="18" charset="0"/>
                <a:ea typeface="Times New Roman"/>
                <a:cs typeface="Times New Roman" panose="02020603050405020304" pitchFamily="18" charset="0"/>
              </a:rPr>
              <a:t>ölürsünüz</a:t>
            </a:r>
            <a:r>
              <a:rPr lang="tr-TR" sz="3600" b="1" dirty="0">
                <a:solidFill>
                  <a:srgbClr val="313131"/>
                </a:solidFill>
                <a:latin typeface="Times New Roman" panose="02020603050405020304" pitchFamily="18" charset="0"/>
                <a:ea typeface="Times New Roman"/>
                <a:cs typeface="Times New Roman" panose="02020603050405020304" pitchFamily="18" charset="0"/>
              </a:rPr>
              <a:t>!</a:t>
            </a:r>
            <a:endParaRPr lang="tr-TR" sz="3600" dirty="0">
              <a:effectLst/>
              <a:latin typeface="Times New Roman" panose="02020603050405020304" pitchFamily="18" charset="0"/>
              <a:ea typeface="Calibri"/>
              <a:cs typeface="Times New Roman" panose="02020603050405020304" pitchFamily="18" charset="0"/>
            </a:endParaRPr>
          </a:p>
        </p:txBody>
      </p:sp>
      <p:sp>
        <p:nvSpPr>
          <p:cNvPr id="3" name="Dikdörtgen 2"/>
          <p:cNvSpPr/>
          <p:nvPr/>
        </p:nvSpPr>
        <p:spPr>
          <a:xfrm>
            <a:off x="1331640" y="46365"/>
            <a:ext cx="6534472" cy="646331"/>
          </a:xfrm>
          <a:prstGeom prst="rect">
            <a:avLst/>
          </a:prstGeom>
        </p:spPr>
        <p:txBody>
          <a:bodyPr wrap="square">
            <a:spAutoFit/>
          </a:bodyPr>
          <a:lstStyle/>
          <a:p>
            <a:pPr lvl="0" algn="ctr" fontAlgn="auto">
              <a:spcBef>
                <a:spcPts val="0"/>
              </a:spcBef>
              <a:spcAft>
                <a:spcPts val="0"/>
              </a:spcAft>
              <a:defRPr/>
            </a:pPr>
            <a:r>
              <a:rPr lang="tr-TR" sz="3600" b="1" dirty="0" err="1">
                <a:solidFill>
                  <a:prstClr val="white"/>
                </a:solidFill>
                <a:latin typeface="Calibri"/>
              </a:rPr>
              <a:t>Doug</a:t>
            </a:r>
            <a:r>
              <a:rPr lang="tr-TR" sz="3600" b="1" dirty="0">
                <a:solidFill>
                  <a:prstClr val="white"/>
                </a:solidFill>
                <a:latin typeface="Calibri"/>
              </a:rPr>
              <a:t> </a:t>
            </a:r>
            <a:r>
              <a:rPr lang="tr-TR" sz="3600" b="1" dirty="0" err="1">
                <a:solidFill>
                  <a:prstClr val="white"/>
                </a:solidFill>
                <a:latin typeface="Calibri"/>
              </a:rPr>
              <a:t>Copp’un</a:t>
            </a:r>
            <a:r>
              <a:rPr lang="tr-TR" sz="3600" b="1" dirty="0">
                <a:solidFill>
                  <a:prstClr val="white"/>
                </a:solidFill>
                <a:latin typeface="Calibri"/>
              </a:rPr>
              <a:t> ÖNERİLERİ</a:t>
            </a:r>
          </a:p>
        </p:txBody>
      </p:sp>
    </p:spTree>
    <p:extLst>
      <p:ext uri="{BB962C8B-B14F-4D97-AF65-F5344CB8AC3E}">
        <p14:creationId xmlns:p14="http://schemas.microsoft.com/office/powerpoint/2010/main" val="3016623324"/>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1315326"/>
            <a:ext cx="8784976" cy="5138010"/>
          </a:xfrm>
          <a:prstGeom prst="rect">
            <a:avLst/>
          </a:prstGeom>
        </p:spPr>
        <p:txBody>
          <a:bodyPr wrap="square">
            <a:spAutoFit/>
          </a:bodyPr>
          <a:lstStyle/>
          <a:p>
            <a:pPr>
              <a:lnSpc>
                <a:spcPct val="115000"/>
              </a:lnSpc>
              <a:spcAft>
                <a:spcPts val="0"/>
              </a:spcAft>
            </a:pPr>
            <a:r>
              <a:rPr lang="tr-TR" sz="3600" b="1" dirty="0">
                <a:solidFill>
                  <a:srgbClr val="FF0000"/>
                </a:solidFill>
                <a:latin typeface="Times New Roman" panose="02020603050405020304" pitchFamily="18" charset="0"/>
                <a:ea typeface="Times New Roman"/>
                <a:cs typeface="Times New Roman" panose="02020603050405020304" pitchFamily="18" charset="0"/>
              </a:rPr>
              <a:t>7)</a:t>
            </a:r>
            <a:r>
              <a:rPr lang="tr-TR" sz="3600" b="1" dirty="0">
                <a:solidFill>
                  <a:srgbClr val="313131"/>
                </a:solidFill>
                <a:latin typeface="Times New Roman" panose="02020603050405020304" pitchFamily="18" charset="0"/>
                <a:ea typeface="Times New Roman"/>
                <a:cs typeface="Times New Roman" panose="02020603050405020304" pitchFamily="18" charset="0"/>
              </a:rPr>
              <a:t> Hiçbir zaman merdivenlere gitmeyin/yönelmeyin. Merdivenler (ana binadan) farklı bir "frekans aralığına" sahiptir; ana binadan bağımsız/ayrı olarak sarsılırlar. Merdivenler ve binanın geri kalanı </a:t>
            </a:r>
            <a:r>
              <a:rPr lang="tr-TR" sz="3600" b="1" dirty="0" smtClean="0">
                <a:solidFill>
                  <a:srgbClr val="313131"/>
                </a:solidFill>
                <a:latin typeface="Times New Roman" panose="02020603050405020304" pitchFamily="18" charset="0"/>
                <a:ea typeface="Times New Roman"/>
                <a:cs typeface="Times New Roman" panose="02020603050405020304" pitchFamily="18" charset="0"/>
              </a:rPr>
              <a:t>devamlı </a:t>
            </a:r>
            <a:r>
              <a:rPr lang="tr-TR" sz="3600" b="1" dirty="0">
                <a:solidFill>
                  <a:srgbClr val="313131"/>
                </a:solidFill>
                <a:latin typeface="Times New Roman" panose="02020603050405020304" pitchFamily="18" charset="0"/>
                <a:ea typeface="Times New Roman"/>
                <a:cs typeface="Times New Roman" panose="02020603050405020304" pitchFamily="18" charset="0"/>
              </a:rPr>
              <a:t>olarak birbirlerine çarparlar, ta </a:t>
            </a:r>
            <a:r>
              <a:rPr lang="tr-TR" sz="3600" b="1" dirty="0" smtClean="0">
                <a:solidFill>
                  <a:srgbClr val="313131"/>
                </a:solidFill>
                <a:latin typeface="Times New Roman" panose="02020603050405020304" pitchFamily="18" charset="0"/>
                <a:ea typeface="Times New Roman"/>
                <a:cs typeface="Times New Roman" panose="02020603050405020304" pitchFamily="18" charset="0"/>
              </a:rPr>
              <a:t>ki</a:t>
            </a:r>
          </a:p>
          <a:p>
            <a:pPr>
              <a:lnSpc>
                <a:spcPct val="115000"/>
              </a:lnSpc>
              <a:spcAft>
                <a:spcPts val="0"/>
              </a:spcAft>
            </a:pPr>
            <a:r>
              <a:rPr lang="tr-TR" sz="3600" b="1" dirty="0" smtClean="0">
                <a:solidFill>
                  <a:srgbClr val="313131"/>
                </a:solidFill>
                <a:latin typeface="Times New Roman" panose="02020603050405020304" pitchFamily="18" charset="0"/>
                <a:ea typeface="Times New Roman"/>
                <a:cs typeface="Times New Roman" panose="02020603050405020304" pitchFamily="18" charset="0"/>
              </a:rPr>
              <a:t>merdivenlerin </a:t>
            </a:r>
            <a:r>
              <a:rPr lang="tr-TR" sz="3600" b="1" dirty="0">
                <a:solidFill>
                  <a:srgbClr val="313131"/>
                </a:solidFill>
                <a:latin typeface="Times New Roman" panose="02020603050405020304" pitchFamily="18" charset="0"/>
                <a:ea typeface="Times New Roman"/>
                <a:cs typeface="Times New Roman" panose="02020603050405020304" pitchFamily="18" charset="0"/>
              </a:rPr>
              <a:t>yıkılışı </a:t>
            </a:r>
            <a:r>
              <a:rPr lang="tr-TR" sz="3600" b="1" dirty="0" smtClean="0">
                <a:solidFill>
                  <a:srgbClr val="313131"/>
                </a:solidFill>
                <a:latin typeface="Times New Roman" panose="02020603050405020304" pitchFamily="18" charset="0"/>
                <a:ea typeface="Times New Roman"/>
                <a:cs typeface="Times New Roman" panose="02020603050405020304" pitchFamily="18" charset="0"/>
              </a:rPr>
              <a:t>gerçekleşene </a:t>
            </a:r>
            <a:r>
              <a:rPr lang="tr-TR" sz="3600" b="1" dirty="0">
                <a:solidFill>
                  <a:srgbClr val="313131"/>
                </a:solidFill>
                <a:latin typeface="Times New Roman" panose="02020603050405020304" pitchFamily="18" charset="0"/>
                <a:ea typeface="Times New Roman"/>
                <a:cs typeface="Times New Roman" panose="02020603050405020304" pitchFamily="18" charset="0"/>
              </a:rPr>
              <a:t>kadar. </a:t>
            </a:r>
            <a:endParaRPr lang="tr-TR" sz="3600" dirty="0">
              <a:latin typeface="Times New Roman" panose="02020603050405020304" pitchFamily="18" charset="0"/>
              <a:cs typeface="Times New Roman" panose="02020603050405020304" pitchFamily="18" charset="0"/>
            </a:endParaRPr>
          </a:p>
        </p:txBody>
      </p:sp>
      <p:sp>
        <p:nvSpPr>
          <p:cNvPr id="3" name="Dikdörtgen 2"/>
          <p:cNvSpPr/>
          <p:nvPr/>
        </p:nvSpPr>
        <p:spPr>
          <a:xfrm>
            <a:off x="827584" y="46365"/>
            <a:ext cx="7542584" cy="646331"/>
          </a:xfrm>
          <a:prstGeom prst="rect">
            <a:avLst/>
          </a:prstGeom>
        </p:spPr>
        <p:txBody>
          <a:bodyPr wrap="square">
            <a:spAutoFit/>
          </a:bodyPr>
          <a:lstStyle/>
          <a:p>
            <a:pPr lvl="0" algn="ctr" fontAlgn="auto">
              <a:spcBef>
                <a:spcPts val="0"/>
              </a:spcBef>
              <a:spcAft>
                <a:spcPts val="0"/>
              </a:spcAft>
              <a:defRPr/>
            </a:pPr>
            <a:r>
              <a:rPr lang="tr-TR" sz="3600" b="1" dirty="0" err="1">
                <a:solidFill>
                  <a:prstClr val="white"/>
                </a:solidFill>
                <a:latin typeface="Calibri"/>
              </a:rPr>
              <a:t>Doug</a:t>
            </a:r>
            <a:r>
              <a:rPr lang="tr-TR" sz="3600" b="1" dirty="0">
                <a:solidFill>
                  <a:prstClr val="white"/>
                </a:solidFill>
                <a:latin typeface="Calibri"/>
              </a:rPr>
              <a:t> </a:t>
            </a:r>
            <a:r>
              <a:rPr lang="tr-TR" sz="3600" b="1" dirty="0" err="1">
                <a:solidFill>
                  <a:prstClr val="white"/>
                </a:solidFill>
                <a:latin typeface="Calibri"/>
              </a:rPr>
              <a:t>Copp’un</a:t>
            </a:r>
            <a:r>
              <a:rPr lang="tr-TR" sz="3600" b="1" dirty="0">
                <a:solidFill>
                  <a:prstClr val="white"/>
                </a:solidFill>
                <a:latin typeface="Calibri"/>
              </a:rPr>
              <a:t> ÖNERİLERİ</a:t>
            </a:r>
          </a:p>
        </p:txBody>
      </p:sp>
    </p:spTree>
    <p:extLst>
      <p:ext uri="{BB962C8B-B14F-4D97-AF65-F5344CB8AC3E}">
        <p14:creationId xmlns:p14="http://schemas.microsoft.com/office/powerpoint/2010/main" val="1158109219"/>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7504" y="1653043"/>
            <a:ext cx="9036496" cy="4512261"/>
          </a:xfrm>
          <a:prstGeom prst="rect">
            <a:avLst/>
          </a:prstGeom>
        </p:spPr>
        <p:txBody>
          <a:bodyPr wrap="square">
            <a:spAutoFit/>
          </a:bodyPr>
          <a:lstStyle/>
          <a:p>
            <a:pPr>
              <a:lnSpc>
                <a:spcPct val="115000"/>
              </a:lnSpc>
              <a:spcAft>
                <a:spcPts val="0"/>
              </a:spcAft>
            </a:pPr>
            <a:r>
              <a:rPr lang="tr-TR" sz="2800" b="1" dirty="0">
                <a:solidFill>
                  <a:srgbClr val="313131"/>
                </a:solidFill>
                <a:latin typeface="Times New Roman" panose="02020603050405020304" pitchFamily="18" charset="0"/>
                <a:ea typeface="Times New Roman"/>
                <a:cs typeface="Times New Roman" panose="02020603050405020304" pitchFamily="18" charset="0"/>
              </a:rPr>
              <a:t>Merdivenlere ulaşan insanlar basamaklar yüzünden yaralanırlar. Korkunç şekilde sakatlanırlar. </a:t>
            </a:r>
            <a:endParaRPr lang="tr-TR" sz="2800" b="1" dirty="0" smtClean="0">
              <a:solidFill>
                <a:srgbClr val="313131"/>
              </a:solidFill>
              <a:latin typeface="Times New Roman" panose="02020603050405020304" pitchFamily="18" charset="0"/>
              <a:ea typeface="Times New Roman"/>
              <a:cs typeface="Times New Roman" panose="02020603050405020304" pitchFamily="18" charset="0"/>
            </a:endParaRPr>
          </a:p>
          <a:p>
            <a:pPr>
              <a:lnSpc>
                <a:spcPct val="115000"/>
              </a:lnSpc>
              <a:spcAft>
                <a:spcPts val="0"/>
              </a:spcAft>
            </a:pPr>
            <a:r>
              <a:rPr lang="tr-TR" sz="2800" b="1" dirty="0" smtClean="0">
                <a:solidFill>
                  <a:srgbClr val="313131"/>
                </a:solidFill>
                <a:latin typeface="Times New Roman" panose="02020603050405020304" pitchFamily="18" charset="0"/>
                <a:ea typeface="Times New Roman"/>
                <a:cs typeface="Times New Roman" panose="02020603050405020304" pitchFamily="18" charset="0"/>
              </a:rPr>
              <a:t>Bina </a:t>
            </a:r>
            <a:r>
              <a:rPr lang="tr-TR" sz="2800" b="1" dirty="0">
                <a:solidFill>
                  <a:srgbClr val="313131"/>
                </a:solidFill>
                <a:latin typeface="Times New Roman" panose="02020603050405020304" pitchFamily="18" charset="0"/>
                <a:ea typeface="Times New Roman"/>
                <a:cs typeface="Times New Roman" panose="02020603050405020304" pitchFamily="18" charset="0"/>
              </a:rPr>
              <a:t>yıkılmasa dahi, merdivenlerden uzak durun. Merdivenler binanın hasar görmesi en muhtemel kısmıdır. Depremde yıkılmamış olsa dahi, merdivenler bağırarak kaçmaya çalışan insanların aşırı yüklenmesi ile çökebilir.</a:t>
            </a:r>
            <a:endParaRPr lang="tr-TR" sz="2800" dirty="0">
              <a:latin typeface="Times New Roman" panose="02020603050405020304" pitchFamily="18" charset="0"/>
              <a:ea typeface="Calibri"/>
              <a:cs typeface="Times New Roman" panose="02020603050405020304" pitchFamily="18" charset="0"/>
            </a:endParaRPr>
          </a:p>
          <a:p>
            <a:pPr>
              <a:lnSpc>
                <a:spcPct val="115000"/>
              </a:lnSpc>
              <a:spcAft>
                <a:spcPts val="0"/>
              </a:spcAft>
            </a:pPr>
            <a:r>
              <a:rPr lang="tr-TR" sz="2800" dirty="0">
                <a:solidFill>
                  <a:srgbClr val="313131"/>
                </a:solidFill>
                <a:latin typeface="Times New Roman" panose="02020603050405020304" pitchFamily="18" charset="0"/>
                <a:ea typeface="Times New Roman"/>
                <a:cs typeface="Times New Roman" panose="02020603050405020304" pitchFamily="18" charset="0"/>
              </a:rPr>
              <a:t> </a:t>
            </a:r>
            <a:r>
              <a:rPr lang="tr-TR" sz="2800" b="1" dirty="0">
                <a:solidFill>
                  <a:srgbClr val="313131"/>
                </a:solidFill>
                <a:latin typeface="Times New Roman" panose="02020603050405020304" pitchFamily="18" charset="0"/>
                <a:ea typeface="Times New Roman"/>
                <a:cs typeface="Times New Roman" panose="02020603050405020304" pitchFamily="18" charset="0"/>
              </a:rPr>
              <a:t>Merdivenler binanın geri kalan kısmı zarar görmemiş olsa dahi her </a:t>
            </a:r>
            <a:r>
              <a:rPr lang="tr-TR" sz="2800" b="1" dirty="0" smtClean="0">
                <a:solidFill>
                  <a:srgbClr val="313131"/>
                </a:solidFill>
                <a:latin typeface="Times New Roman" panose="02020603050405020304" pitchFamily="18" charset="0"/>
                <a:ea typeface="Times New Roman"/>
                <a:cs typeface="Times New Roman" panose="02020603050405020304" pitchFamily="18" charset="0"/>
              </a:rPr>
              <a:t>zaman </a:t>
            </a:r>
            <a:r>
              <a:rPr lang="tr-TR" sz="2800" b="1" dirty="0">
                <a:solidFill>
                  <a:srgbClr val="313131"/>
                </a:solidFill>
                <a:latin typeface="Times New Roman" panose="02020603050405020304" pitchFamily="18" charset="0"/>
                <a:ea typeface="Times New Roman"/>
                <a:cs typeface="Times New Roman" panose="02020603050405020304" pitchFamily="18" charset="0"/>
              </a:rPr>
              <a:t>güvenlik açısından kontrolden geçirilmelidir.</a:t>
            </a:r>
            <a:endParaRPr lang="tr-TR" sz="2800" dirty="0">
              <a:effectLst/>
              <a:latin typeface="Times New Roman" panose="02020603050405020304" pitchFamily="18" charset="0"/>
              <a:ea typeface="Calibri"/>
              <a:cs typeface="Times New Roman" panose="02020603050405020304" pitchFamily="18" charset="0"/>
            </a:endParaRPr>
          </a:p>
        </p:txBody>
      </p:sp>
      <p:sp>
        <p:nvSpPr>
          <p:cNvPr id="3" name="Dikdörtgen 2"/>
          <p:cNvSpPr/>
          <p:nvPr/>
        </p:nvSpPr>
        <p:spPr>
          <a:xfrm>
            <a:off x="755576" y="46365"/>
            <a:ext cx="7272808" cy="646331"/>
          </a:xfrm>
          <a:prstGeom prst="rect">
            <a:avLst/>
          </a:prstGeom>
        </p:spPr>
        <p:txBody>
          <a:bodyPr wrap="square">
            <a:spAutoFit/>
          </a:bodyPr>
          <a:lstStyle/>
          <a:p>
            <a:pPr lvl="0" algn="ctr" fontAlgn="auto">
              <a:spcBef>
                <a:spcPts val="0"/>
              </a:spcBef>
              <a:spcAft>
                <a:spcPts val="0"/>
              </a:spcAft>
              <a:defRPr/>
            </a:pPr>
            <a:r>
              <a:rPr lang="tr-TR" sz="3600" b="1" dirty="0" err="1">
                <a:solidFill>
                  <a:prstClr val="white"/>
                </a:solidFill>
                <a:latin typeface="Calibri"/>
              </a:rPr>
              <a:t>Doug</a:t>
            </a:r>
            <a:r>
              <a:rPr lang="tr-TR" sz="3600" b="1" dirty="0">
                <a:solidFill>
                  <a:prstClr val="white"/>
                </a:solidFill>
                <a:latin typeface="Calibri"/>
              </a:rPr>
              <a:t> </a:t>
            </a:r>
            <a:r>
              <a:rPr lang="tr-TR" sz="3600" b="1" dirty="0" err="1">
                <a:solidFill>
                  <a:prstClr val="white"/>
                </a:solidFill>
                <a:latin typeface="Calibri"/>
              </a:rPr>
              <a:t>Copp’un</a:t>
            </a:r>
            <a:r>
              <a:rPr lang="tr-TR" sz="3600" b="1" dirty="0">
                <a:solidFill>
                  <a:prstClr val="white"/>
                </a:solidFill>
                <a:latin typeface="Calibri"/>
              </a:rPr>
              <a:t> ÖNERİLERİ</a:t>
            </a:r>
          </a:p>
        </p:txBody>
      </p:sp>
    </p:spTree>
    <p:extLst>
      <p:ext uri="{BB962C8B-B14F-4D97-AF65-F5344CB8AC3E}">
        <p14:creationId xmlns:p14="http://schemas.microsoft.com/office/powerpoint/2010/main" val="3898697659"/>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16024" y="1613289"/>
            <a:ext cx="9036496" cy="4552015"/>
          </a:xfrm>
          <a:prstGeom prst="rect">
            <a:avLst/>
          </a:prstGeom>
        </p:spPr>
        <p:txBody>
          <a:bodyPr wrap="square">
            <a:spAutoFit/>
          </a:bodyPr>
          <a:lstStyle/>
          <a:p>
            <a:pPr>
              <a:lnSpc>
                <a:spcPct val="115000"/>
              </a:lnSpc>
              <a:spcAft>
                <a:spcPts val="0"/>
              </a:spcAft>
            </a:pPr>
            <a:r>
              <a:rPr lang="tr-TR" sz="3600" b="1" dirty="0">
                <a:solidFill>
                  <a:srgbClr val="FF0000"/>
                </a:solidFill>
                <a:latin typeface="Times New Roman" panose="02020603050405020304" pitchFamily="18" charset="0"/>
                <a:ea typeface="Times New Roman"/>
                <a:cs typeface="Times New Roman" panose="02020603050405020304" pitchFamily="18" charset="0"/>
              </a:rPr>
              <a:t>8) </a:t>
            </a:r>
            <a:r>
              <a:rPr lang="tr-TR" sz="3600" b="1" dirty="0">
                <a:solidFill>
                  <a:srgbClr val="313131"/>
                </a:solidFill>
                <a:latin typeface="Times New Roman" panose="02020603050405020304" pitchFamily="18" charset="0"/>
                <a:ea typeface="Times New Roman"/>
                <a:cs typeface="Times New Roman" panose="02020603050405020304" pitchFamily="18" charset="0"/>
              </a:rPr>
              <a:t>Binanın dış duvarlarına yakın yerlerde durun, mümkünse dışına çıkın. Binanın iç kısımlarındansa dış kısımlarına yakın yerlerde </a:t>
            </a:r>
            <a:r>
              <a:rPr lang="tr-TR" sz="3600" b="1" dirty="0" smtClean="0">
                <a:solidFill>
                  <a:srgbClr val="313131"/>
                </a:solidFill>
                <a:latin typeface="Times New Roman" panose="02020603050405020304" pitchFamily="18" charset="0"/>
                <a:ea typeface="Times New Roman"/>
                <a:cs typeface="Times New Roman" panose="02020603050405020304" pitchFamily="18" charset="0"/>
              </a:rPr>
              <a:t>olmak </a:t>
            </a:r>
            <a:r>
              <a:rPr lang="tr-TR" sz="3600" b="1" dirty="0">
                <a:solidFill>
                  <a:srgbClr val="313131"/>
                </a:solidFill>
                <a:latin typeface="Times New Roman" panose="02020603050405020304" pitchFamily="18" charset="0"/>
                <a:ea typeface="Times New Roman"/>
                <a:cs typeface="Times New Roman" panose="02020603050405020304" pitchFamily="18" charset="0"/>
              </a:rPr>
              <a:t>çok daha iyidir. </a:t>
            </a:r>
            <a:endParaRPr lang="tr-TR" sz="3600" b="1" dirty="0" smtClean="0">
              <a:solidFill>
                <a:srgbClr val="313131"/>
              </a:solidFill>
              <a:latin typeface="Times New Roman" panose="02020603050405020304" pitchFamily="18" charset="0"/>
              <a:ea typeface="Times New Roman"/>
              <a:cs typeface="Times New Roman" panose="02020603050405020304" pitchFamily="18" charset="0"/>
            </a:endParaRPr>
          </a:p>
          <a:p>
            <a:pPr>
              <a:lnSpc>
                <a:spcPct val="115000"/>
              </a:lnSpc>
              <a:spcAft>
                <a:spcPts val="0"/>
              </a:spcAft>
            </a:pPr>
            <a:r>
              <a:rPr lang="tr-TR" sz="3600" b="1" dirty="0" smtClean="0">
                <a:solidFill>
                  <a:srgbClr val="313131"/>
                </a:solidFill>
                <a:latin typeface="Times New Roman" panose="02020603050405020304" pitchFamily="18" charset="0"/>
                <a:ea typeface="Times New Roman"/>
                <a:cs typeface="Times New Roman" panose="02020603050405020304" pitchFamily="18" charset="0"/>
              </a:rPr>
              <a:t>Binanın </a:t>
            </a:r>
            <a:r>
              <a:rPr lang="tr-TR" sz="3600" b="1" dirty="0">
                <a:solidFill>
                  <a:srgbClr val="313131"/>
                </a:solidFill>
                <a:latin typeface="Times New Roman" panose="02020603050405020304" pitchFamily="18" charset="0"/>
                <a:ea typeface="Times New Roman"/>
                <a:cs typeface="Times New Roman" panose="02020603050405020304" pitchFamily="18" charset="0"/>
              </a:rPr>
              <a:t>dış çevresinden ne </a:t>
            </a:r>
            <a:r>
              <a:rPr lang="tr-TR" sz="3600" b="1" dirty="0" smtClean="0">
                <a:solidFill>
                  <a:srgbClr val="313131"/>
                </a:solidFill>
                <a:latin typeface="Times New Roman" panose="02020603050405020304" pitchFamily="18" charset="0"/>
                <a:ea typeface="Times New Roman"/>
                <a:cs typeface="Times New Roman" panose="02020603050405020304" pitchFamily="18" charset="0"/>
              </a:rPr>
              <a:t>kadar</a:t>
            </a:r>
          </a:p>
          <a:p>
            <a:pPr>
              <a:lnSpc>
                <a:spcPct val="115000"/>
              </a:lnSpc>
              <a:spcAft>
                <a:spcPts val="0"/>
              </a:spcAft>
            </a:pPr>
            <a:r>
              <a:rPr lang="tr-TR" sz="3600" b="1" dirty="0" smtClean="0">
                <a:solidFill>
                  <a:srgbClr val="313131"/>
                </a:solidFill>
                <a:latin typeface="Times New Roman" panose="02020603050405020304" pitchFamily="18" charset="0"/>
                <a:ea typeface="Times New Roman"/>
                <a:cs typeface="Times New Roman" panose="02020603050405020304" pitchFamily="18" charset="0"/>
              </a:rPr>
              <a:t>içeride</a:t>
            </a:r>
            <a:r>
              <a:rPr lang="tr-TR" sz="3600" b="1" dirty="0">
                <a:solidFill>
                  <a:srgbClr val="313131"/>
                </a:solidFill>
                <a:latin typeface="Times New Roman" panose="02020603050405020304" pitchFamily="18" charset="0"/>
                <a:ea typeface="Times New Roman"/>
                <a:cs typeface="Times New Roman" panose="02020603050405020304" pitchFamily="18" charset="0"/>
              </a:rPr>
              <a:t> </a:t>
            </a:r>
            <a:r>
              <a:rPr lang="tr-TR" sz="3600" b="1" dirty="0" smtClean="0">
                <a:solidFill>
                  <a:srgbClr val="313131"/>
                </a:solidFill>
                <a:latin typeface="Times New Roman" panose="02020603050405020304" pitchFamily="18" charset="0"/>
                <a:ea typeface="Times New Roman"/>
                <a:cs typeface="Times New Roman" panose="02020603050405020304" pitchFamily="18" charset="0"/>
              </a:rPr>
              <a:t>olursanız</a:t>
            </a:r>
            <a:r>
              <a:rPr lang="tr-TR" sz="3600" b="1" dirty="0">
                <a:solidFill>
                  <a:srgbClr val="313131"/>
                </a:solidFill>
                <a:latin typeface="Times New Roman" panose="02020603050405020304" pitchFamily="18" charset="0"/>
                <a:ea typeface="Times New Roman"/>
                <a:cs typeface="Times New Roman" panose="02020603050405020304" pitchFamily="18" charset="0"/>
              </a:rPr>
              <a:t>, çıkış yolunuzun kapanma ihtimali o kadar artacaktır</a:t>
            </a:r>
            <a:r>
              <a:rPr lang="tr-TR" sz="3600" b="1" dirty="0">
                <a:solidFill>
                  <a:srgbClr val="313131"/>
                </a:solidFill>
                <a:latin typeface="inherit"/>
                <a:ea typeface="Times New Roman"/>
                <a:cs typeface="Helvetica"/>
              </a:rPr>
              <a:t>.</a:t>
            </a:r>
            <a:endParaRPr lang="tr-TR" sz="3600" dirty="0">
              <a:effectLst/>
              <a:latin typeface="Calibri"/>
              <a:ea typeface="Calibri"/>
              <a:cs typeface="Times New Roman"/>
            </a:endParaRPr>
          </a:p>
        </p:txBody>
      </p:sp>
      <p:sp>
        <p:nvSpPr>
          <p:cNvPr id="3" name="Dikdörtgen 2"/>
          <p:cNvSpPr/>
          <p:nvPr/>
        </p:nvSpPr>
        <p:spPr>
          <a:xfrm>
            <a:off x="1475656" y="46365"/>
            <a:ext cx="6246440" cy="646331"/>
          </a:xfrm>
          <a:prstGeom prst="rect">
            <a:avLst/>
          </a:prstGeom>
        </p:spPr>
        <p:txBody>
          <a:bodyPr wrap="square">
            <a:spAutoFit/>
          </a:bodyPr>
          <a:lstStyle/>
          <a:p>
            <a:pPr lvl="0" algn="ctr" fontAlgn="auto">
              <a:spcBef>
                <a:spcPts val="0"/>
              </a:spcBef>
              <a:spcAft>
                <a:spcPts val="0"/>
              </a:spcAft>
              <a:defRPr/>
            </a:pPr>
            <a:r>
              <a:rPr lang="tr-TR" sz="3600" b="1" dirty="0" err="1">
                <a:solidFill>
                  <a:prstClr val="white"/>
                </a:solidFill>
                <a:latin typeface="Calibri"/>
              </a:rPr>
              <a:t>Doug</a:t>
            </a:r>
            <a:r>
              <a:rPr lang="tr-TR" sz="3600" b="1" dirty="0">
                <a:solidFill>
                  <a:prstClr val="white"/>
                </a:solidFill>
                <a:latin typeface="Calibri"/>
              </a:rPr>
              <a:t> </a:t>
            </a:r>
            <a:r>
              <a:rPr lang="tr-TR" sz="3600" b="1" dirty="0" err="1">
                <a:solidFill>
                  <a:prstClr val="white"/>
                </a:solidFill>
                <a:latin typeface="Calibri"/>
              </a:rPr>
              <a:t>Copp’un</a:t>
            </a:r>
            <a:r>
              <a:rPr lang="tr-TR" sz="3600" b="1" dirty="0">
                <a:solidFill>
                  <a:prstClr val="white"/>
                </a:solidFill>
                <a:latin typeface="Calibri"/>
              </a:rPr>
              <a:t> ÖNERİLERİ</a:t>
            </a:r>
          </a:p>
        </p:txBody>
      </p:sp>
    </p:spTree>
    <p:extLst>
      <p:ext uri="{BB962C8B-B14F-4D97-AF65-F5344CB8AC3E}">
        <p14:creationId xmlns:p14="http://schemas.microsoft.com/office/powerpoint/2010/main" val="2317740102"/>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1377203"/>
            <a:ext cx="8856984" cy="5189113"/>
          </a:xfrm>
          <a:prstGeom prst="rect">
            <a:avLst/>
          </a:prstGeom>
        </p:spPr>
        <p:txBody>
          <a:bodyPr wrap="square">
            <a:spAutoFit/>
          </a:bodyPr>
          <a:lstStyle/>
          <a:p>
            <a:pPr>
              <a:lnSpc>
                <a:spcPct val="115000"/>
              </a:lnSpc>
              <a:spcAft>
                <a:spcPts val="0"/>
              </a:spcAft>
            </a:pPr>
            <a:r>
              <a:rPr lang="tr-TR" sz="3600" b="1" dirty="0">
                <a:solidFill>
                  <a:srgbClr val="FF0000"/>
                </a:solidFill>
                <a:latin typeface="Times New Roman" panose="02020603050405020304" pitchFamily="18" charset="0"/>
                <a:ea typeface="Times New Roman"/>
                <a:cs typeface="Times New Roman" panose="02020603050405020304" pitchFamily="18" charset="0"/>
              </a:rPr>
              <a:t>9) </a:t>
            </a:r>
            <a:r>
              <a:rPr lang="tr-TR" sz="3600" b="1" dirty="0">
                <a:solidFill>
                  <a:srgbClr val="313131"/>
                </a:solidFill>
                <a:latin typeface="Times New Roman" panose="02020603050405020304" pitchFamily="18" charset="0"/>
                <a:ea typeface="Times New Roman"/>
                <a:cs typeface="Times New Roman" panose="02020603050405020304" pitchFamily="18" charset="0"/>
              </a:rPr>
              <a:t>Aynen </a:t>
            </a:r>
            <a:r>
              <a:rPr lang="tr-TR" sz="3600" b="1" dirty="0" err="1">
                <a:solidFill>
                  <a:srgbClr val="313131"/>
                </a:solidFill>
                <a:latin typeface="Times New Roman" panose="02020603050405020304" pitchFamily="18" charset="0"/>
                <a:ea typeface="Times New Roman"/>
                <a:cs typeface="Times New Roman" panose="02020603050405020304" pitchFamily="18" charset="0"/>
              </a:rPr>
              <a:t>Nimitz</a:t>
            </a:r>
            <a:r>
              <a:rPr lang="tr-TR" sz="3600" b="1" dirty="0">
                <a:solidFill>
                  <a:srgbClr val="313131"/>
                </a:solidFill>
                <a:latin typeface="Times New Roman" panose="02020603050405020304" pitchFamily="18" charset="0"/>
                <a:ea typeface="Times New Roman"/>
                <a:cs typeface="Times New Roman" panose="02020603050405020304" pitchFamily="18" charset="0"/>
              </a:rPr>
              <a:t> yolundaki katlar arasındaki (yıkılan) blokların meydana getirdiği gibi, deprem anında üst yolun yıkılmasıyla ezilen </a:t>
            </a:r>
            <a:r>
              <a:rPr lang="tr-TR" sz="3600" b="1" dirty="0" smtClean="0">
                <a:solidFill>
                  <a:srgbClr val="313131"/>
                </a:solidFill>
                <a:latin typeface="Times New Roman" panose="02020603050405020304" pitchFamily="18" charset="0"/>
                <a:ea typeface="Times New Roman"/>
                <a:cs typeface="Times New Roman" panose="02020603050405020304" pitchFamily="18" charset="0"/>
              </a:rPr>
              <a:t>araçların </a:t>
            </a:r>
            <a:r>
              <a:rPr lang="tr-TR" sz="3600" b="1" dirty="0">
                <a:solidFill>
                  <a:srgbClr val="313131"/>
                </a:solidFill>
                <a:latin typeface="Times New Roman" panose="02020603050405020304" pitchFamily="18" charset="0"/>
                <a:ea typeface="Times New Roman"/>
                <a:cs typeface="Times New Roman" panose="02020603050405020304" pitchFamily="18" charset="0"/>
              </a:rPr>
              <a:t>içinde bulunan insanlar ezilirler. </a:t>
            </a:r>
            <a:endParaRPr lang="tr-TR" sz="3600" b="1" dirty="0" smtClean="0">
              <a:solidFill>
                <a:srgbClr val="313131"/>
              </a:solidFill>
              <a:latin typeface="Times New Roman" panose="02020603050405020304" pitchFamily="18" charset="0"/>
              <a:ea typeface="Times New Roman"/>
              <a:cs typeface="Times New Roman" panose="02020603050405020304" pitchFamily="18" charset="0"/>
            </a:endParaRPr>
          </a:p>
          <a:p>
            <a:pPr>
              <a:lnSpc>
                <a:spcPct val="115000"/>
              </a:lnSpc>
              <a:spcAft>
                <a:spcPts val="0"/>
              </a:spcAft>
            </a:pPr>
            <a:r>
              <a:rPr lang="tr-TR" sz="3600" b="1" dirty="0" smtClean="0">
                <a:solidFill>
                  <a:srgbClr val="313131"/>
                </a:solidFill>
                <a:latin typeface="Times New Roman" panose="02020603050405020304" pitchFamily="18" charset="0"/>
                <a:ea typeface="Times New Roman"/>
                <a:cs typeface="Times New Roman" panose="02020603050405020304" pitchFamily="18" charset="0"/>
              </a:rPr>
              <a:t>San Francisco</a:t>
            </a:r>
            <a:r>
              <a:rPr lang="tr-TR" sz="3600" b="1" dirty="0">
                <a:solidFill>
                  <a:srgbClr val="313131"/>
                </a:solidFill>
                <a:latin typeface="Times New Roman" panose="02020603050405020304" pitchFamily="18" charset="0"/>
                <a:ea typeface="Times New Roman"/>
                <a:cs typeface="Times New Roman" panose="02020603050405020304" pitchFamily="18" charset="0"/>
              </a:rPr>
              <a:t> </a:t>
            </a:r>
            <a:r>
              <a:rPr lang="tr-TR" sz="3600" b="1" dirty="0" smtClean="0">
                <a:solidFill>
                  <a:srgbClr val="313131"/>
                </a:solidFill>
                <a:latin typeface="Times New Roman" panose="02020603050405020304" pitchFamily="18" charset="0"/>
                <a:ea typeface="Times New Roman"/>
                <a:cs typeface="Times New Roman" panose="02020603050405020304" pitchFamily="18" charset="0"/>
              </a:rPr>
              <a:t>depreminin </a:t>
            </a:r>
            <a:r>
              <a:rPr lang="tr-TR" sz="3600" b="1" dirty="0">
                <a:solidFill>
                  <a:srgbClr val="313131"/>
                </a:solidFill>
                <a:latin typeface="Times New Roman" panose="02020603050405020304" pitchFamily="18" charset="0"/>
                <a:ea typeface="Times New Roman"/>
                <a:cs typeface="Times New Roman" panose="02020603050405020304" pitchFamily="18" charset="0"/>
              </a:rPr>
              <a:t>kurbanlarının hepsi araçlarının </a:t>
            </a:r>
            <a:r>
              <a:rPr lang="tr-TR" sz="3600" b="1" dirty="0" smtClean="0">
                <a:solidFill>
                  <a:srgbClr val="313131"/>
                </a:solidFill>
                <a:latin typeface="Times New Roman" panose="02020603050405020304" pitchFamily="18" charset="0"/>
                <a:ea typeface="Times New Roman"/>
                <a:cs typeface="Times New Roman" panose="02020603050405020304" pitchFamily="18" charset="0"/>
              </a:rPr>
              <a:t>içindeydiler.</a:t>
            </a:r>
          </a:p>
          <a:p>
            <a:pPr>
              <a:lnSpc>
                <a:spcPct val="115000"/>
              </a:lnSpc>
              <a:spcAft>
                <a:spcPts val="0"/>
              </a:spcAft>
            </a:pPr>
            <a:r>
              <a:rPr lang="tr-TR" sz="3600" b="1" dirty="0" smtClean="0">
                <a:solidFill>
                  <a:srgbClr val="313131"/>
                </a:solidFill>
                <a:latin typeface="Times New Roman" panose="02020603050405020304" pitchFamily="18" charset="0"/>
                <a:ea typeface="Times New Roman"/>
                <a:cs typeface="Times New Roman" panose="02020603050405020304" pitchFamily="18" charset="0"/>
              </a:rPr>
              <a:t>Hepsi </a:t>
            </a:r>
            <a:r>
              <a:rPr lang="tr-TR" sz="3600" b="1" dirty="0">
                <a:solidFill>
                  <a:srgbClr val="313131"/>
                </a:solidFill>
                <a:latin typeface="Times New Roman" panose="02020603050405020304" pitchFamily="18" charset="0"/>
                <a:ea typeface="Times New Roman"/>
                <a:cs typeface="Times New Roman" panose="02020603050405020304" pitchFamily="18" charset="0"/>
              </a:rPr>
              <a:t>öldü. </a:t>
            </a:r>
            <a:endParaRPr lang="tr-TR" sz="3600" dirty="0">
              <a:effectLst/>
              <a:latin typeface="Times New Roman" panose="02020603050405020304" pitchFamily="18" charset="0"/>
              <a:ea typeface="Calibri"/>
              <a:cs typeface="Times New Roman" panose="02020603050405020304" pitchFamily="18" charset="0"/>
            </a:endParaRPr>
          </a:p>
        </p:txBody>
      </p:sp>
      <p:sp>
        <p:nvSpPr>
          <p:cNvPr id="3" name="Dikdörtgen 2"/>
          <p:cNvSpPr/>
          <p:nvPr/>
        </p:nvSpPr>
        <p:spPr>
          <a:xfrm>
            <a:off x="827584" y="46365"/>
            <a:ext cx="7560840" cy="646331"/>
          </a:xfrm>
          <a:prstGeom prst="rect">
            <a:avLst/>
          </a:prstGeom>
        </p:spPr>
        <p:txBody>
          <a:bodyPr wrap="square">
            <a:spAutoFit/>
          </a:bodyPr>
          <a:lstStyle/>
          <a:p>
            <a:pPr lvl="0" algn="ctr" fontAlgn="auto">
              <a:spcBef>
                <a:spcPts val="0"/>
              </a:spcBef>
              <a:spcAft>
                <a:spcPts val="0"/>
              </a:spcAft>
              <a:defRPr/>
            </a:pPr>
            <a:r>
              <a:rPr lang="tr-TR" sz="3600" b="1" dirty="0" err="1">
                <a:solidFill>
                  <a:prstClr val="white"/>
                </a:solidFill>
                <a:latin typeface="Calibri"/>
              </a:rPr>
              <a:t>Doug</a:t>
            </a:r>
            <a:r>
              <a:rPr lang="tr-TR" sz="3600" b="1" dirty="0">
                <a:solidFill>
                  <a:prstClr val="white"/>
                </a:solidFill>
                <a:latin typeface="Calibri"/>
              </a:rPr>
              <a:t> </a:t>
            </a:r>
            <a:r>
              <a:rPr lang="tr-TR" sz="3600" b="1" dirty="0" err="1">
                <a:solidFill>
                  <a:prstClr val="white"/>
                </a:solidFill>
                <a:latin typeface="Calibri"/>
              </a:rPr>
              <a:t>Copp’un</a:t>
            </a:r>
            <a:r>
              <a:rPr lang="tr-TR" sz="3600" b="1" dirty="0">
                <a:solidFill>
                  <a:prstClr val="white"/>
                </a:solidFill>
                <a:latin typeface="Calibri"/>
              </a:rPr>
              <a:t> ÖNERİLERİ</a:t>
            </a:r>
          </a:p>
        </p:txBody>
      </p:sp>
    </p:spTree>
    <p:extLst>
      <p:ext uri="{BB962C8B-B14F-4D97-AF65-F5344CB8AC3E}">
        <p14:creationId xmlns:p14="http://schemas.microsoft.com/office/powerpoint/2010/main" val="3430566934"/>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07504" y="1614508"/>
            <a:ext cx="9036496" cy="4622804"/>
          </a:xfrm>
          <a:prstGeom prst="rect">
            <a:avLst/>
          </a:prstGeom>
        </p:spPr>
        <p:txBody>
          <a:bodyPr wrap="square">
            <a:spAutoFit/>
          </a:bodyPr>
          <a:lstStyle/>
          <a:p>
            <a:pPr>
              <a:lnSpc>
                <a:spcPct val="115000"/>
              </a:lnSpc>
              <a:spcAft>
                <a:spcPts val="0"/>
              </a:spcAft>
            </a:pPr>
            <a:r>
              <a:rPr lang="tr-TR" sz="3200" b="1" dirty="0">
                <a:solidFill>
                  <a:srgbClr val="313131"/>
                </a:solidFill>
                <a:latin typeface="Times New Roman" panose="02020603050405020304" pitchFamily="18" charset="0"/>
                <a:ea typeface="Times New Roman"/>
                <a:cs typeface="Times New Roman" panose="02020603050405020304" pitchFamily="18" charset="0"/>
              </a:rPr>
              <a:t>Araçlarının dışına </a:t>
            </a:r>
            <a:r>
              <a:rPr lang="tr-TR" sz="3200" b="1" dirty="0" err="1">
                <a:solidFill>
                  <a:srgbClr val="313131"/>
                </a:solidFill>
                <a:latin typeface="Times New Roman" panose="02020603050405020304" pitchFamily="18" charset="0"/>
                <a:ea typeface="Times New Roman"/>
                <a:cs typeface="Times New Roman" panose="02020603050405020304" pitchFamily="18" charset="0"/>
              </a:rPr>
              <a:t>çıkıp,aracın</a:t>
            </a:r>
            <a:r>
              <a:rPr lang="tr-TR" sz="3200" b="1" dirty="0">
                <a:solidFill>
                  <a:srgbClr val="313131"/>
                </a:solidFill>
                <a:latin typeface="Times New Roman" panose="02020603050405020304" pitchFamily="18" charset="0"/>
                <a:ea typeface="Times New Roman"/>
                <a:cs typeface="Times New Roman" panose="02020603050405020304" pitchFamily="18" charset="0"/>
              </a:rPr>
              <a:t> yanına uzanıp veya oturarak </a:t>
            </a:r>
            <a:r>
              <a:rPr lang="tr-TR" sz="3200" b="1" dirty="0" smtClean="0">
                <a:solidFill>
                  <a:srgbClr val="313131"/>
                </a:solidFill>
                <a:latin typeface="Times New Roman" panose="02020603050405020304" pitchFamily="18" charset="0"/>
                <a:ea typeface="Times New Roman"/>
                <a:cs typeface="Times New Roman" panose="02020603050405020304" pitchFamily="18" charset="0"/>
              </a:rPr>
              <a:t>kolaylıkla </a:t>
            </a:r>
            <a:r>
              <a:rPr lang="tr-TR" sz="3200" b="1" dirty="0">
                <a:solidFill>
                  <a:srgbClr val="313131"/>
                </a:solidFill>
                <a:latin typeface="Times New Roman" panose="02020603050405020304" pitchFamily="18" charset="0"/>
                <a:ea typeface="Times New Roman"/>
                <a:cs typeface="Times New Roman" panose="02020603050405020304" pitchFamily="18" charset="0"/>
              </a:rPr>
              <a:t>hayatta kalabilirlerdi. Ölen herkes eğer araçlarından </a:t>
            </a:r>
            <a:r>
              <a:rPr lang="tr-TR" sz="3200" b="1" dirty="0" smtClean="0">
                <a:solidFill>
                  <a:srgbClr val="313131"/>
                </a:solidFill>
                <a:latin typeface="Times New Roman" panose="02020603050405020304" pitchFamily="18" charset="0"/>
                <a:ea typeface="Times New Roman"/>
                <a:cs typeface="Times New Roman" panose="02020603050405020304" pitchFamily="18" charset="0"/>
              </a:rPr>
              <a:t>çıkıp</a:t>
            </a:r>
            <a:r>
              <a:rPr lang="tr-TR" sz="3200" b="1" dirty="0">
                <a:solidFill>
                  <a:srgbClr val="313131"/>
                </a:solidFill>
                <a:latin typeface="Times New Roman" panose="02020603050405020304" pitchFamily="18" charset="0"/>
                <a:ea typeface="Times New Roman"/>
                <a:cs typeface="Times New Roman" panose="02020603050405020304" pitchFamily="18" charset="0"/>
              </a:rPr>
              <a:t>, araçlarının yanına oturabilseler veya uzanabilselerdi yaşıyor </a:t>
            </a:r>
            <a:r>
              <a:rPr lang="tr-TR" sz="3200" b="1" dirty="0" smtClean="0">
                <a:solidFill>
                  <a:srgbClr val="313131"/>
                </a:solidFill>
                <a:latin typeface="Times New Roman" panose="02020603050405020304" pitchFamily="18" charset="0"/>
                <a:ea typeface="Times New Roman"/>
                <a:cs typeface="Times New Roman" panose="02020603050405020304" pitchFamily="18" charset="0"/>
              </a:rPr>
              <a:t>olabilirdi</a:t>
            </a:r>
            <a:r>
              <a:rPr lang="tr-TR" sz="3200" b="1" dirty="0">
                <a:solidFill>
                  <a:srgbClr val="313131"/>
                </a:solidFill>
                <a:latin typeface="Times New Roman" panose="02020603050405020304" pitchFamily="18" charset="0"/>
                <a:ea typeface="Times New Roman"/>
                <a:cs typeface="Times New Roman" panose="02020603050405020304" pitchFamily="18" charset="0"/>
              </a:rPr>
              <a:t>. </a:t>
            </a:r>
            <a:endParaRPr lang="tr-TR" sz="3200" b="1" dirty="0" smtClean="0">
              <a:solidFill>
                <a:srgbClr val="313131"/>
              </a:solidFill>
              <a:latin typeface="Times New Roman" panose="02020603050405020304" pitchFamily="18" charset="0"/>
              <a:ea typeface="Times New Roman"/>
              <a:cs typeface="Times New Roman" panose="02020603050405020304" pitchFamily="18" charset="0"/>
            </a:endParaRPr>
          </a:p>
          <a:p>
            <a:pPr>
              <a:lnSpc>
                <a:spcPct val="115000"/>
              </a:lnSpc>
              <a:spcAft>
                <a:spcPts val="0"/>
              </a:spcAft>
            </a:pPr>
            <a:r>
              <a:rPr lang="tr-TR" sz="3200" b="1" dirty="0" smtClean="0">
                <a:solidFill>
                  <a:srgbClr val="313131"/>
                </a:solidFill>
                <a:latin typeface="Times New Roman" panose="02020603050405020304" pitchFamily="18" charset="0"/>
                <a:ea typeface="Times New Roman"/>
                <a:cs typeface="Times New Roman" panose="02020603050405020304" pitchFamily="18" charset="0"/>
              </a:rPr>
              <a:t>Ezilen </a:t>
            </a:r>
            <a:r>
              <a:rPr lang="tr-TR" sz="3200" b="1" dirty="0">
                <a:solidFill>
                  <a:srgbClr val="313131"/>
                </a:solidFill>
                <a:latin typeface="Times New Roman" panose="02020603050405020304" pitchFamily="18" charset="0"/>
                <a:ea typeface="Times New Roman"/>
                <a:cs typeface="Times New Roman" panose="02020603050405020304" pitchFamily="18" charset="0"/>
              </a:rPr>
              <a:t>bütün araçların yanında-kolonların direkt olarak </a:t>
            </a:r>
            <a:r>
              <a:rPr lang="tr-TR" sz="3200" b="1" dirty="0" smtClean="0">
                <a:solidFill>
                  <a:srgbClr val="313131"/>
                </a:solidFill>
                <a:latin typeface="Times New Roman" panose="02020603050405020304" pitchFamily="18" charset="0"/>
                <a:ea typeface="Times New Roman"/>
                <a:cs typeface="Times New Roman" panose="02020603050405020304" pitchFamily="18" charset="0"/>
              </a:rPr>
              <a:t>üzerine </a:t>
            </a:r>
            <a:r>
              <a:rPr lang="tr-TR" sz="3200" b="1" dirty="0">
                <a:solidFill>
                  <a:srgbClr val="313131"/>
                </a:solidFill>
                <a:latin typeface="Times New Roman" panose="02020603050405020304" pitchFamily="18" charset="0"/>
                <a:ea typeface="Times New Roman"/>
                <a:cs typeface="Times New Roman" panose="02020603050405020304" pitchFamily="18" charset="0"/>
              </a:rPr>
              <a:t>düştüğü araçlar hariç- 3 </a:t>
            </a:r>
            <a:r>
              <a:rPr lang="tr-TR" sz="3200" b="1" dirty="0" err="1" smtClean="0">
                <a:solidFill>
                  <a:srgbClr val="313131"/>
                </a:solidFill>
                <a:latin typeface="Times New Roman" panose="02020603050405020304" pitchFamily="18" charset="0"/>
                <a:ea typeface="Times New Roman"/>
                <a:cs typeface="Times New Roman" panose="02020603050405020304" pitchFamily="18" charset="0"/>
              </a:rPr>
              <a:t>feet</a:t>
            </a:r>
            <a:r>
              <a:rPr lang="tr-TR" sz="3200" b="1" dirty="0" smtClean="0">
                <a:solidFill>
                  <a:srgbClr val="313131"/>
                </a:solidFill>
                <a:latin typeface="Times New Roman" panose="02020603050405020304" pitchFamily="18" charset="0"/>
                <a:ea typeface="Times New Roman"/>
                <a:cs typeface="Times New Roman" panose="02020603050405020304" pitchFamily="18" charset="0"/>
              </a:rPr>
              <a:t> yükseklikte </a:t>
            </a:r>
            <a:r>
              <a:rPr lang="tr-TR" sz="3200" b="1" dirty="0">
                <a:solidFill>
                  <a:srgbClr val="313131"/>
                </a:solidFill>
                <a:latin typeface="Times New Roman" panose="02020603050405020304" pitchFamily="18" charset="0"/>
                <a:ea typeface="Times New Roman"/>
                <a:cs typeface="Times New Roman" panose="02020603050405020304" pitchFamily="18" charset="0"/>
              </a:rPr>
              <a:t>boşluklar </a:t>
            </a:r>
            <a:r>
              <a:rPr lang="tr-TR" sz="3200" b="1" dirty="0" smtClean="0">
                <a:solidFill>
                  <a:srgbClr val="313131"/>
                </a:solidFill>
                <a:latin typeface="Times New Roman" panose="02020603050405020304" pitchFamily="18" charset="0"/>
                <a:ea typeface="Times New Roman"/>
                <a:cs typeface="Times New Roman" panose="02020603050405020304" pitchFamily="18" charset="0"/>
              </a:rPr>
              <a:t>oluşmuştu</a:t>
            </a:r>
            <a:r>
              <a:rPr lang="tr-TR" sz="3200" b="1" dirty="0">
                <a:solidFill>
                  <a:srgbClr val="313131"/>
                </a:solidFill>
                <a:latin typeface="Times New Roman" panose="02020603050405020304" pitchFamily="18" charset="0"/>
                <a:ea typeface="Times New Roman"/>
                <a:cs typeface="Times New Roman" panose="02020603050405020304" pitchFamily="18" charset="0"/>
              </a:rPr>
              <a:t>. </a:t>
            </a:r>
            <a:endParaRPr lang="tr-TR" sz="3200" dirty="0">
              <a:effectLst/>
              <a:latin typeface="Times New Roman" panose="02020603050405020304" pitchFamily="18" charset="0"/>
              <a:ea typeface="Calibri"/>
              <a:cs typeface="Times New Roman" panose="02020603050405020304" pitchFamily="18" charset="0"/>
            </a:endParaRPr>
          </a:p>
        </p:txBody>
      </p:sp>
      <p:sp>
        <p:nvSpPr>
          <p:cNvPr id="2" name="Dikdörtgen 1"/>
          <p:cNvSpPr/>
          <p:nvPr/>
        </p:nvSpPr>
        <p:spPr>
          <a:xfrm>
            <a:off x="1043608" y="46365"/>
            <a:ext cx="6984776" cy="646331"/>
          </a:xfrm>
          <a:prstGeom prst="rect">
            <a:avLst/>
          </a:prstGeom>
        </p:spPr>
        <p:txBody>
          <a:bodyPr wrap="square">
            <a:spAutoFit/>
          </a:bodyPr>
          <a:lstStyle/>
          <a:p>
            <a:pPr lvl="0" algn="ctr" fontAlgn="auto">
              <a:spcBef>
                <a:spcPts val="0"/>
              </a:spcBef>
              <a:spcAft>
                <a:spcPts val="0"/>
              </a:spcAft>
              <a:defRPr/>
            </a:pPr>
            <a:r>
              <a:rPr lang="tr-TR" sz="3600" b="1" dirty="0" err="1">
                <a:solidFill>
                  <a:prstClr val="white"/>
                </a:solidFill>
                <a:latin typeface="Calibri"/>
              </a:rPr>
              <a:t>Doug</a:t>
            </a:r>
            <a:r>
              <a:rPr lang="tr-TR" sz="3600" b="1" dirty="0">
                <a:solidFill>
                  <a:prstClr val="white"/>
                </a:solidFill>
                <a:latin typeface="Calibri"/>
              </a:rPr>
              <a:t> </a:t>
            </a:r>
            <a:r>
              <a:rPr lang="tr-TR" sz="3600" b="1" dirty="0" err="1">
                <a:solidFill>
                  <a:prstClr val="white"/>
                </a:solidFill>
                <a:latin typeface="Calibri"/>
              </a:rPr>
              <a:t>Copp’un</a:t>
            </a:r>
            <a:r>
              <a:rPr lang="tr-TR" sz="3600" b="1" dirty="0">
                <a:solidFill>
                  <a:prstClr val="white"/>
                </a:solidFill>
                <a:latin typeface="Calibri"/>
              </a:rPr>
              <a:t> ÖNERİLERİ</a:t>
            </a:r>
          </a:p>
        </p:txBody>
      </p:sp>
    </p:spTree>
    <p:extLst>
      <p:ext uri="{BB962C8B-B14F-4D97-AF65-F5344CB8AC3E}">
        <p14:creationId xmlns:p14="http://schemas.microsoft.com/office/powerpoint/2010/main" val="637947325"/>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7504" y="1951380"/>
            <a:ext cx="8928992" cy="4031425"/>
          </a:xfrm>
          <a:prstGeom prst="rect">
            <a:avLst/>
          </a:prstGeom>
        </p:spPr>
        <p:txBody>
          <a:bodyPr wrap="square">
            <a:spAutoFit/>
          </a:bodyPr>
          <a:lstStyle/>
          <a:p>
            <a:pPr>
              <a:lnSpc>
                <a:spcPct val="115000"/>
              </a:lnSpc>
              <a:spcAft>
                <a:spcPts val="1200"/>
              </a:spcAft>
            </a:pPr>
            <a:r>
              <a:rPr lang="tr-TR" sz="3600" b="1" dirty="0">
                <a:solidFill>
                  <a:srgbClr val="FF0000"/>
                </a:solidFill>
                <a:latin typeface="Times New Roman" panose="02020603050405020304" pitchFamily="18" charset="0"/>
                <a:ea typeface="Times New Roman"/>
                <a:cs typeface="Times New Roman" panose="02020603050405020304" pitchFamily="18" charset="0"/>
              </a:rPr>
              <a:t>10) </a:t>
            </a:r>
            <a:r>
              <a:rPr lang="tr-TR" sz="3600" b="1" dirty="0">
                <a:solidFill>
                  <a:srgbClr val="313131"/>
                </a:solidFill>
                <a:latin typeface="Times New Roman" panose="02020603050405020304" pitchFamily="18" charset="0"/>
                <a:ea typeface="Times New Roman"/>
                <a:cs typeface="Times New Roman" panose="02020603050405020304" pitchFamily="18" charset="0"/>
              </a:rPr>
              <a:t>Enkaz halindeki gazete ofislerini ve çok miktarda kağıdın olduğu ofisleri dolaşırken kağıdın sıkışmadığını/ezilmediğini keşfettim. Kağıt yığınlarının/kümelerinin etrafında geniş boşluklar bulunur/oluşur.</a:t>
            </a:r>
            <a:r>
              <a:rPr lang="tr-TR" sz="3600" b="1" dirty="0">
                <a:solidFill>
                  <a:srgbClr val="313131"/>
                </a:solidFill>
                <a:latin typeface="inherit"/>
                <a:ea typeface="Times New Roman"/>
                <a:cs typeface="Helvetica"/>
              </a:rPr>
              <a:t> </a:t>
            </a:r>
            <a:r>
              <a:rPr lang="tr-TR" sz="3600" b="1" dirty="0" smtClean="0">
                <a:solidFill>
                  <a:srgbClr val="313131"/>
                </a:solidFill>
                <a:latin typeface="Times New Roman" panose="02020603050405020304" pitchFamily="18" charset="0"/>
                <a:ea typeface="Times New Roman"/>
                <a:cs typeface="Times New Roman" panose="02020603050405020304" pitchFamily="18" charset="0"/>
              </a:rPr>
              <a:t>Yine bu</a:t>
            </a:r>
          </a:p>
          <a:p>
            <a:pPr>
              <a:lnSpc>
                <a:spcPct val="115000"/>
              </a:lnSpc>
              <a:spcAft>
                <a:spcPts val="1200"/>
              </a:spcAft>
            </a:pPr>
            <a:r>
              <a:rPr lang="tr-TR" sz="3600" b="1" dirty="0" smtClean="0">
                <a:solidFill>
                  <a:srgbClr val="313131"/>
                </a:solidFill>
                <a:effectLst/>
                <a:latin typeface="Times New Roman" panose="02020603050405020304" pitchFamily="18" charset="0"/>
                <a:ea typeface="Calibri"/>
                <a:cs typeface="Times New Roman" panose="02020603050405020304" pitchFamily="18" charset="0"/>
              </a:rPr>
              <a:t>Boşluklarda Hayat Üçgenidir…</a:t>
            </a:r>
            <a:endParaRPr lang="tr-TR" sz="3600" dirty="0">
              <a:effectLst/>
              <a:latin typeface="Times New Roman" panose="02020603050405020304" pitchFamily="18" charset="0"/>
              <a:ea typeface="Calibri"/>
              <a:cs typeface="Times New Roman" panose="02020603050405020304" pitchFamily="18" charset="0"/>
            </a:endParaRPr>
          </a:p>
        </p:txBody>
      </p:sp>
      <p:sp>
        <p:nvSpPr>
          <p:cNvPr id="3" name="Dikdörtgen 2"/>
          <p:cNvSpPr/>
          <p:nvPr/>
        </p:nvSpPr>
        <p:spPr>
          <a:xfrm>
            <a:off x="1403648" y="46365"/>
            <a:ext cx="6552728" cy="646331"/>
          </a:xfrm>
          <a:prstGeom prst="rect">
            <a:avLst/>
          </a:prstGeom>
        </p:spPr>
        <p:txBody>
          <a:bodyPr wrap="square">
            <a:spAutoFit/>
          </a:bodyPr>
          <a:lstStyle/>
          <a:p>
            <a:pPr lvl="0" algn="ctr" fontAlgn="auto">
              <a:spcBef>
                <a:spcPts val="0"/>
              </a:spcBef>
              <a:spcAft>
                <a:spcPts val="0"/>
              </a:spcAft>
              <a:defRPr/>
            </a:pPr>
            <a:r>
              <a:rPr lang="tr-TR" sz="3600" b="1" dirty="0" err="1">
                <a:solidFill>
                  <a:prstClr val="white"/>
                </a:solidFill>
                <a:latin typeface="Calibri"/>
              </a:rPr>
              <a:t>Doug</a:t>
            </a:r>
            <a:r>
              <a:rPr lang="tr-TR" sz="3600" b="1" dirty="0">
                <a:solidFill>
                  <a:prstClr val="white"/>
                </a:solidFill>
                <a:latin typeface="Calibri"/>
              </a:rPr>
              <a:t> </a:t>
            </a:r>
            <a:r>
              <a:rPr lang="tr-TR" sz="3600" b="1" dirty="0" err="1">
                <a:solidFill>
                  <a:prstClr val="white"/>
                </a:solidFill>
                <a:latin typeface="Calibri"/>
              </a:rPr>
              <a:t>Copp’un</a:t>
            </a:r>
            <a:r>
              <a:rPr lang="tr-TR" sz="3600" b="1" dirty="0">
                <a:solidFill>
                  <a:prstClr val="white"/>
                </a:solidFill>
                <a:latin typeface="Calibri"/>
              </a:rPr>
              <a:t> ÖNERİLERİ</a:t>
            </a:r>
          </a:p>
        </p:txBody>
      </p:sp>
    </p:spTree>
    <p:extLst>
      <p:ext uri="{BB962C8B-B14F-4D97-AF65-F5344CB8AC3E}">
        <p14:creationId xmlns:p14="http://schemas.microsoft.com/office/powerpoint/2010/main" val="211678035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6"/>
          <p:cNvSpPr txBox="1">
            <a:spLocks noChangeArrowheads="1"/>
          </p:cNvSpPr>
          <p:nvPr/>
        </p:nvSpPr>
        <p:spPr bwMode="auto">
          <a:xfrm>
            <a:off x="539552" y="77611"/>
            <a:ext cx="7775575" cy="687093"/>
          </a:xfrm>
          <a:prstGeom prst="rect">
            <a:avLst/>
          </a:prstGeom>
          <a:noFill/>
          <a:ln>
            <a:noFill/>
          </a:ln>
          <a:extLst/>
        </p:spPr>
        <p:txBody>
          <a:bodyPr lIns="72000" tIns="72000" rIns="72000" bIns="72000" anchor="ctr" anchorCtr="1">
            <a:spAutoFit/>
          </a:bodyPr>
          <a:lstStyle>
            <a:lvl1pPr marL="190500" indent="-190500"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fontAlgn="auto" hangingPunct="1">
              <a:lnSpc>
                <a:spcPct val="80000"/>
              </a:lnSpc>
              <a:spcBef>
                <a:spcPct val="50000"/>
              </a:spcBef>
              <a:spcAft>
                <a:spcPts val="0"/>
              </a:spcAft>
              <a:defRPr/>
            </a:pPr>
            <a:r>
              <a:rPr lang="tr-TR" sz="4400" b="1" dirty="0" smtClean="0">
                <a:solidFill>
                  <a:schemeClr val="bg1"/>
                </a:solidFill>
                <a:latin typeface="+mn-lt"/>
              </a:rPr>
              <a:t>DEPREM EĞİTİMİ</a:t>
            </a:r>
            <a:endParaRPr lang="tr-TR" sz="4400" b="1" dirty="0">
              <a:solidFill>
                <a:schemeClr val="bg1"/>
              </a:solidFill>
              <a:latin typeface="+mn-lt"/>
            </a:endParaRPr>
          </a:p>
        </p:txBody>
      </p:sp>
      <p:sp>
        <p:nvSpPr>
          <p:cNvPr id="2" name="Dikdörtgen 1"/>
          <p:cNvSpPr/>
          <p:nvPr/>
        </p:nvSpPr>
        <p:spPr>
          <a:xfrm>
            <a:off x="539552" y="764704"/>
            <a:ext cx="8208912" cy="4832092"/>
          </a:xfrm>
          <a:prstGeom prst="rect">
            <a:avLst/>
          </a:prstGeom>
        </p:spPr>
        <p:txBody>
          <a:bodyPr wrap="square">
            <a:spAutoFit/>
          </a:bodyPr>
          <a:lstStyle/>
          <a:p>
            <a:r>
              <a:rPr lang="tr-TR" sz="4400" b="1" dirty="0" err="1">
                <a:solidFill>
                  <a:srgbClr val="313131"/>
                </a:solidFill>
                <a:latin typeface="Times New Roman" panose="02020603050405020304" pitchFamily="18" charset="0"/>
                <a:ea typeface="Times New Roman"/>
                <a:cs typeface="Times New Roman" panose="02020603050405020304" pitchFamily="18" charset="0"/>
              </a:rPr>
              <a:t>Çökecekmiyiz</a:t>
            </a:r>
            <a:r>
              <a:rPr lang="tr-TR" sz="4400" b="1" dirty="0">
                <a:solidFill>
                  <a:srgbClr val="313131"/>
                </a:solidFill>
                <a:latin typeface="Times New Roman" panose="02020603050405020304" pitchFamily="18" charset="0"/>
                <a:ea typeface="Times New Roman"/>
                <a:cs typeface="Times New Roman" panose="02020603050405020304" pitchFamily="18" charset="0"/>
              </a:rPr>
              <a:t>, </a:t>
            </a:r>
            <a:r>
              <a:rPr lang="tr-TR" sz="4400" b="1" dirty="0" err="1">
                <a:solidFill>
                  <a:srgbClr val="313131"/>
                </a:solidFill>
                <a:latin typeface="Times New Roman" panose="02020603050405020304" pitchFamily="18" charset="0"/>
                <a:ea typeface="Times New Roman"/>
                <a:cs typeface="Times New Roman" panose="02020603050405020304" pitchFamily="18" charset="0"/>
              </a:rPr>
              <a:t>eğilecekmiyiz</a:t>
            </a:r>
            <a:r>
              <a:rPr lang="tr-TR" sz="4400" b="1" dirty="0">
                <a:solidFill>
                  <a:srgbClr val="313131"/>
                </a:solidFill>
                <a:latin typeface="Times New Roman" panose="02020603050405020304" pitchFamily="18" charset="0"/>
                <a:ea typeface="Times New Roman"/>
                <a:cs typeface="Times New Roman" panose="02020603050405020304" pitchFamily="18" charset="0"/>
              </a:rPr>
              <a:t> yoksa cenin </a:t>
            </a:r>
            <a:r>
              <a:rPr lang="tr-TR" sz="4400" b="1" dirty="0" err="1">
                <a:solidFill>
                  <a:srgbClr val="313131"/>
                </a:solidFill>
                <a:latin typeface="Times New Roman" panose="02020603050405020304" pitchFamily="18" charset="0"/>
                <a:ea typeface="Times New Roman"/>
                <a:cs typeface="Times New Roman" panose="02020603050405020304" pitchFamily="18" charset="0"/>
              </a:rPr>
              <a:t>pozisyonunamı</a:t>
            </a:r>
            <a:r>
              <a:rPr lang="tr-TR" sz="4400" b="1" dirty="0">
                <a:solidFill>
                  <a:srgbClr val="313131"/>
                </a:solidFill>
                <a:latin typeface="Times New Roman" panose="02020603050405020304" pitchFamily="18" charset="0"/>
                <a:ea typeface="Times New Roman"/>
                <a:cs typeface="Times New Roman" panose="02020603050405020304" pitchFamily="18" charset="0"/>
              </a:rPr>
              <a:t> geçeceğiz? En güvenli yer kapı kirişleri, ya da </a:t>
            </a:r>
            <a:r>
              <a:rPr lang="tr-TR" sz="4400" b="1" dirty="0" err="1">
                <a:solidFill>
                  <a:srgbClr val="313131"/>
                </a:solidFill>
                <a:latin typeface="Times New Roman" panose="02020603050405020304" pitchFamily="18" charset="0"/>
                <a:ea typeface="Times New Roman"/>
                <a:cs typeface="Times New Roman" panose="02020603050405020304" pitchFamily="18" charset="0"/>
              </a:rPr>
              <a:t>kolonlarmı</a:t>
            </a:r>
            <a:r>
              <a:rPr lang="tr-TR" sz="4400" b="1" dirty="0">
                <a:solidFill>
                  <a:srgbClr val="313131"/>
                </a:solidFill>
                <a:latin typeface="Times New Roman" panose="02020603050405020304" pitchFamily="18" charset="0"/>
                <a:ea typeface="Times New Roman"/>
                <a:cs typeface="Times New Roman" panose="02020603050405020304" pitchFamily="18" charset="0"/>
              </a:rPr>
              <a:t>? Koşarak </a:t>
            </a:r>
            <a:r>
              <a:rPr lang="tr-TR" sz="4400" b="1" dirty="0" err="1">
                <a:solidFill>
                  <a:srgbClr val="313131"/>
                </a:solidFill>
                <a:latin typeface="Times New Roman" panose="02020603050405020304" pitchFamily="18" charset="0"/>
                <a:ea typeface="Times New Roman"/>
                <a:cs typeface="Times New Roman" panose="02020603050405020304" pitchFamily="18" charset="0"/>
              </a:rPr>
              <a:t>aşağıyamı</a:t>
            </a:r>
            <a:r>
              <a:rPr lang="tr-TR" sz="4400" b="1" dirty="0">
                <a:solidFill>
                  <a:srgbClr val="313131"/>
                </a:solidFill>
                <a:latin typeface="Times New Roman" panose="02020603050405020304" pitchFamily="18" charset="0"/>
                <a:ea typeface="Times New Roman"/>
                <a:cs typeface="Times New Roman" panose="02020603050405020304" pitchFamily="18" charset="0"/>
              </a:rPr>
              <a:t> ineyim yukarımı çıkayım? Merdivenler </a:t>
            </a:r>
            <a:r>
              <a:rPr lang="tr-TR" sz="4400" b="1" dirty="0" err="1">
                <a:solidFill>
                  <a:srgbClr val="313131"/>
                </a:solidFill>
                <a:latin typeface="Times New Roman" panose="02020603050405020304" pitchFamily="18" charset="0"/>
                <a:ea typeface="Times New Roman"/>
                <a:cs typeface="Times New Roman" panose="02020603050405020304" pitchFamily="18" charset="0"/>
              </a:rPr>
              <a:t>güvenlimidir</a:t>
            </a:r>
            <a:r>
              <a:rPr lang="tr-TR" sz="4400" b="1" dirty="0">
                <a:solidFill>
                  <a:srgbClr val="313131"/>
                </a:solidFill>
                <a:latin typeface="Times New Roman" panose="02020603050405020304" pitchFamily="18" charset="0"/>
                <a:ea typeface="Times New Roman"/>
                <a:cs typeface="Times New Roman" panose="02020603050405020304" pitchFamily="18" charset="0"/>
              </a:rPr>
              <a:t>? </a:t>
            </a:r>
            <a:endParaRPr lang="tr-TR" sz="4400" b="1" dirty="0">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071622"/>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997540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684213" y="-36264"/>
            <a:ext cx="7775575" cy="769441"/>
          </a:xfrm>
          <a:prstGeom prst="rect">
            <a:avLst/>
          </a:prstGeom>
          <a:noFill/>
          <a:ln>
            <a:noFill/>
          </a:ln>
          <a:extLst/>
        </p:spPr>
        <p:txBody>
          <a:bodyPr anchor="ctr" anchorCtr="1">
            <a:spAutoFit/>
          </a:bodyPr>
          <a:lstStyle>
            <a:lvl1pPr eaLnBrk="0" hangingPunct="0">
              <a:defRPr sz="2200">
                <a:solidFill>
                  <a:schemeClr val="tx1"/>
                </a:solidFill>
                <a:latin typeface="Arial" pitchFamily="34" charset="0"/>
              </a:defRPr>
            </a:lvl1pPr>
            <a:lvl2pPr marL="742950" indent="-285750" eaLnBrk="0" hangingPunct="0">
              <a:defRPr sz="2200">
                <a:solidFill>
                  <a:schemeClr val="tx1"/>
                </a:solidFill>
                <a:latin typeface="Arial" pitchFamily="34" charset="0"/>
              </a:defRPr>
            </a:lvl2pPr>
            <a:lvl3pPr marL="1143000" indent="-228600" eaLnBrk="0" hangingPunct="0">
              <a:defRPr sz="2200">
                <a:solidFill>
                  <a:schemeClr val="tx1"/>
                </a:solidFill>
                <a:latin typeface="Arial" pitchFamily="34" charset="0"/>
              </a:defRPr>
            </a:lvl3pPr>
            <a:lvl4pPr marL="1600200" indent="-228600" eaLnBrk="0" hangingPunct="0">
              <a:defRPr sz="2200">
                <a:solidFill>
                  <a:schemeClr val="tx1"/>
                </a:solidFill>
                <a:latin typeface="Arial" pitchFamily="34" charset="0"/>
              </a:defRPr>
            </a:lvl4pPr>
            <a:lvl5pPr marL="2057400" indent="-228600" eaLnBrk="0" hangingPunct="0">
              <a:defRPr sz="2200">
                <a:solidFill>
                  <a:schemeClr val="tx1"/>
                </a:solidFill>
                <a:latin typeface="Arial" pitchFamily="34" charset="0"/>
              </a:defRPr>
            </a:lvl5pPr>
            <a:lvl6pPr marL="2514600" indent="-228600" eaLnBrk="0" fontAlgn="base" hangingPunct="0">
              <a:spcBef>
                <a:spcPct val="0"/>
              </a:spcBef>
              <a:spcAft>
                <a:spcPct val="0"/>
              </a:spcAft>
              <a:defRPr sz="2200">
                <a:solidFill>
                  <a:schemeClr val="tx1"/>
                </a:solidFill>
                <a:latin typeface="Arial" pitchFamily="34" charset="0"/>
              </a:defRPr>
            </a:lvl6pPr>
            <a:lvl7pPr marL="2971800" indent="-228600" eaLnBrk="0" fontAlgn="base" hangingPunct="0">
              <a:spcBef>
                <a:spcPct val="0"/>
              </a:spcBef>
              <a:spcAft>
                <a:spcPct val="0"/>
              </a:spcAft>
              <a:defRPr sz="2200">
                <a:solidFill>
                  <a:schemeClr val="tx1"/>
                </a:solidFill>
                <a:latin typeface="Arial" pitchFamily="34" charset="0"/>
              </a:defRPr>
            </a:lvl7pPr>
            <a:lvl8pPr marL="3429000" indent="-228600" eaLnBrk="0" fontAlgn="base" hangingPunct="0">
              <a:spcBef>
                <a:spcPct val="0"/>
              </a:spcBef>
              <a:spcAft>
                <a:spcPct val="0"/>
              </a:spcAft>
              <a:defRPr sz="2200">
                <a:solidFill>
                  <a:schemeClr val="tx1"/>
                </a:solidFill>
                <a:latin typeface="Arial" pitchFamily="34" charset="0"/>
              </a:defRPr>
            </a:lvl8pPr>
            <a:lvl9pPr marL="3886200" indent="-228600" eaLnBrk="0" fontAlgn="base" hangingPunct="0">
              <a:spcBef>
                <a:spcPct val="0"/>
              </a:spcBef>
              <a:spcAft>
                <a:spcPct val="0"/>
              </a:spcAft>
              <a:defRPr sz="2200">
                <a:solidFill>
                  <a:schemeClr val="tx1"/>
                </a:solidFill>
                <a:latin typeface="Arial" pitchFamily="34" charset="0"/>
              </a:defRPr>
            </a:lvl9pPr>
          </a:lstStyle>
          <a:p>
            <a:pPr algn="ctr" eaLnBrk="1" fontAlgn="auto" hangingPunct="1">
              <a:spcBef>
                <a:spcPts val="0"/>
              </a:spcBef>
              <a:spcAft>
                <a:spcPts val="0"/>
              </a:spcAft>
              <a:defRPr/>
            </a:pPr>
            <a:r>
              <a:rPr lang="tr-TR" sz="4400" b="1" dirty="0" smtClean="0">
                <a:solidFill>
                  <a:schemeClr val="bg1"/>
                </a:solidFill>
                <a:latin typeface="+mn-lt"/>
              </a:rPr>
              <a:t>DEPREM EĞİTİMİ</a:t>
            </a:r>
            <a:endParaRPr lang="tr-TR" sz="4400" b="1" dirty="0">
              <a:solidFill>
                <a:schemeClr val="bg1"/>
              </a:solidFill>
              <a:latin typeface="+mn-lt"/>
            </a:endParaRPr>
          </a:p>
        </p:txBody>
      </p:sp>
      <p:sp>
        <p:nvSpPr>
          <p:cNvPr id="2" name="Dikdörtgen 1"/>
          <p:cNvSpPr/>
          <p:nvPr/>
        </p:nvSpPr>
        <p:spPr>
          <a:xfrm>
            <a:off x="323528" y="1189196"/>
            <a:ext cx="8568952" cy="4832092"/>
          </a:xfrm>
          <a:prstGeom prst="rect">
            <a:avLst/>
          </a:prstGeom>
        </p:spPr>
        <p:txBody>
          <a:bodyPr wrap="square">
            <a:spAutoFit/>
          </a:bodyPr>
          <a:lstStyle/>
          <a:p>
            <a:pPr lvl="0"/>
            <a:r>
              <a:rPr lang="tr-TR" sz="4400" b="1" dirty="0">
                <a:solidFill>
                  <a:srgbClr val="313131"/>
                </a:solidFill>
                <a:latin typeface="Times New Roman" panose="02020603050405020304" pitchFamily="18" charset="0"/>
                <a:ea typeface="Times New Roman"/>
                <a:cs typeface="Times New Roman" panose="02020603050405020304" pitchFamily="18" charset="0"/>
              </a:rPr>
              <a:t>Deprem esnasında ve sonrasında yapılacaklar hakkında her türlü bilgiye sahip olmamız ve bu bilgileri ailemize, yakınlarımıza yani kaybetmeyi göze alamadığımız herkes ile paylaşmamız gerekiyor.</a:t>
            </a:r>
            <a:endParaRPr lang="tr-TR" sz="4400" b="1" dirty="0">
              <a:solidFill>
                <a:prstClr val="black"/>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3"/>
          <p:cNvSpPr txBox="1">
            <a:spLocks noChangeArrowheads="1"/>
          </p:cNvSpPr>
          <p:nvPr/>
        </p:nvSpPr>
        <p:spPr bwMode="auto">
          <a:xfrm>
            <a:off x="684213" y="-36264"/>
            <a:ext cx="7775575" cy="769441"/>
          </a:xfrm>
          <a:prstGeom prst="rect">
            <a:avLst/>
          </a:prstGeom>
          <a:noFill/>
          <a:ln>
            <a:noFill/>
          </a:ln>
          <a:extLst/>
        </p:spPr>
        <p:txBody>
          <a:bodyPr anchor="ctr" anchorCtr="1">
            <a:spAutoFit/>
          </a:bodyPr>
          <a:lstStyle>
            <a:lvl1pPr eaLnBrk="0" hangingPunct="0">
              <a:defRPr sz="2200">
                <a:solidFill>
                  <a:schemeClr val="tx1"/>
                </a:solidFill>
                <a:latin typeface="Arial" pitchFamily="34" charset="0"/>
              </a:defRPr>
            </a:lvl1pPr>
            <a:lvl2pPr marL="742950" indent="-285750" eaLnBrk="0" hangingPunct="0">
              <a:defRPr sz="2200">
                <a:solidFill>
                  <a:schemeClr val="tx1"/>
                </a:solidFill>
                <a:latin typeface="Arial" pitchFamily="34" charset="0"/>
              </a:defRPr>
            </a:lvl2pPr>
            <a:lvl3pPr marL="1143000" indent="-228600" eaLnBrk="0" hangingPunct="0">
              <a:defRPr sz="2200">
                <a:solidFill>
                  <a:schemeClr val="tx1"/>
                </a:solidFill>
                <a:latin typeface="Arial" pitchFamily="34" charset="0"/>
              </a:defRPr>
            </a:lvl3pPr>
            <a:lvl4pPr marL="1600200" indent="-228600" eaLnBrk="0" hangingPunct="0">
              <a:defRPr sz="2200">
                <a:solidFill>
                  <a:schemeClr val="tx1"/>
                </a:solidFill>
                <a:latin typeface="Arial" pitchFamily="34" charset="0"/>
              </a:defRPr>
            </a:lvl4pPr>
            <a:lvl5pPr marL="2057400" indent="-228600" eaLnBrk="0" hangingPunct="0">
              <a:defRPr sz="2200">
                <a:solidFill>
                  <a:schemeClr val="tx1"/>
                </a:solidFill>
                <a:latin typeface="Arial" pitchFamily="34" charset="0"/>
              </a:defRPr>
            </a:lvl5pPr>
            <a:lvl6pPr marL="2514600" indent="-228600" eaLnBrk="0" fontAlgn="base" hangingPunct="0">
              <a:spcBef>
                <a:spcPct val="0"/>
              </a:spcBef>
              <a:spcAft>
                <a:spcPct val="0"/>
              </a:spcAft>
              <a:defRPr sz="2200">
                <a:solidFill>
                  <a:schemeClr val="tx1"/>
                </a:solidFill>
                <a:latin typeface="Arial" pitchFamily="34" charset="0"/>
              </a:defRPr>
            </a:lvl6pPr>
            <a:lvl7pPr marL="2971800" indent="-228600" eaLnBrk="0" fontAlgn="base" hangingPunct="0">
              <a:spcBef>
                <a:spcPct val="0"/>
              </a:spcBef>
              <a:spcAft>
                <a:spcPct val="0"/>
              </a:spcAft>
              <a:defRPr sz="2200">
                <a:solidFill>
                  <a:schemeClr val="tx1"/>
                </a:solidFill>
                <a:latin typeface="Arial" pitchFamily="34" charset="0"/>
              </a:defRPr>
            </a:lvl7pPr>
            <a:lvl8pPr marL="3429000" indent="-228600" eaLnBrk="0" fontAlgn="base" hangingPunct="0">
              <a:spcBef>
                <a:spcPct val="0"/>
              </a:spcBef>
              <a:spcAft>
                <a:spcPct val="0"/>
              </a:spcAft>
              <a:defRPr sz="2200">
                <a:solidFill>
                  <a:schemeClr val="tx1"/>
                </a:solidFill>
                <a:latin typeface="Arial" pitchFamily="34" charset="0"/>
              </a:defRPr>
            </a:lvl8pPr>
            <a:lvl9pPr marL="3886200" indent="-228600" eaLnBrk="0" fontAlgn="base" hangingPunct="0">
              <a:spcBef>
                <a:spcPct val="0"/>
              </a:spcBef>
              <a:spcAft>
                <a:spcPct val="0"/>
              </a:spcAft>
              <a:defRPr sz="2200">
                <a:solidFill>
                  <a:schemeClr val="tx1"/>
                </a:solidFill>
                <a:latin typeface="Arial" pitchFamily="34" charset="0"/>
              </a:defRPr>
            </a:lvl9pPr>
          </a:lstStyle>
          <a:p>
            <a:pPr algn="ctr" eaLnBrk="1" fontAlgn="auto" hangingPunct="1">
              <a:spcBef>
                <a:spcPts val="0"/>
              </a:spcBef>
              <a:spcAft>
                <a:spcPts val="0"/>
              </a:spcAft>
              <a:defRPr/>
            </a:pPr>
            <a:r>
              <a:rPr lang="tr-TR" sz="4400" b="1" dirty="0" smtClean="0">
                <a:solidFill>
                  <a:schemeClr val="bg1"/>
                </a:solidFill>
                <a:latin typeface="+mn-lt"/>
              </a:rPr>
              <a:t>DEPREM EĞİTİMİ</a:t>
            </a:r>
            <a:endParaRPr lang="tr-TR" sz="4400" b="1" dirty="0">
              <a:solidFill>
                <a:schemeClr val="bg1"/>
              </a:solidFill>
              <a:latin typeface="+mn-lt"/>
            </a:endParaRPr>
          </a:p>
        </p:txBody>
      </p:sp>
      <p:sp>
        <p:nvSpPr>
          <p:cNvPr id="2" name="Dikdörtgen 1"/>
          <p:cNvSpPr/>
          <p:nvPr/>
        </p:nvSpPr>
        <p:spPr>
          <a:xfrm>
            <a:off x="467544" y="1052736"/>
            <a:ext cx="8136904" cy="5509200"/>
          </a:xfrm>
          <a:prstGeom prst="rect">
            <a:avLst/>
          </a:prstGeom>
        </p:spPr>
        <p:txBody>
          <a:bodyPr wrap="square">
            <a:spAutoFit/>
          </a:bodyPr>
          <a:lstStyle/>
          <a:p>
            <a:r>
              <a:rPr lang="tr-TR" sz="4400" b="1" dirty="0">
                <a:solidFill>
                  <a:srgbClr val="313131"/>
                </a:solidFill>
                <a:latin typeface="Times New Roman" panose="02020603050405020304" pitchFamily="18" charset="0"/>
                <a:ea typeface="Times New Roman"/>
                <a:cs typeface="Times New Roman" panose="02020603050405020304" pitchFamily="18" charset="0"/>
              </a:rPr>
              <a:t>Deprem esnasında yapılacaklar gibi sonrasında da yapılacaklar hakkında bilinçlenmemiz ve örgütlenmemiz gerekiyor. Örgütlenmek belki bu işin en profesyonel kısmı ancak bir deprem çantası oluşturmak </a:t>
            </a:r>
            <a:r>
              <a:rPr lang="tr-TR" sz="4400" b="1" dirty="0" smtClean="0">
                <a:solidFill>
                  <a:srgbClr val="313131"/>
                </a:solidFill>
                <a:latin typeface="Times New Roman" panose="02020603050405020304" pitchFamily="18" charset="0"/>
                <a:ea typeface="Times New Roman"/>
                <a:cs typeface="Times New Roman" panose="02020603050405020304" pitchFamily="18" charset="0"/>
              </a:rPr>
              <a:t>aslında </a:t>
            </a:r>
            <a:r>
              <a:rPr lang="tr-TR" sz="4400" b="1" dirty="0">
                <a:solidFill>
                  <a:srgbClr val="313131"/>
                </a:solidFill>
                <a:latin typeface="Times New Roman" panose="02020603050405020304" pitchFamily="18" charset="0"/>
                <a:ea typeface="Times New Roman"/>
                <a:cs typeface="Times New Roman" panose="02020603050405020304" pitchFamily="18" charset="0"/>
              </a:rPr>
              <a:t>çok basit</a:t>
            </a:r>
            <a:endParaRPr lang="tr-TR" sz="4400"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3"/>
          <p:cNvSpPr txBox="1">
            <a:spLocks noChangeArrowheads="1"/>
          </p:cNvSpPr>
          <p:nvPr/>
        </p:nvSpPr>
        <p:spPr bwMode="auto">
          <a:xfrm>
            <a:off x="684213" y="-36264"/>
            <a:ext cx="7775575" cy="769441"/>
          </a:xfrm>
          <a:prstGeom prst="rect">
            <a:avLst/>
          </a:prstGeom>
          <a:noFill/>
          <a:ln>
            <a:noFill/>
          </a:ln>
          <a:extLst/>
        </p:spPr>
        <p:txBody>
          <a:bodyPr anchor="ctr" anchorCtr="1">
            <a:spAutoFit/>
          </a:bodyPr>
          <a:lstStyle>
            <a:lvl1pPr eaLnBrk="0" hangingPunct="0">
              <a:defRPr sz="2200">
                <a:solidFill>
                  <a:schemeClr val="tx1"/>
                </a:solidFill>
                <a:latin typeface="Arial" pitchFamily="34" charset="0"/>
              </a:defRPr>
            </a:lvl1pPr>
            <a:lvl2pPr marL="742950" indent="-285750" eaLnBrk="0" hangingPunct="0">
              <a:defRPr sz="2200">
                <a:solidFill>
                  <a:schemeClr val="tx1"/>
                </a:solidFill>
                <a:latin typeface="Arial" pitchFamily="34" charset="0"/>
              </a:defRPr>
            </a:lvl2pPr>
            <a:lvl3pPr marL="1143000" indent="-228600" eaLnBrk="0" hangingPunct="0">
              <a:defRPr sz="2200">
                <a:solidFill>
                  <a:schemeClr val="tx1"/>
                </a:solidFill>
                <a:latin typeface="Arial" pitchFamily="34" charset="0"/>
              </a:defRPr>
            </a:lvl3pPr>
            <a:lvl4pPr marL="1600200" indent="-228600" eaLnBrk="0" hangingPunct="0">
              <a:defRPr sz="2200">
                <a:solidFill>
                  <a:schemeClr val="tx1"/>
                </a:solidFill>
                <a:latin typeface="Arial" pitchFamily="34" charset="0"/>
              </a:defRPr>
            </a:lvl4pPr>
            <a:lvl5pPr marL="2057400" indent="-228600" eaLnBrk="0" hangingPunct="0">
              <a:defRPr sz="2200">
                <a:solidFill>
                  <a:schemeClr val="tx1"/>
                </a:solidFill>
                <a:latin typeface="Arial" pitchFamily="34" charset="0"/>
              </a:defRPr>
            </a:lvl5pPr>
            <a:lvl6pPr marL="2514600" indent="-228600" eaLnBrk="0" fontAlgn="base" hangingPunct="0">
              <a:spcBef>
                <a:spcPct val="0"/>
              </a:spcBef>
              <a:spcAft>
                <a:spcPct val="0"/>
              </a:spcAft>
              <a:defRPr sz="2200">
                <a:solidFill>
                  <a:schemeClr val="tx1"/>
                </a:solidFill>
                <a:latin typeface="Arial" pitchFamily="34" charset="0"/>
              </a:defRPr>
            </a:lvl6pPr>
            <a:lvl7pPr marL="2971800" indent="-228600" eaLnBrk="0" fontAlgn="base" hangingPunct="0">
              <a:spcBef>
                <a:spcPct val="0"/>
              </a:spcBef>
              <a:spcAft>
                <a:spcPct val="0"/>
              </a:spcAft>
              <a:defRPr sz="2200">
                <a:solidFill>
                  <a:schemeClr val="tx1"/>
                </a:solidFill>
                <a:latin typeface="Arial" pitchFamily="34" charset="0"/>
              </a:defRPr>
            </a:lvl7pPr>
            <a:lvl8pPr marL="3429000" indent="-228600" eaLnBrk="0" fontAlgn="base" hangingPunct="0">
              <a:spcBef>
                <a:spcPct val="0"/>
              </a:spcBef>
              <a:spcAft>
                <a:spcPct val="0"/>
              </a:spcAft>
              <a:defRPr sz="2200">
                <a:solidFill>
                  <a:schemeClr val="tx1"/>
                </a:solidFill>
                <a:latin typeface="Arial" pitchFamily="34" charset="0"/>
              </a:defRPr>
            </a:lvl8pPr>
            <a:lvl9pPr marL="3886200" indent="-228600" eaLnBrk="0" fontAlgn="base" hangingPunct="0">
              <a:spcBef>
                <a:spcPct val="0"/>
              </a:spcBef>
              <a:spcAft>
                <a:spcPct val="0"/>
              </a:spcAft>
              <a:defRPr sz="2200">
                <a:solidFill>
                  <a:schemeClr val="tx1"/>
                </a:solidFill>
                <a:latin typeface="Arial" pitchFamily="34" charset="0"/>
              </a:defRPr>
            </a:lvl9pPr>
          </a:lstStyle>
          <a:p>
            <a:pPr algn="ctr" eaLnBrk="1" fontAlgn="auto" hangingPunct="1">
              <a:spcBef>
                <a:spcPts val="0"/>
              </a:spcBef>
              <a:spcAft>
                <a:spcPts val="0"/>
              </a:spcAft>
              <a:defRPr/>
            </a:pPr>
            <a:r>
              <a:rPr lang="tr-TR" sz="4400" b="1" dirty="0" smtClean="0">
                <a:solidFill>
                  <a:schemeClr val="bg1"/>
                </a:solidFill>
                <a:latin typeface="+mn-lt"/>
              </a:rPr>
              <a:t>DEPREM EĞİTİMİ</a:t>
            </a:r>
            <a:endParaRPr lang="tr-TR" sz="4400" b="1" dirty="0">
              <a:solidFill>
                <a:schemeClr val="bg1"/>
              </a:solidFill>
              <a:latin typeface="+mn-lt"/>
            </a:endParaRPr>
          </a:p>
        </p:txBody>
      </p:sp>
      <p:sp>
        <p:nvSpPr>
          <p:cNvPr id="2" name="Dikdörtgen 1"/>
          <p:cNvSpPr/>
          <p:nvPr/>
        </p:nvSpPr>
        <p:spPr>
          <a:xfrm>
            <a:off x="323528" y="1196752"/>
            <a:ext cx="8424936" cy="4832092"/>
          </a:xfrm>
          <a:prstGeom prst="rect">
            <a:avLst/>
          </a:prstGeom>
        </p:spPr>
        <p:txBody>
          <a:bodyPr wrap="square">
            <a:spAutoFit/>
          </a:bodyPr>
          <a:lstStyle/>
          <a:p>
            <a:r>
              <a:rPr lang="tr-TR" sz="4400" b="1" dirty="0">
                <a:solidFill>
                  <a:srgbClr val="313131"/>
                </a:solidFill>
                <a:latin typeface="Times New Roman" panose="02020603050405020304" pitchFamily="18" charset="0"/>
                <a:ea typeface="Times New Roman"/>
                <a:cs typeface="Times New Roman" panose="02020603050405020304" pitchFamily="18" charset="0"/>
              </a:rPr>
              <a:t>Depremden sonra ihtiyaç duyacağınız eşyaları ve kısıtlı gıda maddelerini içeren bu çanta zamanı geldiğinde b</a:t>
            </a:r>
            <a:r>
              <a:rPr lang="tr-TR" sz="4400" b="1" dirty="0" smtClean="0">
                <a:solidFill>
                  <a:srgbClr val="313131"/>
                </a:solidFill>
                <a:latin typeface="Times New Roman" panose="02020603050405020304" pitchFamily="18" charset="0"/>
                <a:ea typeface="Times New Roman"/>
                <a:cs typeface="Times New Roman" panose="02020603050405020304" pitchFamily="18" charset="0"/>
              </a:rPr>
              <a:t>ize </a:t>
            </a:r>
            <a:r>
              <a:rPr lang="tr-TR" sz="4400" b="1" dirty="0">
                <a:solidFill>
                  <a:srgbClr val="313131"/>
                </a:solidFill>
                <a:latin typeface="Times New Roman" panose="02020603050405020304" pitchFamily="18" charset="0"/>
                <a:ea typeface="Times New Roman"/>
                <a:cs typeface="Times New Roman" panose="02020603050405020304" pitchFamily="18" charset="0"/>
              </a:rPr>
              <a:t>çok lazım olacak.</a:t>
            </a:r>
            <a:br>
              <a:rPr lang="tr-TR" sz="4400" b="1" dirty="0">
                <a:solidFill>
                  <a:srgbClr val="313131"/>
                </a:solidFill>
                <a:latin typeface="Times New Roman" panose="02020603050405020304" pitchFamily="18" charset="0"/>
                <a:ea typeface="Times New Roman"/>
                <a:cs typeface="Times New Roman" panose="02020603050405020304" pitchFamily="18" charset="0"/>
              </a:rPr>
            </a:br>
            <a:r>
              <a:rPr lang="tr-TR" sz="4400" b="1" dirty="0">
                <a:solidFill>
                  <a:srgbClr val="313131"/>
                </a:solidFill>
                <a:latin typeface="Times New Roman" panose="02020603050405020304" pitchFamily="18" charset="0"/>
                <a:ea typeface="Times New Roman"/>
                <a:cs typeface="Times New Roman" panose="02020603050405020304" pitchFamily="18" charset="0"/>
              </a:rPr>
              <a:t/>
            </a:r>
            <a:br>
              <a:rPr lang="tr-TR" sz="4400" b="1" dirty="0">
                <a:solidFill>
                  <a:srgbClr val="313131"/>
                </a:solidFill>
                <a:latin typeface="Times New Roman" panose="02020603050405020304" pitchFamily="18" charset="0"/>
                <a:ea typeface="Times New Roman"/>
                <a:cs typeface="Times New Roman" panose="02020603050405020304" pitchFamily="18" charset="0"/>
              </a:rPr>
            </a:br>
            <a:endParaRPr lang="tr-TR" sz="4400"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684213" y="15875"/>
            <a:ext cx="7775575" cy="676275"/>
          </a:xfrm>
          <a:prstGeom prst="rect">
            <a:avLst/>
          </a:prstGeom>
          <a:noFill/>
          <a:ln>
            <a:noFill/>
          </a:ln>
          <a:extLst/>
        </p:spPr>
        <p:txBody>
          <a:bodyPr anchor="ctr" anchorCtr="1"/>
          <a:lstStyle>
            <a:lvl1pPr eaLnBrk="0" hangingPunct="0">
              <a:defRPr sz="2200">
                <a:solidFill>
                  <a:schemeClr val="tx1"/>
                </a:solidFill>
                <a:latin typeface="Arial" pitchFamily="34" charset="0"/>
              </a:defRPr>
            </a:lvl1pPr>
            <a:lvl2pPr marL="742950" indent="-285750" eaLnBrk="0" hangingPunct="0">
              <a:defRPr sz="2200">
                <a:solidFill>
                  <a:schemeClr val="tx1"/>
                </a:solidFill>
                <a:latin typeface="Arial" pitchFamily="34" charset="0"/>
              </a:defRPr>
            </a:lvl2pPr>
            <a:lvl3pPr marL="1143000" indent="-228600" eaLnBrk="0" hangingPunct="0">
              <a:defRPr sz="2200">
                <a:solidFill>
                  <a:schemeClr val="tx1"/>
                </a:solidFill>
                <a:latin typeface="Arial" pitchFamily="34" charset="0"/>
              </a:defRPr>
            </a:lvl3pPr>
            <a:lvl4pPr marL="1600200" indent="-228600" eaLnBrk="0" hangingPunct="0">
              <a:defRPr sz="2200">
                <a:solidFill>
                  <a:schemeClr val="tx1"/>
                </a:solidFill>
                <a:latin typeface="Arial" pitchFamily="34" charset="0"/>
              </a:defRPr>
            </a:lvl4pPr>
            <a:lvl5pPr marL="2057400" indent="-228600" eaLnBrk="0" hangingPunct="0">
              <a:defRPr sz="2200">
                <a:solidFill>
                  <a:schemeClr val="tx1"/>
                </a:solidFill>
                <a:latin typeface="Arial" pitchFamily="34" charset="0"/>
              </a:defRPr>
            </a:lvl5pPr>
            <a:lvl6pPr marL="2514600" indent="-228600" eaLnBrk="0" fontAlgn="base" hangingPunct="0">
              <a:spcBef>
                <a:spcPct val="0"/>
              </a:spcBef>
              <a:spcAft>
                <a:spcPct val="0"/>
              </a:spcAft>
              <a:defRPr sz="2200">
                <a:solidFill>
                  <a:schemeClr val="tx1"/>
                </a:solidFill>
                <a:latin typeface="Arial" pitchFamily="34" charset="0"/>
              </a:defRPr>
            </a:lvl6pPr>
            <a:lvl7pPr marL="2971800" indent="-228600" eaLnBrk="0" fontAlgn="base" hangingPunct="0">
              <a:spcBef>
                <a:spcPct val="0"/>
              </a:spcBef>
              <a:spcAft>
                <a:spcPct val="0"/>
              </a:spcAft>
              <a:defRPr sz="2200">
                <a:solidFill>
                  <a:schemeClr val="tx1"/>
                </a:solidFill>
                <a:latin typeface="Arial" pitchFamily="34" charset="0"/>
              </a:defRPr>
            </a:lvl7pPr>
            <a:lvl8pPr marL="3429000" indent="-228600" eaLnBrk="0" fontAlgn="base" hangingPunct="0">
              <a:spcBef>
                <a:spcPct val="0"/>
              </a:spcBef>
              <a:spcAft>
                <a:spcPct val="0"/>
              </a:spcAft>
              <a:defRPr sz="2200">
                <a:solidFill>
                  <a:schemeClr val="tx1"/>
                </a:solidFill>
                <a:latin typeface="Arial" pitchFamily="34" charset="0"/>
              </a:defRPr>
            </a:lvl8pPr>
            <a:lvl9pPr marL="3886200" indent="-228600" eaLnBrk="0" fontAlgn="base" hangingPunct="0">
              <a:spcBef>
                <a:spcPct val="0"/>
              </a:spcBef>
              <a:spcAft>
                <a:spcPct val="0"/>
              </a:spcAft>
              <a:defRPr sz="2200">
                <a:solidFill>
                  <a:schemeClr val="tx1"/>
                </a:solidFill>
                <a:latin typeface="Arial" pitchFamily="34" charset="0"/>
              </a:defRPr>
            </a:lvl9pPr>
          </a:lstStyle>
          <a:p>
            <a:pPr algn="ctr" eaLnBrk="1" fontAlgn="auto" hangingPunct="1">
              <a:spcBef>
                <a:spcPts val="0"/>
              </a:spcBef>
              <a:spcAft>
                <a:spcPts val="0"/>
              </a:spcAft>
              <a:defRPr/>
            </a:pPr>
            <a:r>
              <a:rPr lang="tr-TR" sz="4400" b="1" dirty="0" smtClean="0">
                <a:solidFill>
                  <a:schemeClr val="bg1"/>
                </a:solidFill>
                <a:latin typeface="+mn-lt"/>
              </a:rPr>
              <a:t>DEPREM EĞİTİMİ</a:t>
            </a:r>
            <a:endParaRPr lang="tr-TR" sz="4400" b="1" dirty="0">
              <a:solidFill>
                <a:schemeClr val="bg1"/>
              </a:solidFill>
              <a:latin typeface="+mn-lt"/>
            </a:endParaRPr>
          </a:p>
        </p:txBody>
      </p:sp>
      <p:sp>
        <p:nvSpPr>
          <p:cNvPr id="2" name="Dikdörtgen 1"/>
          <p:cNvSpPr/>
          <p:nvPr/>
        </p:nvSpPr>
        <p:spPr>
          <a:xfrm>
            <a:off x="395536" y="1362248"/>
            <a:ext cx="8424936" cy="4154984"/>
          </a:xfrm>
          <a:prstGeom prst="rect">
            <a:avLst/>
          </a:prstGeom>
        </p:spPr>
        <p:txBody>
          <a:bodyPr wrap="square">
            <a:spAutoFit/>
          </a:bodyPr>
          <a:lstStyle/>
          <a:p>
            <a:r>
              <a:rPr lang="tr-TR" sz="4400" b="1" dirty="0">
                <a:solidFill>
                  <a:srgbClr val="313131"/>
                </a:solidFill>
                <a:latin typeface="Times New Roman" panose="02020603050405020304" pitchFamily="18" charset="0"/>
                <a:ea typeface="Times New Roman"/>
                <a:cs typeface="Times New Roman" panose="02020603050405020304" pitchFamily="18" charset="0"/>
              </a:rPr>
              <a:t>Ayrıca kimlik, cüzdan, cep telefonu, araç ve ev anahtarı gibi önemli şeylerin bir arada olması veya deprem esnasında kolay ulaşılabilir bir yerde </a:t>
            </a:r>
            <a:r>
              <a:rPr lang="tr-TR" sz="4400" b="1" dirty="0" err="1">
                <a:solidFill>
                  <a:srgbClr val="313131"/>
                </a:solidFill>
                <a:latin typeface="Times New Roman" panose="02020603050405020304" pitchFamily="18" charset="0"/>
                <a:ea typeface="Times New Roman"/>
                <a:cs typeface="Times New Roman" panose="02020603050405020304" pitchFamily="18" charset="0"/>
              </a:rPr>
              <a:t>tutulmasıda</a:t>
            </a:r>
            <a:r>
              <a:rPr lang="tr-TR" sz="4400" b="1" dirty="0">
                <a:solidFill>
                  <a:srgbClr val="313131"/>
                </a:solidFill>
                <a:latin typeface="Times New Roman" panose="02020603050405020304" pitchFamily="18" charset="0"/>
                <a:ea typeface="Times New Roman"/>
                <a:cs typeface="Times New Roman" panose="02020603050405020304" pitchFamily="18" charset="0"/>
              </a:rPr>
              <a:t> </a:t>
            </a:r>
            <a:r>
              <a:rPr lang="tr-TR" sz="4400" b="1" dirty="0" smtClean="0">
                <a:solidFill>
                  <a:srgbClr val="313131"/>
                </a:solidFill>
                <a:latin typeface="Times New Roman" panose="02020603050405020304" pitchFamily="18" charset="0"/>
                <a:ea typeface="Times New Roman"/>
                <a:cs typeface="Times New Roman" panose="02020603050405020304" pitchFamily="18" charset="0"/>
              </a:rPr>
              <a:t>gerekiyor.</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Başlık 2"/>
          <p:cNvSpPr>
            <a:spLocks noGrp="1"/>
          </p:cNvSpPr>
          <p:nvPr>
            <p:ph type="title"/>
          </p:nvPr>
        </p:nvSpPr>
        <p:spPr>
          <a:xfrm>
            <a:off x="455613" y="-27384"/>
            <a:ext cx="8226425" cy="851694"/>
          </a:xfrm>
        </p:spPr>
        <p:txBody>
          <a:bodyPr/>
          <a:lstStyle/>
          <a:p>
            <a:r>
              <a:rPr lang="tr-TR" b="1" dirty="0" smtClean="0">
                <a:solidFill>
                  <a:schemeClr val="bg1"/>
                </a:solidFill>
              </a:rPr>
              <a:t>DEPREM EĞİTİMİ</a:t>
            </a:r>
            <a:endParaRPr lang="tr-TR" b="1" dirty="0">
              <a:solidFill>
                <a:schemeClr val="bg1"/>
              </a:solidFill>
            </a:endParaRPr>
          </a:p>
        </p:txBody>
      </p:sp>
      <p:pic>
        <p:nvPicPr>
          <p:cNvPr id="7" name="Resim 6" descr="http://3.bp.blogspot.com/-L2I-OMrqkgg/T84bf2kv_oI/AAAAAAAAAGE/KTCYXap_MDU/s1600/doug+copp.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3600450" y="2140818"/>
            <a:ext cx="1943100" cy="2800350"/>
          </a:xfrm>
          <a:prstGeom prst="rect">
            <a:avLst/>
          </a:prstGeom>
          <a:noFill/>
          <a:ln>
            <a:noFill/>
          </a:ln>
        </p:spPr>
      </p:pic>
      <p:sp>
        <p:nvSpPr>
          <p:cNvPr id="4" name="Dikdörtgen 3"/>
          <p:cNvSpPr/>
          <p:nvPr/>
        </p:nvSpPr>
        <p:spPr>
          <a:xfrm>
            <a:off x="3774345" y="5157192"/>
            <a:ext cx="1595309" cy="369332"/>
          </a:xfrm>
          <a:prstGeom prst="rect">
            <a:avLst/>
          </a:prstGeom>
        </p:spPr>
        <p:txBody>
          <a:bodyPr wrap="none">
            <a:spAutoFit/>
          </a:bodyPr>
          <a:lstStyle/>
          <a:p>
            <a:r>
              <a:rPr lang="tr-TR" b="1" dirty="0">
                <a:solidFill>
                  <a:srgbClr val="444444"/>
                </a:solidFill>
                <a:latin typeface="Helvetica"/>
                <a:ea typeface="Times New Roman"/>
              </a:rPr>
              <a:t>DOUG COPP</a:t>
            </a:r>
            <a:endParaRPr lang="tr-TR" dirty="0"/>
          </a:p>
        </p:txBody>
      </p:sp>
    </p:spTree>
    <p:extLst>
      <p:ext uri="{BB962C8B-B14F-4D97-AF65-F5344CB8AC3E}">
        <p14:creationId xmlns:p14="http://schemas.microsoft.com/office/powerpoint/2010/main" val="245384196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TotalTime>
  <Words>568</Words>
  <Application>Microsoft Office PowerPoint</Application>
  <PresentationFormat>Ekran Gösterisi (4:3)</PresentationFormat>
  <Paragraphs>105</Paragraphs>
  <Slides>41</Slides>
  <Notes>1</Notes>
  <HiddenSlides>2</HiddenSlides>
  <MMClips>0</MMClips>
  <ScaleCrop>false</ScaleCrop>
  <HeadingPairs>
    <vt:vector size="4" baseType="variant">
      <vt:variant>
        <vt:lpstr>Tema</vt:lpstr>
      </vt:variant>
      <vt:variant>
        <vt:i4>1</vt:i4>
      </vt:variant>
      <vt:variant>
        <vt:lpstr>Slayt Başlıkları</vt:lpstr>
      </vt:variant>
      <vt:variant>
        <vt:i4>41</vt:i4>
      </vt:variant>
    </vt:vector>
  </HeadingPairs>
  <TitlesOfParts>
    <vt:vector size="42" baseType="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DEPREM EĞİTİMİ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AdnanSAGLAM</dc:creator>
  <cp:lastModifiedBy>AdnanSAGLAM</cp:lastModifiedBy>
  <cp:revision>26</cp:revision>
  <dcterms:modified xsi:type="dcterms:W3CDTF">2017-06-29T12:37:23Z</dcterms:modified>
</cp:coreProperties>
</file>