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05" r:id="rId2"/>
    <p:sldId id="306" r:id="rId3"/>
    <p:sldId id="307" r:id="rId4"/>
    <p:sldId id="308" r:id="rId5"/>
    <p:sldId id="309" r:id="rId6"/>
    <p:sldId id="310" r:id="rId7"/>
    <p:sldId id="311" r:id="rId8"/>
    <p:sldId id="312" r:id="rId9"/>
    <p:sldId id="313" r:id="rId10"/>
    <p:sldId id="314"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05AD4-EB6F-4CFD-BC75-C3682451163F}" type="datetimeFigureOut">
              <a:rPr lang="tr-TR" smtClean="0"/>
              <a:t>03.03.2015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D219B-976E-4EE7-B541-47174199DE41}" type="slidenum">
              <a:rPr lang="tr-TR" smtClean="0"/>
              <a:t>‹#›</a:t>
            </a:fld>
            <a:endParaRPr lang="tr-TR"/>
          </a:p>
        </p:txBody>
      </p:sp>
    </p:spTree>
    <p:extLst>
      <p:ext uri="{BB962C8B-B14F-4D97-AF65-F5344CB8AC3E}">
        <p14:creationId xmlns:p14="http://schemas.microsoft.com/office/powerpoint/2010/main" val="101220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8</a:t>
            </a:fld>
            <a:endParaRPr lang="tr-TR"/>
          </a:p>
        </p:txBody>
      </p:sp>
    </p:spTree>
    <p:extLst>
      <p:ext uri="{BB962C8B-B14F-4D97-AF65-F5344CB8AC3E}">
        <p14:creationId xmlns:p14="http://schemas.microsoft.com/office/powerpoint/2010/main" val="235255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614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794859B-73E8-45C5-856E-20AF2F705BFA}" type="slidenum">
              <a:rPr lang="en-US" altLang="tr-TR" smtClean="0">
                <a:latin typeface="Tahoma" pitchFamily="34" charset="0"/>
              </a:rPr>
              <a:pPr eaLnBrk="1" hangingPunct="1">
                <a:spcBef>
                  <a:spcPct val="0"/>
                </a:spcBef>
              </a:pPr>
              <a:t>49</a:t>
            </a:fld>
            <a:endParaRPr lang="en-US" altLang="tr-TR" smtClean="0">
              <a:latin typeface="Tahoma" pitchFamily="34" charset="0"/>
            </a:endParaRPr>
          </a:p>
        </p:txBody>
      </p:sp>
    </p:spTree>
    <p:extLst>
      <p:ext uri="{BB962C8B-B14F-4D97-AF65-F5344CB8AC3E}">
        <p14:creationId xmlns:p14="http://schemas.microsoft.com/office/powerpoint/2010/main" val="357447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880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70BF852-6CB7-4705-A730-8D9C520E7CBC}" type="slidenum">
              <a:rPr lang="tr-TR" altLang="tr-TR" smtClean="0">
                <a:latin typeface="Tahoma" pitchFamily="34" charset="0"/>
              </a:rPr>
              <a:pPr eaLnBrk="1" hangingPunct="1">
                <a:spcBef>
                  <a:spcPct val="0"/>
                </a:spcBef>
              </a:pPr>
              <a:t>50</a:t>
            </a:fld>
            <a:endParaRPr lang="tr-TR" altLang="tr-TR" smtClean="0">
              <a:latin typeface="Tahoma" pitchFamily="34" charset="0"/>
            </a:endParaRPr>
          </a:p>
        </p:txBody>
      </p:sp>
    </p:spTree>
    <p:extLst>
      <p:ext uri="{BB962C8B-B14F-4D97-AF65-F5344CB8AC3E}">
        <p14:creationId xmlns:p14="http://schemas.microsoft.com/office/powerpoint/2010/main" val="282297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880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70BF852-6CB7-4705-A730-8D9C520E7CBC}" type="slidenum">
              <a:rPr lang="tr-TR" altLang="tr-TR" smtClean="0">
                <a:latin typeface="Tahoma" pitchFamily="34" charset="0"/>
              </a:rPr>
              <a:pPr eaLnBrk="1" hangingPunct="1">
                <a:spcBef>
                  <a:spcPct val="0"/>
                </a:spcBef>
              </a:pPr>
              <a:t>51</a:t>
            </a:fld>
            <a:endParaRPr lang="tr-TR" altLang="tr-TR" smtClean="0">
              <a:latin typeface="Tahoma" pitchFamily="34" charset="0"/>
            </a:endParaRPr>
          </a:p>
        </p:txBody>
      </p:sp>
    </p:spTree>
    <p:extLst>
      <p:ext uri="{BB962C8B-B14F-4D97-AF65-F5344CB8AC3E}">
        <p14:creationId xmlns:p14="http://schemas.microsoft.com/office/powerpoint/2010/main" val="281044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880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70BF852-6CB7-4705-A730-8D9C520E7CBC}" type="slidenum">
              <a:rPr lang="tr-TR" altLang="tr-TR" smtClean="0">
                <a:latin typeface="Tahoma" pitchFamily="34" charset="0"/>
              </a:rPr>
              <a:pPr eaLnBrk="1" hangingPunct="1">
                <a:spcBef>
                  <a:spcPct val="0"/>
                </a:spcBef>
              </a:pPr>
              <a:t>52</a:t>
            </a:fld>
            <a:endParaRPr lang="tr-TR" altLang="tr-TR" smtClean="0">
              <a:latin typeface="Tahoma" pitchFamily="34" charset="0"/>
            </a:endParaRPr>
          </a:p>
        </p:txBody>
      </p:sp>
    </p:spTree>
    <p:extLst>
      <p:ext uri="{BB962C8B-B14F-4D97-AF65-F5344CB8AC3E}">
        <p14:creationId xmlns:p14="http://schemas.microsoft.com/office/powerpoint/2010/main" val="149853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880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70BF852-6CB7-4705-A730-8D9C520E7CBC}" type="slidenum">
              <a:rPr lang="tr-TR" altLang="tr-TR" smtClean="0">
                <a:latin typeface="Tahoma" pitchFamily="34" charset="0"/>
              </a:rPr>
              <a:pPr eaLnBrk="1" hangingPunct="1">
                <a:spcBef>
                  <a:spcPct val="0"/>
                </a:spcBef>
              </a:pPr>
              <a:t>53</a:t>
            </a:fld>
            <a:endParaRPr lang="tr-TR" altLang="tr-TR" smtClean="0">
              <a:latin typeface="Tahoma" pitchFamily="34" charset="0"/>
            </a:endParaRPr>
          </a:p>
        </p:txBody>
      </p:sp>
    </p:spTree>
    <p:extLst>
      <p:ext uri="{BB962C8B-B14F-4D97-AF65-F5344CB8AC3E}">
        <p14:creationId xmlns:p14="http://schemas.microsoft.com/office/powerpoint/2010/main" val="2384948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DF2080-C30E-463F-BA4E-80AB8CA567CC}" type="slidenum">
              <a:rPr lang="tr-TR" smtClean="0"/>
              <a:t>54</a:t>
            </a:fld>
            <a:endParaRPr lang="tr-TR"/>
          </a:p>
        </p:txBody>
      </p:sp>
    </p:spTree>
    <p:extLst>
      <p:ext uri="{BB962C8B-B14F-4D97-AF65-F5344CB8AC3E}">
        <p14:creationId xmlns:p14="http://schemas.microsoft.com/office/powerpoint/2010/main" val="1331072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
        <p:nvSpPr>
          <p:cNvPr id="880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70BF852-6CB7-4705-A730-8D9C520E7CBC}" type="slidenum">
              <a:rPr lang="tr-TR" altLang="tr-TR" smtClean="0">
                <a:latin typeface="Tahoma" pitchFamily="34" charset="0"/>
              </a:rPr>
              <a:pPr eaLnBrk="1" hangingPunct="1">
                <a:spcBef>
                  <a:spcPct val="0"/>
                </a:spcBef>
              </a:pPr>
              <a:t>55</a:t>
            </a:fld>
            <a:endParaRPr lang="tr-TR" altLang="tr-TR" smtClean="0">
              <a:latin typeface="Tahoma" pitchFamily="34" charset="0"/>
            </a:endParaRPr>
          </a:p>
        </p:txBody>
      </p:sp>
    </p:spTree>
    <p:extLst>
      <p:ext uri="{BB962C8B-B14F-4D97-AF65-F5344CB8AC3E}">
        <p14:creationId xmlns:p14="http://schemas.microsoft.com/office/powerpoint/2010/main" val="916588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56</a:t>
            </a:fld>
            <a:endParaRPr lang="tr-TR"/>
          </a:p>
        </p:txBody>
      </p:sp>
    </p:spTree>
    <p:extLst>
      <p:ext uri="{BB962C8B-B14F-4D97-AF65-F5344CB8AC3E}">
        <p14:creationId xmlns:p14="http://schemas.microsoft.com/office/powerpoint/2010/main" val="143844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sz="1200" kern="1200" dirty="0" smtClean="0">
                <a:solidFill>
                  <a:schemeClr val="tx1"/>
                </a:solidFill>
                <a:effectLst/>
                <a:latin typeface="+mn-lt"/>
                <a:ea typeface="+mn-ea"/>
                <a:cs typeface="+mn-cs"/>
              </a:rPr>
              <a:t>Son bir yıldır öğle yemeklerini dışarıda yemek durumunda kaldığımızdan işyerinden iki ağabeyimle Tunalı civarlarında yemeğimizi yiyor ve öğleden sonrası için de Tunalı Pasajı karsısındaki köşeden simit alıyoruz. Yaklaşık on-on beş gündür tezgâhın başka birisi tarafından işletildiğini fark etmiştim. Dün bu sefer simidi ben alacağım diyerek, tezgâha gittiğimde simitçi ortalıkta görünmüyordu. Ben de her tezgâhın başında simitçi olmadığında, Türklerin yaptığı refleks ile tezgâhın camını açacak ve parayı koyarak iki </a:t>
            </a:r>
            <a:r>
              <a:rPr lang="tr-TR" sz="1200" kern="1200" dirty="0" err="1" smtClean="0">
                <a:solidFill>
                  <a:schemeClr val="tx1"/>
                </a:solidFill>
                <a:effectLst/>
                <a:latin typeface="+mn-lt"/>
                <a:ea typeface="+mn-ea"/>
                <a:cs typeface="+mn-cs"/>
              </a:rPr>
              <a:t>tanesimit</a:t>
            </a:r>
            <a:r>
              <a:rPr lang="tr-TR" sz="1200" kern="1200" dirty="0" smtClean="0">
                <a:solidFill>
                  <a:schemeClr val="tx1"/>
                </a:solidFill>
                <a:effectLst/>
                <a:latin typeface="+mn-lt"/>
                <a:ea typeface="+mn-ea"/>
                <a:cs typeface="+mn-cs"/>
              </a:rPr>
              <a:t> alacaktım. Öyle de yaptım tezgâhın sürgülü camını açtım. 1 YTL’yi rafa koydum ve tam simitleri alacaktım ki, orada üstüne el yazısıyla bir şeyler yazılmış, müsvedde kâğıtları gördüm. Beni iyi tanıyanlar ne kadar meraklı olduğumu bilirler; “Yahu bu da nedir, ne yazmış bu adam acaba, bir bakayım.” dedim:8:15–18:21–18:22–2</a:t>
            </a:r>
          </a:p>
          <a:p>
            <a:r>
              <a:rPr lang="tr-TR" sz="1200" kern="1200" dirty="0" smtClean="0">
                <a:solidFill>
                  <a:schemeClr val="tx1"/>
                </a:solidFill>
                <a:effectLst/>
                <a:latin typeface="+mn-lt"/>
                <a:ea typeface="+mn-ea"/>
                <a:cs typeface="+mn-cs"/>
              </a:rPr>
              <a:t>Anlayacağınız bu listede öğleye kadar hangi dakikada kaç simit satıldığı yazıyordu. Sonra bu listenin altına 13.55 – 2 yazıp, ne yazdığıma dikkat etsin diye 2’nin üstüne bir de yıldız koydum ve simitleri aldım. Veri tabanı tutmaya bayılırım. “</a:t>
            </a:r>
            <a:r>
              <a:rPr lang="tr-TR" sz="1200" kern="1200" dirty="0" err="1" smtClean="0">
                <a:solidFill>
                  <a:schemeClr val="tx1"/>
                </a:solidFill>
                <a:effectLst/>
                <a:latin typeface="+mn-lt"/>
                <a:ea typeface="+mn-ea"/>
                <a:cs typeface="+mn-cs"/>
              </a:rPr>
              <a:t>Allahım</a:t>
            </a:r>
            <a:r>
              <a:rPr lang="tr-TR" sz="1200" kern="1200" dirty="0" smtClean="0">
                <a:solidFill>
                  <a:schemeClr val="tx1"/>
                </a:solidFill>
                <a:effectLst/>
                <a:latin typeface="+mn-lt"/>
                <a:ea typeface="+mn-ea"/>
                <a:cs typeface="+mn-cs"/>
              </a:rPr>
              <a:t> adamdaki bilince bak, veri tabanı tutuyor!” dedim. Ama emin değildim. “Belki de belediye böyle bir şeyler istemiştir alan...” dedim. Neyse uzatmayayım. Bugün yine aynı simitçiye uğradım, bu sefer oradaydı. “Nasılsın, iyi misin?” hoşbeşinden sonra, “13.55 simitlerini toplama ekledin mi?” diye sorunca:</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  “Abi sen miydin o?” diye gülümsemeye başladı. ”Neden böyle bir liste tutuyorsun?” diye sordum, “Belediye mi istiyor?” “Yok, Ağabey. Ben 15 gün önce aldım bu tezgâhın işletmesini. Henüz yabancısıyım müşterinin.” dedi. “Bunları dakika </a:t>
            </a:r>
            <a:r>
              <a:rPr lang="tr-TR" sz="1200" kern="1200" dirty="0" err="1" smtClean="0">
                <a:solidFill>
                  <a:schemeClr val="tx1"/>
                </a:solidFill>
                <a:effectLst/>
                <a:latin typeface="+mn-lt"/>
                <a:ea typeface="+mn-ea"/>
                <a:cs typeface="+mn-cs"/>
              </a:rPr>
              <a:t>dakika</a:t>
            </a:r>
            <a:r>
              <a:rPr lang="tr-TR" sz="1200" kern="1200" dirty="0" smtClean="0">
                <a:solidFill>
                  <a:schemeClr val="tx1"/>
                </a:solidFill>
                <a:effectLst/>
                <a:latin typeface="+mn-lt"/>
                <a:ea typeface="+mn-ea"/>
                <a:cs typeface="+mn-cs"/>
              </a:rPr>
              <a:t> yazıyorum, hangi saatlerde müşteri yığılıyorsa, ona göre sıcak simit getireceğim, o gün sabahın simidi akşama kaldı, utandım müşteriden.” deyince ellerine sarılıp öpmek geldi içimden. </a:t>
            </a:r>
            <a:r>
              <a:rPr lang="tr-TR" sz="1200" kern="1200" dirty="0" err="1" smtClean="0">
                <a:solidFill>
                  <a:schemeClr val="tx1"/>
                </a:solidFill>
                <a:effectLst/>
                <a:latin typeface="+mn-lt"/>
                <a:ea typeface="+mn-ea"/>
                <a:cs typeface="+mn-cs"/>
              </a:rPr>
              <a:t>Yaa</a:t>
            </a:r>
            <a:r>
              <a:rPr lang="tr-TR" sz="1200" kern="1200" dirty="0" smtClean="0">
                <a:solidFill>
                  <a:schemeClr val="tx1"/>
                </a:solidFill>
                <a:effectLst/>
                <a:latin typeface="+mn-lt"/>
                <a:ea typeface="+mn-ea"/>
                <a:cs typeface="+mn-cs"/>
              </a:rPr>
              <a:t> işte böyle... İster CRM (</a:t>
            </a:r>
            <a:r>
              <a:rPr lang="tr-TR" sz="1200" kern="1200" dirty="0" err="1" smtClean="0">
                <a:solidFill>
                  <a:schemeClr val="tx1"/>
                </a:solidFill>
                <a:effectLst/>
                <a:latin typeface="+mn-lt"/>
                <a:ea typeface="+mn-ea"/>
                <a:cs typeface="+mn-cs"/>
              </a:rPr>
              <a:t>Customer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Related</a:t>
            </a:r>
            <a:r>
              <a:rPr lang="tr-TR" sz="1200" kern="1200" dirty="0" smtClean="0">
                <a:solidFill>
                  <a:schemeClr val="tx1"/>
                </a:solidFill>
                <a:effectLst/>
                <a:latin typeface="+mn-lt"/>
                <a:ea typeface="+mn-ea"/>
                <a:cs typeface="+mn-cs"/>
              </a:rPr>
              <a:t> Management) deyin, ister PR (</a:t>
            </a:r>
            <a:r>
              <a:rPr lang="tr-TR" sz="1200" kern="1200" dirty="0" err="1" smtClean="0">
                <a:solidFill>
                  <a:schemeClr val="tx1"/>
                </a:solidFill>
                <a:effectLst/>
                <a:latin typeface="+mn-lt"/>
                <a:ea typeface="+mn-ea"/>
                <a:cs typeface="+mn-cs"/>
              </a:rPr>
              <a:t>Public</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Relation</a:t>
            </a:r>
            <a:r>
              <a:rPr lang="tr-TR" sz="1200" kern="1200" dirty="0" smtClean="0">
                <a:solidFill>
                  <a:schemeClr val="tx1"/>
                </a:solidFill>
                <a:effectLst/>
                <a:latin typeface="+mn-lt"/>
                <a:ea typeface="+mn-ea"/>
                <a:cs typeface="+mn-cs"/>
              </a:rPr>
              <a:t>), isterseniz de Market </a:t>
            </a:r>
            <a:r>
              <a:rPr lang="tr-TR" sz="1200" kern="1200" dirty="0" err="1" smtClean="0">
                <a:solidFill>
                  <a:schemeClr val="tx1"/>
                </a:solidFill>
                <a:effectLst/>
                <a:latin typeface="+mn-lt"/>
                <a:ea typeface="+mn-ea"/>
                <a:cs typeface="+mn-cs"/>
              </a:rPr>
              <a:t>Research</a:t>
            </a:r>
            <a:r>
              <a:rPr lang="tr-TR" sz="1200" kern="1200" dirty="0" smtClean="0">
                <a:solidFill>
                  <a:schemeClr val="tx1"/>
                </a:solidFill>
                <a:effectLst/>
                <a:latin typeface="+mn-lt"/>
                <a:ea typeface="+mn-ea"/>
                <a:cs typeface="+mn-cs"/>
              </a:rPr>
              <a:t>... Ben simitçinin yaptığı işten kendime mesaj çıkarmazsam ölürdüm. Ne mi çıkardım?... O kadar uzun boylu değil her şeyi de yazacak değilim ya!... “Herkesin Mesajı Kendine...”Artık her simit aldığımda aklıma VERİ TABANCI SİMİTÇİ gelecek. Zekâ, işine saygı, kâr arttırma bilinci... Hepsinin sonucunda yaratılan gerçek katma değer ve farklılaşarak rakiplerinden ayrılma... Bunları öğretmek için yıllarca insanları yüksek ücretli okullarda okutuyorlar. Sonuç: “veri tabancı simitçinin” yanından bile geçemeyecek olanlar, bakın her yerde yüksek maaşlar alıp, endam gösteriyorlar.</a:t>
            </a:r>
          </a:p>
          <a:p>
            <a:r>
              <a:rPr lang="tr-TR" sz="1200" kern="1200" dirty="0" smtClean="0">
                <a:solidFill>
                  <a:schemeClr val="tx1"/>
                </a:solidFill>
                <a:effectLst/>
                <a:latin typeface="+mn-lt"/>
                <a:ea typeface="+mn-ea"/>
                <a:cs typeface="+mn-cs"/>
              </a:rPr>
              <a:t>(Dil ve üslup aynen korunmuştur)</a:t>
            </a:r>
          </a:p>
          <a:p>
            <a:r>
              <a:rPr lang="tr-TR" sz="1200" kern="1200" dirty="0" smtClean="0">
                <a:solidFill>
                  <a:schemeClr val="tx1"/>
                </a:solidFill>
                <a:effectLst/>
                <a:latin typeface="+mn-lt"/>
                <a:ea typeface="+mn-ea"/>
                <a:cs typeface="+mn-cs"/>
              </a:rPr>
              <a:t>Bir hikâye de benden. Yatılı İlköğretim Bölge Okullarından birini ziyaret ediyordum, okul çok güzel bir bahçe içerisinde şirin bir yerdi. Okul müdürüne kaç öğrenci olduğunu sordum? “300 civarında.” dedi. “Öğrenciler hakkında biraz bilgi verir misiniz?” dedim. “Valla hocam” dedi. “Çoğunun anası babası ölmüş ya da boşanmış”. “Kaç kişinin anne ya da babası ölmüş?” dedim. “</a:t>
            </a:r>
            <a:r>
              <a:rPr lang="tr-TR" sz="1200" kern="1200" dirty="0" err="1" smtClean="0">
                <a:solidFill>
                  <a:schemeClr val="tx1"/>
                </a:solidFill>
                <a:effectLst/>
                <a:latin typeface="+mn-lt"/>
                <a:ea typeface="+mn-ea"/>
                <a:cs typeface="+mn-cs"/>
              </a:rPr>
              <a:t>Ooo</a:t>
            </a:r>
            <a:r>
              <a:rPr lang="tr-TR" sz="1200" kern="1200" dirty="0" smtClean="0">
                <a:solidFill>
                  <a:schemeClr val="tx1"/>
                </a:solidFill>
                <a:effectLst/>
                <a:latin typeface="+mn-lt"/>
                <a:ea typeface="+mn-ea"/>
                <a:cs typeface="+mn-cs"/>
              </a:rPr>
              <a:t> çok.” dedi? Sorduğum hiçbir soruya net bir cevap alamadım. Kıdemli okul müdürü “Çok fazla.” deyip durdu. Şimdi simitçi hikâyesini buraya neden aldım? Okul müdürü yönettiği siste-mi tüm unsurları ile tanımak zorundadır. 300 öğrencinin sosyolojik görünümünü çıkarmak Ankara’da simit satmaktan daha mı zor bir iş. Baştan söyleyeyim okul yöneticisi olmak çok zor bir iştir. Hele eğitim liderliği yapmak istiyorsanız işiniz daha da zor demektir. Aslında çok da zevkli ve kolaydır da. Okul yöneticiliği ya da eğitim yöneticiliği nasıl bir meslektir? Daha açık bir ifadeyle sahiden eğitim yöneticiliği bir meslek midir? Yoksa mesleği öğretmenlik olan amatörlerin okulu idare etmek anlamında yapıyormuş gibi yaparak işleri el yordamıyla bazen isteyerek bazen tesadüf eseri yapmaya çalıştıkları iyi niyetli bir uğraş alanı mıdır? Bu sorulara gönül rahatlığıyla “Evet profesyonel bir meslek-</a:t>
            </a:r>
          </a:p>
          <a:p>
            <a:r>
              <a:rPr lang="tr-TR" sz="1200" kern="1200" dirty="0" smtClean="0">
                <a:solidFill>
                  <a:schemeClr val="tx1"/>
                </a:solidFill>
                <a:effectLst/>
                <a:latin typeface="+mn-lt"/>
                <a:ea typeface="+mn-ea"/>
                <a:cs typeface="+mn-cs"/>
              </a:rPr>
              <a:t>Yazar, 1995 yılında Milli Eğitimi Geliştirme Projesi’nde Amerikalı bir danışman ile birlikte Milli Eğitim Bakanlığı Hizmet İçi Eğitim Dairesi’nde Türk Eş uzman olarak çalışmıştır. Burada görevli Amerikalı uzman </a:t>
            </a:r>
            <a:r>
              <a:rPr lang="tr-TR" sz="1200" kern="1200" dirty="0" err="1" smtClean="0">
                <a:solidFill>
                  <a:schemeClr val="tx1"/>
                </a:solidFill>
                <a:effectLst/>
                <a:latin typeface="+mn-lt"/>
                <a:ea typeface="+mn-ea"/>
                <a:cs typeface="+mn-cs"/>
              </a:rPr>
              <a:t>Lowell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Hedges</a:t>
            </a:r>
            <a:r>
              <a:rPr lang="tr-TR" sz="1200" kern="1200" dirty="0" smtClean="0">
                <a:solidFill>
                  <a:schemeClr val="tx1"/>
                </a:solidFill>
                <a:effectLst/>
                <a:latin typeface="+mn-lt"/>
                <a:ea typeface="+mn-ea"/>
                <a:cs typeface="+mn-cs"/>
              </a:rPr>
              <a:t> bir köy okulunu görmek istediğini söylemiştir. Yazar da yakın ve müdürü öğrencisi olması münasebetiyle </a:t>
            </a:r>
            <a:r>
              <a:rPr lang="tr-TR" sz="1200" kern="1200" dirty="0" err="1" smtClean="0">
                <a:solidFill>
                  <a:schemeClr val="tx1"/>
                </a:solidFill>
                <a:effectLst/>
                <a:latin typeface="+mn-lt"/>
                <a:ea typeface="+mn-ea"/>
                <a:cs typeface="+mn-cs"/>
              </a:rPr>
              <a:t>Hedges</a:t>
            </a:r>
            <a:r>
              <a:rPr lang="tr-TR" sz="1200" kern="1200" dirty="0" smtClean="0">
                <a:solidFill>
                  <a:schemeClr val="tx1"/>
                </a:solidFill>
                <a:effectLst/>
                <a:latin typeface="+mn-lt"/>
                <a:ea typeface="+mn-ea"/>
                <a:cs typeface="+mn-cs"/>
              </a:rPr>
              <a:t> ile birlikte Ankara, Kazan, </a:t>
            </a:r>
            <a:r>
              <a:rPr lang="tr-TR" sz="1200" kern="1200" dirty="0" err="1" smtClean="0">
                <a:solidFill>
                  <a:schemeClr val="tx1"/>
                </a:solidFill>
                <a:effectLst/>
                <a:latin typeface="+mn-lt"/>
                <a:ea typeface="+mn-ea"/>
                <a:cs typeface="+mn-cs"/>
              </a:rPr>
              <a:t>Çimşit</a:t>
            </a:r>
            <a:r>
              <a:rPr lang="tr-TR" sz="1200" kern="1200" dirty="0" smtClean="0">
                <a:solidFill>
                  <a:schemeClr val="tx1"/>
                </a:solidFill>
                <a:effectLst/>
                <a:latin typeface="+mn-lt"/>
                <a:ea typeface="+mn-ea"/>
                <a:cs typeface="+mn-cs"/>
              </a:rPr>
              <a:t> köyüne okul ziyaretine gitmiştir. Okula vardıklarında </a:t>
            </a:r>
            <a:r>
              <a:rPr lang="tr-TR" sz="1200" kern="1200" dirty="0" err="1" smtClean="0">
                <a:solidFill>
                  <a:schemeClr val="tx1"/>
                </a:solidFill>
                <a:effectLst/>
                <a:latin typeface="+mn-lt"/>
                <a:ea typeface="+mn-ea"/>
                <a:cs typeface="+mn-cs"/>
              </a:rPr>
              <a:t>Hedges’in</a:t>
            </a:r>
            <a:r>
              <a:rPr lang="tr-TR" sz="1200" kern="1200" dirty="0" smtClean="0">
                <a:solidFill>
                  <a:schemeClr val="tx1"/>
                </a:solidFill>
                <a:effectLst/>
                <a:latin typeface="+mn-lt"/>
                <a:ea typeface="+mn-ea"/>
                <a:cs typeface="+mn-cs"/>
              </a:rPr>
              <a:t> ilk sorusu burası kışın nasıl ısınıyor olmuştur. Yazar da bunu okul müdürüne sormuştur. Okul müdürünün ısınmıyor cevabı üzerine </a:t>
            </a:r>
            <a:r>
              <a:rPr lang="tr-TR" sz="1200" kern="1200" dirty="0" err="1" smtClean="0">
                <a:solidFill>
                  <a:schemeClr val="tx1"/>
                </a:solidFill>
                <a:effectLst/>
                <a:latin typeface="+mn-lt"/>
                <a:ea typeface="+mn-ea"/>
                <a:cs typeface="+mn-cs"/>
              </a:rPr>
              <a:t>Hedges</a:t>
            </a:r>
            <a:r>
              <a:rPr lang="tr-TR" sz="1200" kern="1200" dirty="0" smtClean="0">
                <a:solidFill>
                  <a:schemeClr val="tx1"/>
                </a:solidFill>
                <a:effectLst/>
                <a:latin typeface="+mn-lt"/>
                <a:ea typeface="+mn-ea"/>
                <a:cs typeface="+mn-cs"/>
              </a:rPr>
              <a:t> başını sallayarak bende öyle tahmin etmiştim diyerek bu okul Arizona tip projesi bir okuldur. Arizona sıcak olduğu için serin olsun diye tasarlanmıştır diyerek taklitçiliğimizin bu boyutlara varmasını acı bir şekilde yüzümüze vurmuştur. Bu okul 1960-1970’li yıllarda köylere yapılan tek katlı iki sınıflı bir köy okuluydu.</a:t>
            </a:r>
          </a:p>
          <a:p>
            <a:endParaRPr lang="en-US" altLang="tr-TR" dirty="0" smtClean="0"/>
          </a:p>
        </p:txBody>
      </p:sp>
      <p:sp>
        <p:nvSpPr>
          <p:cNvPr id="880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70BF852-6CB7-4705-A730-8D9C520E7CBC}" type="slidenum">
              <a:rPr lang="tr-TR" altLang="tr-TR" smtClean="0">
                <a:latin typeface="Tahoma" pitchFamily="34" charset="0"/>
              </a:rPr>
              <a:pPr eaLnBrk="1" hangingPunct="1">
                <a:spcBef>
                  <a:spcPct val="0"/>
                </a:spcBef>
              </a:pPr>
              <a:t>57</a:t>
            </a:fld>
            <a:endParaRPr lang="tr-TR" altLang="tr-TR" smtClean="0">
              <a:latin typeface="Tahoma" pitchFamily="34" charset="0"/>
            </a:endParaRPr>
          </a:p>
        </p:txBody>
      </p:sp>
    </p:spTree>
    <p:extLst>
      <p:ext uri="{BB962C8B-B14F-4D97-AF65-F5344CB8AC3E}">
        <p14:creationId xmlns:p14="http://schemas.microsoft.com/office/powerpoint/2010/main" val="438311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58</a:t>
            </a:fld>
            <a:endParaRPr lang="tr-TR"/>
          </a:p>
        </p:txBody>
      </p:sp>
    </p:spTree>
    <p:extLst>
      <p:ext uri="{BB962C8B-B14F-4D97-AF65-F5344CB8AC3E}">
        <p14:creationId xmlns:p14="http://schemas.microsoft.com/office/powerpoint/2010/main" val="86349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Kılavuzumuz Evrensel Ve Bilimsel Değerler: Tarafsızlık, Uzmanlık, Tecrübe, Güven</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DF2080-C30E-463F-BA4E-80AB8CA567CC}" type="slidenum">
              <a:rPr lang="tr-TR" smtClean="0"/>
              <a:t>9</a:t>
            </a:fld>
            <a:endParaRPr lang="tr-TR"/>
          </a:p>
        </p:txBody>
      </p:sp>
    </p:spTree>
    <p:extLst>
      <p:ext uri="{BB962C8B-B14F-4D97-AF65-F5344CB8AC3E}">
        <p14:creationId xmlns:p14="http://schemas.microsoft.com/office/powerpoint/2010/main" val="286945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CDF2080-C30E-463F-BA4E-80AB8CA567CC}" type="slidenum">
              <a:rPr lang="tr-TR" smtClean="0"/>
              <a:pPr/>
              <a:t>10</a:t>
            </a:fld>
            <a:endParaRPr lang="tr-TR"/>
          </a:p>
        </p:txBody>
      </p:sp>
    </p:spTree>
    <p:extLst>
      <p:ext uri="{BB962C8B-B14F-4D97-AF65-F5344CB8AC3E}">
        <p14:creationId xmlns:p14="http://schemas.microsoft.com/office/powerpoint/2010/main" val="97513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DF2080-C30E-463F-BA4E-80AB8CA567CC}" type="slidenum">
              <a:rPr lang="tr-TR" smtClean="0"/>
              <a:t>18</a:t>
            </a:fld>
            <a:endParaRPr lang="tr-TR"/>
          </a:p>
        </p:txBody>
      </p:sp>
    </p:spTree>
    <p:extLst>
      <p:ext uri="{BB962C8B-B14F-4D97-AF65-F5344CB8AC3E}">
        <p14:creationId xmlns:p14="http://schemas.microsoft.com/office/powerpoint/2010/main" val="394183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20</a:t>
            </a:fld>
            <a:endParaRPr lang="tr-TR"/>
          </a:p>
        </p:txBody>
      </p:sp>
    </p:spTree>
    <p:extLst>
      <p:ext uri="{BB962C8B-B14F-4D97-AF65-F5344CB8AC3E}">
        <p14:creationId xmlns:p14="http://schemas.microsoft.com/office/powerpoint/2010/main" val="74105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24</a:t>
            </a:fld>
            <a:endParaRPr lang="tr-TR"/>
          </a:p>
        </p:txBody>
      </p:sp>
    </p:spTree>
    <p:extLst>
      <p:ext uri="{BB962C8B-B14F-4D97-AF65-F5344CB8AC3E}">
        <p14:creationId xmlns:p14="http://schemas.microsoft.com/office/powerpoint/2010/main" val="336904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Veri Yer Tutucusu 3"/>
          <p:cNvSpPr>
            <a:spLocks noGrp="1"/>
          </p:cNvSpPr>
          <p:nvPr>
            <p:ph type="dt" idx="10"/>
          </p:nvPr>
        </p:nvSpPr>
        <p:spPr/>
        <p:txBody>
          <a:bodyPr/>
          <a:lstStyle/>
          <a:p>
            <a:fld id="{94763AEC-BD64-4AD9-86A7-8CD94E16BE45}" type="datetime1">
              <a:rPr lang="tr-TR" smtClean="0">
                <a:solidFill>
                  <a:prstClr val="black"/>
                </a:solidFill>
              </a:rPr>
              <a:pPr/>
              <a:t>03.03.2015</a:t>
            </a:fld>
            <a:endParaRPr lang="tr-TR">
              <a:solidFill>
                <a:prstClr val="black"/>
              </a:solidFill>
            </a:endParaRPr>
          </a:p>
        </p:txBody>
      </p:sp>
    </p:spTree>
    <p:extLst>
      <p:ext uri="{BB962C8B-B14F-4D97-AF65-F5344CB8AC3E}">
        <p14:creationId xmlns:p14="http://schemas.microsoft.com/office/powerpoint/2010/main" val="196038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44</a:t>
            </a:fld>
            <a:endParaRPr lang="tr-TR"/>
          </a:p>
        </p:txBody>
      </p:sp>
    </p:spTree>
    <p:extLst>
      <p:ext uri="{BB962C8B-B14F-4D97-AF65-F5344CB8AC3E}">
        <p14:creationId xmlns:p14="http://schemas.microsoft.com/office/powerpoint/2010/main" val="343464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48</a:t>
            </a:fld>
            <a:endParaRPr lang="tr-TR"/>
          </a:p>
        </p:txBody>
      </p:sp>
    </p:spTree>
    <p:extLst>
      <p:ext uri="{BB962C8B-B14F-4D97-AF65-F5344CB8AC3E}">
        <p14:creationId xmlns:p14="http://schemas.microsoft.com/office/powerpoint/2010/main" val="336358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B66D362-A0B2-4219-9878-C1065BE24F4A}" type="datetimeFigureOut">
              <a:rPr lang="tr-TR" smtClean="0"/>
              <a:t>03.03.2015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103577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66D362-A0B2-4219-9878-C1065BE24F4A}" type="datetimeFigureOut">
              <a:rPr lang="tr-TR" smtClean="0"/>
              <a:t>03.03.2015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208464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66D362-A0B2-4219-9878-C1065BE24F4A}" type="datetimeFigureOut">
              <a:rPr lang="tr-TR" smtClean="0"/>
              <a:t>03.03.2015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358329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57200"/>
            <a:ext cx="8229600" cy="1371600"/>
          </a:xfrm>
        </p:spPr>
        <p:txBody>
          <a:bodyPr/>
          <a:lstStyle/>
          <a:p>
            <a:r>
              <a:rPr lang="tr-TR" smtClean="0"/>
              <a:t>Asıl başlık stili için tıklatın</a:t>
            </a:r>
            <a:endParaRPr lang="en-US"/>
          </a:p>
        </p:txBody>
      </p:sp>
      <p:sp>
        <p:nvSpPr>
          <p:cNvPr id="3" name="2 Metin Yer Tutucusu"/>
          <p:cNvSpPr>
            <a:spLocks noGrp="1"/>
          </p:cNvSpPr>
          <p:nvPr>
            <p:ph type="body" sz="half" idx="1"/>
          </p:nvPr>
        </p:nvSpPr>
        <p:spPr>
          <a:xfrm>
            <a:off x="457200" y="1981200"/>
            <a:ext cx="4038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Küçük Resim Yer Tutucusu"/>
          <p:cNvSpPr>
            <a:spLocks noGrp="1"/>
          </p:cNvSpPr>
          <p:nvPr>
            <p:ph type="clipArt" sz="half" idx="2"/>
          </p:nvPr>
        </p:nvSpPr>
        <p:spPr>
          <a:xfrm>
            <a:off x="4648200" y="1981200"/>
            <a:ext cx="4038600" cy="3886200"/>
          </a:xfrm>
        </p:spPr>
        <p:txBody>
          <a:bodyPr/>
          <a:lstStyle/>
          <a:p>
            <a:pPr lvl="0"/>
            <a:endParaRPr lang="en-US" noProof="0"/>
          </a:p>
        </p:txBody>
      </p:sp>
      <p:sp>
        <p:nvSpPr>
          <p:cNvPr id="5" name="4 Altbilgi Yer Tutucusu"/>
          <p:cNvSpPr>
            <a:spLocks noGrp="1"/>
          </p:cNvSpPr>
          <p:nvPr>
            <p:ph type="ftr" sz="quarter" idx="10"/>
          </p:nvPr>
        </p:nvSpPr>
        <p:spPr>
          <a:xfrm>
            <a:off x="3124200" y="6248400"/>
            <a:ext cx="2895600" cy="457200"/>
          </a:xfrm>
        </p:spPr>
        <p:txBody>
          <a:bodyPr/>
          <a:lstStyle>
            <a:lvl1pPr>
              <a:defRPr/>
            </a:lvl1pPr>
          </a:lstStyle>
          <a:p>
            <a:pPr>
              <a:defRPr/>
            </a:pPr>
            <a:endParaRPr lang="tr-TR"/>
          </a:p>
        </p:txBody>
      </p:sp>
      <p:sp>
        <p:nvSpPr>
          <p:cNvPr id="6" name="5 Slayt Numarası Yer Tutucusu"/>
          <p:cNvSpPr>
            <a:spLocks noGrp="1"/>
          </p:cNvSpPr>
          <p:nvPr>
            <p:ph type="sldNum" sz="quarter" idx="11"/>
          </p:nvPr>
        </p:nvSpPr>
        <p:spPr>
          <a:xfrm>
            <a:off x="6553200" y="6248400"/>
            <a:ext cx="2133600" cy="457200"/>
          </a:xfrm>
        </p:spPr>
        <p:txBody>
          <a:bodyPr/>
          <a:lstStyle>
            <a:lvl1pPr>
              <a:defRPr/>
            </a:lvl1pPr>
          </a:lstStyle>
          <a:p>
            <a:pPr>
              <a:defRPr/>
            </a:pPr>
            <a:fld id="{0032D857-C549-4226-8417-60800A7A0F47}" type="slidenum">
              <a:rPr lang="tr-TR"/>
              <a:pPr>
                <a:defRPr/>
              </a:pPr>
              <a:t>‹#›</a:t>
            </a:fld>
            <a:endParaRPr lang="tr-TR"/>
          </a:p>
        </p:txBody>
      </p:sp>
      <p:sp>
        <p:nvSpPr>
          <p:cNvPr id="7" name="6 Veri Yer Tutucusu"/>
          <p:cNvSpPr>
            <a:spLocks noGrp="1"/>
          </p:cNvSpPr>
          <p:nvPr>
            <p:ph type="dt" sz="half" idx="12"/>
          </p:nvPr>
        </p:nvSpPr>
        <p:spPr>
          <a:xfrm>
            <a:off x="457200" y="6245225"/>
            <a:ext cx="2133600" cy="476251"/>
          </a:xfrm>
        </p:spPr>
        <p:txBody>
          <a:bodyPr/>
          <a:lstStyle>
            <a:lvl1pPr>
              <a:defRPr/>
            </a:lvl1pPr>
          </a:lstStyle>
          <a:p>
            <a:pPr>
              <a:defRPr/>
            </a:pPr>
            <a:endParaRPr lang="tr-TR"/>
          </a:p>
        </p:txBody>
      </p:sp>
    </p:spTree>
    <p:extLst>
      <p:ext uri="{BB962C8B-B14F-4D97-AF65-F5344CB8AC3E}">
        <p14:creationId xmlns:p14="http://schemas.microsoft.com/office/powerpoint/2010/main" val="42949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66D362-A0B2-4219-9878-C1065BE24F4A}" type="datetimeFigureOut">
              <a:rPr lang="tr-TR" smtClean="0"/>
              <a:t>03.03.2015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215017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B66D362-A0B2-4219-9878-C1065BE24F4A}" type="datetimeFigureOut">
              <a:rPr lang="tr-TR" smtClean="0"/>
              <a:t>03.03.2015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11718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B66D362-A0B2-4219-9878-C1065BE24F4A}" type="datetimeFigureOut">
              <a:rPr lang="tr-TR" smtClean="0"/>
              <a:t>03.03.2015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45571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B66D362-A0B2-4219-9878-C1065BE24F4A}" type="datetimeFigureOut">
              <a:rPr lang="tr-TR" smtClean="0"/>
              <a:t>03.03.2015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32271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B66D362-A0B2-4219-9878-C1065BE24F4A}" type="datetimeFigureOut">
              <a:rPr lang="tr-TR" smtClean="0"/>
              <a:t>03.03.2015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141640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B66D362-A0B2-4219-9878-C1065BE24F4A}" type="datetimeFigureOut">
              <a:rPr lang="tr-TR" smtClean="0"/>
              <a:t>03.03.2015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32915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B66D362-A0B2-4219-9878-C1065BE24F4A}" type="datetimeFigureOut">
              <a:rPr lang="tr-TR" smtClean="0"/>
              <a:t>03.03.2015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336986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B66D362-A0B2-4219-9878-C1065BE24F4A}" type="datetimeFigureOut">
              <a:rPr lang="tr-TR" smtClean="0"/>
              <a:t>03.03.2015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A87E00-7E61-4529-A995-30D1BA5B877B}" type="slidenum">
              <a:rPr lang="tr-TR" smtClean="0"/>
              <a:t>‹#›</a:t>
            </a:fld>
            <a:endParaRPr lang="tr-TR"/>
          </a:p>
        </p:txBody>
      </p:sp>
    </p:spTree>
    <p:extLst>
      <p:ext uri="{BB962C8B-B14F-4D97-AF65-F5344CB8AC3E}">
        <p14:creationId xmlns:p14="http://schemas.microsoft.com/office/powerpoint/2010/main" val="414108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6D362-A0B2-4219-9878-C1065BE24F4A}" type="datetimeFigureOut">
              <a:rPr lang="tr-TR" smtClean="0"/>
              <a:t>03.03.2015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87E00-7E61-4529-A995-30D1BA5B877B}" type="slidenum">
              <a:rPr lang="tr-TR" smtClean="0"/>
              <a:t>‹#›</a:t>
            </a:fld>
            <a:endParaRPr lang="tr-TR"/>
          </a:p>
        </p:txBody>
      </p:sp>
    </p:spTree>
    <p:extLst>
      <p:ext uri="{BB962C8B-B14F-4D97-AF65-F5344CB8AC3E}">
        <p14:creationId xmlns:p14="http://schemas.microsoft.com/office/powerpoint/2010/main" val="310423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Okul, kültür değişmesini sağlayan örgütlerin başında gelir.</a:t>
            </a:r>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3"/>
          <a:stretch>
            <a:fillRect/>
          </a:stretch>
        </p:blipFill>
        <p:spPr>
          <a:xfrm>
            <a:off x="4553996" y="1918984"/>
            <a:ext cx="4568233" cy="4907005"/>
          </a:xfrm>
          <a:prstGeom prst="rect">
            <a:avLst/>
          </a:prstGeom>
        </p:spPr>
      </p:pic>
      <p:pic>
        <p:nvPicPr>
          <p:cNvPr id="7" name="Resim 6"/>
          <p:cNvPicPr>
            <a:picLocks noChangeAspect="1"/>
          </p:cNvPicPr>
          <p:nvPr/>
        </p:nvPicPr>
        <p:blipFill>
          <a:blip r:embed="rId4"/>
          <a:stretch>
            <a:fillRect/>
          </a:stretch>
        </p:blipFill>
        <p:spPr>
          <a:xfrm>
            <a:off x="811924" y="1742527"/>
            <a:ext cx="4114800" cy="3429000"/>
          </a:xfrm>
          <a:prstGeom prst="rect">
            <a:avLst/>
          </a:prstGeom>
        </p:spPr>
      </p:pic>
    </p:spTree>
    <p:extLst>
      <p:ext uri="{BB962C8B-B14F-4D97-AF65-F5344CB8AC3E}">
        <p14:creationId xmlns:p14="http://schemas.microsoft.com/office/powerpoint/2010/main" val="1535535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36517" y="1223159"/>
            <a:ext cx="6896100" cy="3046988"/>
          </a:xfrm>
          <a:prstGeom prst="rect">
            <a:avLst/>
          </a:prstGeom>
          <a:noFill/>
          <a:ln w="9525" algn="ctr">
            <a:noFill/>
            <a:miter lim="800000"/>
            <a:headEnd/>
            <a:tailEnd/>
          </a:ln>
        </p:spPr>
        <p:txBody>
          <a:bodyPr>
            <a:spAutoFit/>
          </a:bodyPr>
          <a:lstStyle/>
          <a:p>
            <a:pPr marL="342900" indent="-342900">
              <a:lnSpc>
                <a:spcPct val="150000"/>
              </a:lnSpc>
              <a:buFont typeface="Arial" pitchFamily="34" charset="0"/>
              <a:buChar char="•"/>
              <a:defRPr/>
            </a:pPr>
            <a:r>
              <a:rPr lang="tr-TR" sz="1600" dirty="0">
                <a:solidFill>
                  <a:srgbClr val="000000"/>
                </a:solidFill>
              </a:rPr>
              <a:t>Sosyal bir sistem olarak okul;</a:t>
            </a:r>
          </a:p>
          <a:p>
            <a:pPr marL="342900" indent="-342900">
              <a:lnSpc>
                <a:spcPct val="150000"/>
              </a:lnSpc>
              <a:buFont typeface="Arial" pitchFamily="34" charset="0"/>
              <a:buChar char="•"/>
              <a:defRPr/>
            </a:pPr>
            <a:r>
              <a:rPr lang="tr-TR" sz="1600" dirty="0" smtClean="0">
                <a:solidFill>
                  <a:srgbClr val="000000"/>
                </a:solidFill>
              </a:rPr>
              <a:t>Parçaların </a:t>
            </a:r>
            <a:r>
              <a:rPr lang="tr-TR" sz="1600" dirty="0">
                <a:solidFill>
                  <a:srgbClr val="000000"/>
                </a:solidFill>
              </a:rPr>
              <a:t>karşılıklı bağlılığı</a:t>
            </a:r>
          </a:p>
          <a:p>
            <a:pPr marL="342900" indent="-342900">
              <a:lnSpc>
                <a:spcPct val="150000"/>
              </a:lnSpc>
              <a:buFont typeface="Arial" pitchFamily="34" charset="0"/>
              <a:buChar char="•"/>
              <a:defRPr/>
            </a:pPr>
            <a:r>
              <a:rPr lang="tr-TR" sz="1600" dirty="0" smtClean="0">
                <a:solidFill>
                  <a:srgbClr val="000000"/>
                </a:solidFill>
              </a:rPr>
              <a:t>Açıkça </a:t>
            </a:r>
            <a:r>
              <a:rPr lang="tr-TR" sz="1600" dirty="0">
                <a:solidFill>
                  <a:srgbClr val="000000"/>
                </a:solidFill>
              </a:rPr>
              <a:t>tanımlanmış bir insan topluluğu ya da okul</a:t>
            </a:r>
          </a:p>
          <a:p>
            <a:pPr>
              <a:lnSpc>
                <a:spcPct val="150000"/>
              </a:lnSpc>
              <a:defRPr/>
            </a:pPr>
            <a:r>
              <a:rPr lang="tr-TR" sz="1600" dirty="0">
                <a:solidFill>
                  <a:srgbClr val="000000"/>
                </a:solidFill>
              </a:rPr>
              <a:t>toplumu</a:t>
            </a:r>
          </a:p>
          <a:p>
            <a:pPr marL="342900" indent="-342900">
              <a:lnSpc>
                <a:spcPct val="150000"/>
              </a:lnSpc>
              <a:buFont typeface="Arial" pitchFamily="34" charset="0"/>
              <a:buChar char="•"/>
              <a:defRPr/>
            </a:pPr>
            <a:r>
              <a:rPr lang="tr-TR" sz="1600" dirty="0" smtClean="0">
                <a:solidFill>
                  <a:srgbClr val="000000"/>
                </a:solidFill>
              </a:rPr>
              <a:t>Çevreden </a:t>
            </a:r>
            <a:r>
              <a:rPr lang="tr-TR" sz="1600" dirty="0">
                <a:solidFill>
                  <a:srgbClr val="000000"/>
                </a:solidFill>
              </a:rPr>
              <a:t>ayrılan bir yapı</a:t>
            </a:r>
          </a:p>
          <a:p>
            <a:pPr marL="342900" indent="-342900">
              <a:lnSpc>
                <a:spcPct val="150000"/>
              </a:lnSpc>
              <a:buFont typeface="Arial" pitchFamily="34" charset="0"/>
              <a:buChar char="•"/>
              <a:defRPr/>
            </a:pPr>
            <a:r>
              <a:rPr lang="tr-TR" sz="1600" dirty="0" smtClean="0">
                <a:solidFill>
                  <a:srgbClr val="000000"/>
                </a:solidFill>
              </a:rPr>
              <a:t>Karmaşık </a:t>
            </a:r>
            <a:r>
              <a:rPr lang="tr-TR" sz="1600" dirty="0">
                <a:solidFill>
                  <a:srgbClr val="000000"/>
                </a:solidFill>
              </a:rPr>
              <a:t>bir sosyal ilişkiler ağı</a:t>
            </a:r>
          </a:p>
          <a:p>
            <a:pPr marL="342900" indent="-342900">
              <a:lnSpc>
                <a:spcPct val="150000"/>
              </a:lnSpc>
              <a:buFont typeface="Arial" pitchFamily="34" charset="0"/>
              <a:buChar char="•"/>
              <a:defRPr/>
            </a:pPr>
            <a:r>
              <a:rPr lang="tr-TR" sz="1600" dirty="0" smtClean="0">
                <a:solidFill>
                  <a:srgbClr val="000000"/>
                </a:solidFill>
              </a:rPr>
              <a:t>Kendine </a:t>
            </a:r>
            <a:r>
              <a:rPr lang="tr-TR" sz="1600" dirty="0">
                <a:solidFill>
                  <a:srgbClr val="000000"/>
                </a:solidFill>
              </a:rPr>
              <a:t>özgü kültüre sahip olma</a:t>
            </a:r>
          </a:p>
          <a:p>
            <a:pPr marL="0" marR="0" lvl="1" indent="0" defTabSz="914400" eaLnBrk="1" fontAlgn="auto" latinLnBrk="0" hangingPunct="1">
              <a:lnSpc>
                <a:spcPct val="150000"/>
              </a:lnSpc>
              <a:spcBef>
                <a:spcPts val="0"/>
              </a:spcBef>
              <a:spcAft>
                <a:spcPts val="0"/>
              </a:spcAft>
              <a:buClrTx/>
              <a:buSzTx/>
              <a:tabLst/>
              <a:defRPr/>
            </a:pPr>
            <a:endParaRPr kumimoji="0" lang="tr-TR" sz="1600" b="0" i="0" u="none" strike="noStrike" kern="0" cap="none" spc="0" normalizeH="0" baseline="0" noProof="0" dirty="0" smtClean="0">
              <a:ln>
                <a:noFill/>
              </a:ln>
              <a:solidFill>
                <a:srgbClr val="000000"/>
              </a:solidFill>
              <a:effectLst/>
              <a:uLnTx/>
              <a:uFillTx/>
            </a:endParaRPr>
          </a:p>
        </p:txBody>
      </p:sp>
      <p:sp>
        <p:nvSpPr>
          <p:cNvPr id="7" name="AutoShape 2" descr="data:image/jpeg;base64,/9j/4AAQSkZJRgABAQAAAQABAAD/2wCEAAkGBxQSEBQUExQWFRUWFiAbFBUXGCQdHxYYIBoaHB8aHh0aHikhISYxIRgdIT0iJSkuMS4uHB8zODMsOiktLysBCgoKBQUFDgUFDisZExkrKysrKysrKysrKysrKysrKysrKysrKysrKysrKysrKysrKysrKysrKysrKysrKysrK//AABEIAKAAoAMBIgACEQEDEQH/xAAcAAACAwEBAQEAAAAAAAAAAAAABwUGCAQDAQL/xAA7EAACAQMCAwYEBAQGAgMAAAABAgMABBEFEgYhMQcTIkFRYRQycYEIQpGhM1KxwRUjQ2JyooLhJMLR/8QAFAEBAAAAAAAAAAAAAAAAAAAAAP/EABQRAQAAAAAAAAAAAAAAAAAAAAD/2gAMAwEAAhEDEQA/AHjRRRQFFLMdo099cS2ml22ZIywe4nbCIA23dtXJOT0yR06enFe9mGoTBppdXl+J/wBPYGWNfbkwP3AGPQ0DZqu8QcbWVlKsVzOsbsMhcE4B6FsDkPrSUu+0DV9Juhb3UsdwUwXQ4bKkfLvABBx68+dVrVpLnXtRklt7fxsoJjV87VGFyWbGfsPtQawjkDAFSCCMgjoQehFfqovTQlpb20EkihgqRJk/O4Touevyk4qUoCiiigKKUX4i7qVLS17uR0RpWEgVsbjtBXOOZxg+37Vb+yvUzPpVszyiWQJhzuyw5kANzJzgefWgt1FFFBEXXDsMk7TvvMhVVVg5HdhST4MfLktz9cDPSvLddW55j4qL1GFlX6j5JPttPsanKVHaT2rS6bffDx26OoQMzOxBbdnpjoOXXnQMjTtZhn5RuNw+aM+F19mRsMOvmK76V3akqTaEt5IyCdVR45ocrzYjwqT4tp3dDU/2R388+lQyXDmRyWAdurIGIUn15DqaC5UUUUBRRRQeFrZxx57tFTcSzbVA3MeZJx1PvXhreppbW0s7kBY0LHJxnA5D7nl967qQ34kb2bvrWLJEBRmAB5PJuwcjzwMfTcfWgT+pXz3E0k0rbnkYs59yc/p7UwdH4K1HTIItWCANE+5rc5Dd1jmzenoR1HX2qt9n3EFvYXizz25uNvyYbHdt/OARhj6AkYrUnDfEVtqEHe27h16Op6oSPlZfKgWkNzHxNfW5EckdpZJvkJOC80m3/LBHkO7+Yc+vTIpx1w6RpEFrH3dvEkSbi21BgZPU13UHldXKxozuwVFBLMeQAHMk1QtF7YNPuboW6mRCzbY5JFAV2PQdcjP+4Cp/tC0aS8024ghOJHXw55BiCDtJ98YrM9z2f6lEru1pKqxgszcuQHMnkef2oLT21Wstxqd06kslrDHvH8gYgch9Wyar/ZLqpt9XtiH2rI/dv6MG5AH/AMttWU9o8Ec+sTKnem8EawBlwNoRlbdnpjcOXmRSrViDkHBHQig3DRUPwfqD3FhbTSDDyQqz/Ujmf71MUBSH/EtG3e2TbfDskG71OUO39Of3+tPilt2/oh0di2NwmQpnruyQce+0n7ZoE92Z8NNq05tpLl44I03sgYktg4ART4QefXHIVp/StPS3hjhiG2ONQqD2FZu7A0J1hceULk/TAH9605QFFFFAUUV8JoOPWNVitYXmncRxoMsx/oPU+1Z/h0qfifVJZ9xitIyFDkfLHk7VUdN5HiPpnnnlm22LPxJdyJdRtb2li+Gt92WlmJYeNgBjAU8h0z1Oc02LGyjhjWOJFjRRhVUYA+woE92p8G6Zp2mtIkAExxHCS7ZLHq3XmQATVg7EOEHsLN5ZgVluSrFD+RFB2Aj18bE/UDyqvw8RwanxLHHcKRFa7ltUkGN04IyzA+Z28gf5RToFB9ooooCvhr7RQZnuOHRrWuzx2kawW8bYkdFwFVTtLYHLLEHA/wDdd54MtrzXvgbePura1TE7A+KTbjdk+pJC58udW7s8nt4OIdWgRx/msrRqDyLAs0g9MgueX1r3h08xcXll5LLal2x+Y4CnP3AoGdZ2yxRpGgwqKFUegAwP2Fe1FFAUpPxGwO1hAyjKJPlznoSpC/1NNukL268YC4kXTbcbysgMpXnul5hYgB6E8/fA8qCkdkE5TWrTBxucqfcFG5VrGsy9jGm7NeEcqjfCJQfPa6+E4P6itNUBRRRQFFFFBDaVw5Fb3VzcRFg1ztMqZ8O5d3jAxkE7ufPHKpmioPibi2008R/FSiPvDhBgkn1OBzwMjn70H44j4Os74hriEM6/LIpKuMejLg1OxpgAc+QxzOT9zS+u+2LTkuhBvdhnBnUAxqfrnOPcDFMOgKKKKArxvIO8jdAzJuUjehwy5GMqfI17VE8S8R29hB31y+xM4HLJZuZ2qB1PI0EVwb2f2emjMKFpOeZpMF8HHIEAADl0AqLm4evn4gS9zGttHF3Y8WWdSMkbccjuP7VZeFuKbbUIjLbSbwpwwIwyn0IPMf3qaoCiiigVvbPxhd2j21tYk97OrltqbnxlQuz3zu8vIVydkvZcbV1vL3nPjMUXXuifzMfNvby59c8mZeaJBLPFcPGrTQ57p/Nc9akaDP8A2BQLLqt5MfEVRirf85OZ/QVoCq7wlwbbab3vwwZRMQWDNnG3djGef5jVioCiiigKKKonaf2hx6ZFsTbJdOP8uPyQfzvjy9B5/rQW3V9XhtYjLcSrEg5bmOOfoPU+wrKXaLxa2p3rTY2xqNkK+YjBOCfc5z7ZxUdxDxLdXzhrqZpSudoPRM4ztA5DoP0Fd+gcA6heKrw2zlGxiRvCuD5gtjI9xmgg9NtlllRHkWJWODI+dqe5wCcVo+HgzUhCDLrki7eZKxLtC4/mLAn6mqzH+H8GJM3pWX8+Idy/RRvU8vUnn6Cpuy7Gtzx/HahPeRRDwQsCoH3MjcvYY8udBSOy7je7i1YW0tw1zFNKUZmcuMjdh0JPIew5EfStGVw6Zo8FuoWCGOIDyRQP6V3UHNqV8kELzSnbHGpZ29ABk1kfjTi+41GdnldjGGJhi/LGp6AAcs4xk1ojtqvjFotxgZ37U+gZgCazFpNgZpQmdvhZt2M4Cozfvtx96CxdnXHcmkyuyxrJHLt71DyJC7sbW8j4j5GtSaDq8V5bx3EJzHIuV9R6gj1B5VknhnhxrwXJVtvw8DTHw53Yx4eoxnPXn9KeH4dtSMmnSQkfwZjtPqHG7+uf1FA1qKKq/aFximlWomZDIzNsjQHG5sE8zg4AA9KC0UVRuzLtDXVllBi7mWLBZQ24MpzhgcDzGCPp9rzQFFVXtG4nm0607+G3M+GAfngRrj52wM48vbNU7jPtkiS3jWwxLcTKPcQZA5Hl4mycAD0J9AQrnbBxzqFtqTQQ3HdRoqsgjAz4h+cnOT+3OmV2ScQXF9pqTXOC+9lDgY7xVwNxHTOcjl6VmLXdbnvJe8uZDJIBjcQAcenhA9avHZd2oSWDJb3GXtScf7ocn5h6jnzX9PQhLa727XRkYW0CRJzC94Nz/wDI4IAPtz+pqiiKGeG4u7u77y4bmkIyXkcnG5mPIKBzwPQDlWjeHuzextQpMKzTAeOaUbmdj8zEHI58689W7LNMuHDtbhCDk90Sgb2IXlQKbsM4I+JuPi50zBD/AAww5Sy+2eoXz98e9aMArztbZIkVI1CoowqqMBQPIAV60BRRRQFFFFAt+36fbo7DGd8qDPpg7s/9cVT+HuGfhtb08AnuprHIyc5zGQ68/dv3q8dukStosxY42uhX67wMfvUPPw/dz6ppN3FGptYbeMbt2CAUO7I6/m+9BH9gWhwPaXzFtzSuYXXPyxbTjB887zz/ANo9K9uwNe4n1SzznuZgA3rhpIyf+g/Wmlo+iW9qrLbwpCGO5gi4yfU0vezNkOt62VI/iIAB585A36MMH3NA0qrfH2gWt7Zul43dxJ4+9yB3ZAI3ZPLoSOfrVkri1nS47qCSCZd0ci4YZxy9iOY+tBXezzgi102Jjbu0pmClpWIO5RkqF28gOZPvVquZgiM5yQqliAMnAGeQHU+1LTTuAdTsg8VlqQW3zmNJo9xT2z0/Tl7Cou+4D126fZcakoizzKEj/qgXP3NBHcQ9vWcpaWo24xvnOc/+C8v1Y/Slk3FsoWRY4reHvfmaKEBgOfJWOSo5npirBrXZBqUMrJFF8QgxiRCqg8vRmyK5I+ynVDL3fwpHP5yy7frnNBTIYi7BVBZmICqBksTyAAHMn2prwdhF41urmeJZTzMJB8PtvGRn2xj3NMTs27LYdO2zynvbrb835I89Qgx1xy3H7YzTFoCiiig4tZ1WK1gknmbbHGMsf7AeZ9qheC+OrXVBJ8OXDR43o4wQDnB5EgjlVI7cOMrNrKWySXfOzjKx8whVgSHOcDpjA50ruzLjhdKnkkaEyrKoVsPtKqGySAQQx9iR0686DV9Fcul6hHcQpNEweNxlWHmK6qAooooKpx5wYNUWJHneNEJYoBkO3IAnmDy5+f5q/HEOoy6VYwi2tnu+7CoRuwQoAGejMSegABr8aJfyR6ve288nhlCS2isT4k27XVMnA2lckDn4s12do2qzWumXE1v/ABETwnGdvMAtj2BzQSPD+txXsAli3AElWRhho3HJkYeTA+VVjTezdLbUBeW87x5Y95Hjd3qsBlWZmyTuBbd15+1LPsS4muZdYcSSFxcIWm5AbmQeF8DlnyyK0PQFFcOt6rHaW8k8pIjjXc2Bk49hSt0vt2glulSSEwwEHMrNuYN5ZVR0oHBRUfY63bTbe6nikLDKhZFJI+gOakKAooooCiioPXuL7KyYLc3CRsRkITlseuBzoKHxb22RWl1JbxWxn7olXfvdg3g4KgbGzg8s+tRK9oOt30f/AMOwEayfJKAWwPXc2F++K9ON+xaS5vZJ7WaNUmYu6yZ8Dk5YjAOQTz+9NHg/QFsLKK2Vi3djmxGNzE5Jx5cz0oE3J2ETfBl/iAbzO4x/kIx8m7ruzz3dPLHnSbkUgkHqDg1rftQ1Y2uk3UgbaxTYh/3Odo/rWRqB+fh64qDxNp7KAYwZImz8wLZZSPUE5yPI+3Nz1jvgLUzbanaSg4AmUMT02sdrfsTWxKAooooIDi/hKDUY0WXejxtuhmjO14m9VP2HL2HpVB4i0/X7S3lEdxFfQ7DuLRgSbMYPh8+WfM03a57+9SGJ5ZWCRoNzs3QAedBkrs74n/w2/juCu9OaSDzCNjJHuOvv0rXtZDtNOTUtY7q3Xu4ri4YqP5IixYnHl4cnHToK15QFc19p8Uy7ZY0kHkHUNj9RXTRQK/iLsUs5n7y2ke0fORsG5AfIhSQR9mFVPW77XdDO+Sf4qAkDvHy6jp82fEhPTrin5X4liDKVYAqRggjII9CDQKDhrt3hkYJeQmEn/UjO9fupG4fbNdvFXbdaQKBaKblz580RPqSMn6AfcVSe3TgmCyaG4tkEaSsVkjB5BwAQVHkCM+fkKqXZlw0mo6jHBIT3eC8gBwSqjoD7kj96C12Wu6zxBK0MUncw/wCqYwURB6Mw8R/4550wuG+xext9rT7rqQcyX5Jn2Qf/AGJpg6bp8VvGsUKLHGo8KKMAV1UBRRRQI/8AEXxJyhsU6/xZj7cwi/1P2FUHsv4H/wAVnlRnaNIo8llGTuJwo5/Qn6CrzpHDS6vxDfzTjdb28mxlPR2AKBf+hb9PWm9w9wza2KuLaFYg5BfHVsZxkn0yf1NBjqVGilIPzI2D9VP/AOitn6NqSXNvFPGcpKgZfoR0/tVT4q7NbKe2uBDbRJcOrFJAMESdQevmf61X/wAPF+xs7m2kyGt5vlbkUDg+HHl4kegbNUHjDivU4GkFrpbSonSYyBtwHXESeL98+1X6igV+l9tdoSEu4ZrWTluDLuUH6jDfqoqJ7euMofhVsoiJHm2yOynkkYIZenUt/QfSmZxNwra38ey5iV8Dwt0ZP+LDmKpnCfYxaWkxllc3RDZiV1AVB5bhk7z7nA9qBX9hWpRQasomXxSoY4nJ+Rzg4x7gYrTtJbt54QjSP/EoT3cyuol28t+SArgjowOOfmPpTZ4evjPaQTHGZIlZsdMlQT+9BIUUUUBRRRQIf8St63e2cOfAEd8erEhf2AP6mqT2OXrRaza7fzsUb3Uqf7gVa+2aL4nVpVkk2RWtoG5DJJOSFA5cyxA51QeHyLcQ30cn+ZBdIskeOikFlYHoQQkikeXL1oNg0UUUBVH7V5702Zgsrd5WnBV5FIHdLyzyyCSQSB6YNXiigX/YroE9lpzR3ERikaZm2kgkgqoBO36Y+1MCiigKS2p66dO4rKrsSK7EYnyOpIIDex3efuadNRuoaBbTyJJNBHJImNjsoJXByMH686CSooooCiiighOMtAW/sZrZjjvF8LH8rjmp/UCql2G68JtP+FbImtG2SKfJSTtI/Qr9R9KY9LG+4XudP1c6hZRm4iuCRdwAgMu4glkyQDz8XPzz65AM+ivgr7QFFFR+sWs8igQTiA58TGISZGOgywA+vOgW+ncNrqWqa0LhT3J7uBWHIggBztPqMKfuKj+M+zOCw0S7+H7yRyySO8hGQqMeQAAAADMff7UyuEOHfgYpFMzTvLM0skjAAs7YzyH0qS1iwFxbywklRLGyFh1G4EZoPuk3Bkt4ZD1eNWP1Kg/3rrqvcL6Jc2qrHLeC4iRAqKYQjDGAPGHOeQxjFWGg/9k="/>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Picture 6" descr="http://pmnwonline.com/wp-content/uploads/2013/03/quiz-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531" y="2242775"/>
            <a:ext cx="1952171" cy="2602895"/>
          </a:xfrm>
          <a:prstGeom prst="rect">
            <a:avLst/>
          </a:prstGeom>
          <a:noFill/>
        </p:spPr>
      </p:pic>
      <p:sp>
        <p:nvSpPr>
          <p:cNvPr id="8" name="Title 1"/>
          <p:cNvSpPr txBox="1">
            <a:spLocks/>
          </p:cNvSpPr>
          <p:nvPr/>
        </p:nvSpPr>
        <p:spPr>
          <a:xfrm>
            <a:off x="74539" y="100960"/>
            <a:ext cx="8229600" cy="58896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dirty="0" smtClean="0"/>
              <a:t>Sosyal Sistem Olarak Okullar…</a:t>
            </a:r>
            <a:endParaRPr lang="en-GB" dirty="0"/>
          </a:p>
        </p:txBody>
      </p:sp>
      <p:sp>
        <p:nvSpPr>
          <p:cNvPr id="6" name="Dikdörtgen 5"/>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09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Sistem Olarak Okullar…</a:t>
            </a:r>
            <a:endParaRPr lang="tr-TR" dirty="0"/>
          </a:p>
        </p:txBody>
      </p:sp>
      <p:sp>
        <p:nvSpPr>
          <p:cNvPr id="6" name="Yuvarlatılmış Dikdörtgen 5"/>
          <p:cNvSpPr/>
          <p:nvPr/>
        </p:nvSpPr>
        <p:spPr>
          <a:xfrm>
            <a:off x="273132" y="1953980"/>
            <a:ext cx="8063346" cy="1736646"/>
          </a:xfrm>
          <a:prstGeom prst="roundRect">
            <a:avLst/>
          </a:prstGeom>
          <a:ln w="38100">
            <a:solidFill>
              <a:srgbClr val="F03C25"/>
            </a:solidFill>
          </a:ln>
        </p:spPr>
        <p:txBody>
          <a:bodyPr wrap="square">
            <a:spAutoFit/>
          </a:bodyPr>
          <a:lstStyle/>
          <a:p>
            <a:r>
              <a:rPr lang="tr-TR" sz="1600" b="1" u="sng" dirty="0"/>
              <a:t>Açık sistemler</a:t>
            </a:r>
            <a:r>
              <a:rPr lang="tr-TR" sz="1600" b="1" dirty="0"/>
              <a:t> çevreleriyle sürekli olarak etkileşirler (çevreden girdiler alır ve bunları çıktı olarak değişime uğratır). Açık sistemler bu çıktılarını çevrelerine ihraç ederler. </a:t>
            </a:r>
            <a:br>
              <a:rPr lang="tr-TR" sz="1600" b="1" dirty="0"/>
            </a:br>
            <a:r>
              <a:rPr lang="tr-TR" sz="1600" b="1" dirty="0"/>
              <a:t/>
            </a:r>
            <a:br>
              <a:rPr lang="tr-TR" sz="1600" b="1" dirty="0"/>
            </a:br>
            <a:r>
              <a:rPr lang="tr-TR" sz="1600" b="1" u="sng" dirty="0"/>
              <a:t>Açık sistemler </a:t>
            </a:r>
            <a:r>
              <a:rPr lang="tr-TR" sz="1600" b="1" dirty="0"/>
              <a:t>durağan değil, değişim, gelişim ve büyümeye açık olarak devamlı bir biçimde hayatta kalmak üzere düzenlenmişlerdir. Kapalı sistemlerin kendi içinde uyumlu olmasına karşın, açık sistemler çevreyle uyumu seçerler.</a:t>
            </a:r>
            <a:endParaRPr lang="tr-TR" sz="1600" dirty="0"/>
          </a:p>
        </p:txBody>
      </p:sp>
      <p:sp>
        <p:nvSpPr>
          <p:cNvPr id="7" name="Yuvarlatılmış Dikdörtgen 6"/>
          <p:cNvSpPr/>
          <p:nvPr/>
        </p:nvSpPr>
        <p:spPr>
          <a:xfrm>
            <a:off x="273132" y="4769423"/>
            <a:ext cx="8063346" cy="919401"/>
          </a:xfrm>
          <a:prstGeom prst="roundRect">
            <a:avLst/>
          </a:prstGeom>
          <a:ln w="38100">
            <a:solidFill>
              <a:srgbClr val="F03C25"/>
            </a:solidFill>
          </a:ln>
        </p:spPr>
        <p:txBody>
          <a:bodyPr wrap="square">
            <a:spAutoFit/>
          </a:bodyPr>
          <a:lstStyle/>
          <a:p>
            <a:r>
              <a:rPr lang="tr-TR" sz="1600" b="1" dirty="0"/>
              <a:t>Eğitimin çok yönlü bir girişim oluşu ve örgütlerin çok gruplu bulunuşu, bu örgütlere sistem yaklaşımını zorunlu kılmaktadır. Kuşkusuz, sistemci görüşler</a:t>
            </a:r>
            <a:br>
              <a:rPr lang="tr-TR" sz="1600" b="1" dirty="0"/>
            </a:br>
            <a:r>
              <a:rPr lang="tr-TR" sz="1600" b="1" dirty="0"/>
              <a:t>eğitim kurumlarının açık bir toplumsal sistem olarak incelenmesine yol açmışlardır</a:t>
            </a:r>
            <a:endParaRPr lang="tr-TR" sz="1600" dirty="0"/>
          </a:p>
        </p:txBody>
      </p:sp>
      <p:sp>
        <p:nvSpPr>
          <p:cNvPr id="5" name="Dikdörtgen 4"/>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210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Sistem Olarak Okullar…</a:t>
            </a:r>
            <a:endParaRPr lang="tr-TR" dirty="0"/>
          </a:p>
        </p:txBody>
      </p:sp>
      <p:sp>
        <p:nvSpPr>
          <p:cNvPr id="6" name="Yuvarlatılmış Dikdörtgen 5"/>
          <p:cNvSpPr/>
          <p:nvPr/>
        </p:nvSpPr>
        <p:spPr>
          <a:xfrm>
            <a:off x="330777" y="1473963"/>
            <a:ext cx="8063346" cy="646986"/>
          </a:xfrm>
          <a:prstGeom prst="roundRect">
            <a:avLst/>
          </a:prstGeom>
          <a:ln w="38100">
            <a:solidFill>
              <a:srgbClr val="F03C25"/>
            </a:solidFill>
          </a:ln>
        </p:spPr>
        <p:txBody>
          <a:bodyPr wrap="square">
            <a:spAutoFit/>
          </a:bodyPr>
          <a:lstStyle/>
          <a:p>
            <a:r>
              <a:rPr lang="tr-TR" sz="1600" b="1" u="sng" dirty="0"/>
              <a:t>Okul, </a:t>
            </a:r>
            <a:r>
              <a:rPr lang="tr-TR" sz="1600" b="1" dirty="0"/>
              <a:t>açık bir toplumsal sistem olarak çevresinden ve bir alt okuldan girdiler alır, bunları işleyerek çevreye ve üst okullara verir </a:t>
            </a:r>
            <a:endParaRPr lang="tr-TR" sz="16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26218"/>
            <a:ext cx="8994775" cy="392218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526506" y="6248400"/>
            <a:ext cx="3671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dirty="0"/>
              <a:t>Açık Sistem Okulu</a:t>
            </a:r>
          </a:p>
        </p:txBody>
      </p:sp>
      <p:sp>
        <p:nvSpPr>
          <p:cNvPr id="7" name="Dikdörtgen 6"/>
          <p:cNvSpPr/>
          <p:nvPr/>
        </p:nvSpPr>
        <p:spPr>
          <a:xfrm>
            <a:off x="7317179" y="29029"/>
            <a:ext cx="1805049" cy="139600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176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Sistem Olarak Okullar…</a:t>
            </a:r>
            <a:endParaRPr lang="tr-TR" dirty="0"/>
          </a:p>
        </p:txBody>
      </p:sp>
      <p:sp>
        <p:nvSpPr>
          <p:cNvPr id="6" name="Yuvarlatılmış Dikdörtgen 5"/>
          <p:cNvSpPr/>
          <p:nvPr/>
        </p:nvSpPr>
        <p:spPr>
          <a:xfrm>
            <a:off x="290948" y="1754343"/>
            <a:ext cx="8063346" cy="1464231"/>
          </a:xfrm>
          <a:prstGeom prst="roundRect">
            <a:avLst/>
          </a:prstGeom>
          <a:ln w="38100">
            <a:solidFill>
              <a:srgbClr val="F03C25"/>
            </a:solidFill>
          </a:ln>
        </p:spPr>
        <p:txBody>
          <a:bodyPr wrap="square">
            <a:spAutoFit/>
          </a:bodyPr>
          <a:lstStyle/>
          <a:p>
            <a:r>
              <a:rPr lang="tr-TR" sz="1600" b="1" dirty="0"/>
              <a:t>Okulun amaçlarının en önemlilerinden biri de, aldığı öğrenciyi çevresinden </a:t>
            </a:r>
            <a:r>
              <a:rPr lang="tr-TR" sz="1600" b="1" dirty="0">
                <a:solidFill>
                  <a:schemeClr val="tx2">
                    <a:lumMod val="60000"/>
                    <a:lumOff val="40000"/>
                  </a:schemeClr>
                </a:solidFill>
              </a:rPr>
              <a:t>farklılaştırmaktır. </a:t>
            </a:r>
            <a:r>
              <a:rPr lang="tr-TR" sz="1600" b="1" dirty="0"/>
              <a:t>Çok farklı çevrelerde bulunan okullar bakımından farklılaştırmanın düzeyi de farklı olacaktır. Böyle bir farklılaştırma, </a:t>
            </a:r>
            <a:r>
              <a:rPr lang="tr-TR" sz="1600" b="1" u="sng" dirty="0"/>
              <a:t>hem okulun hem de çevrenin geleneklerinden bir kısmının bozulmasına neden olabilir. Bunun yanında çevre ile okul arasında çatışma çıkabilir. </a:t>
            </a:r>
          </a:p>
        </p:txBody>
      </p:sp>
      <p:sp>
        <p:nvSpPr>
          <p:cNvPr id="7" name="Yuvarlatılmış Dikdörtgen 6"/>
          <p:cNvSpPr/>
          <p:nvPr/>
        </p:nvSpPr>
        <p:spPr>
          <a:xfrm>
            <a:off x="290948" y="3774443"/>
            <a:ext cx="8063346" cy="374571"/>
          </a:xfrm>
          <a:prstGeom prst="roundRect">
            <a:avLst/>
          </a:prstGeom>
          <a:ln w="38100">
            <a:solidFill>
              <a:srgbClr val="F03C25"/>
            </a:solidFill>
          </a:ln>
        </p:spPr>
        <p:txBody>
          <a:bodyPr wrap="square">
            <a:spAutoFit/>
          </a:bodyPr>
          <a:lstStyle/>
          <a:p>
            <a:r>
              <a:rPr lang="tr-TR" sz="1600" b="1" dirty="0"/>
              <a:t>Sistem, insan girdilerini alırken, onları kendine çekebilmek için sistem ödüllerini kullanır. </a:t>
            </a:r>
          </a:p>
        </p:txBody>
      </p:sp>
      <p:sp>
        <p:nvSpPr>
          <p:cNvPr id="5" name="Dikdörtgen 4"/>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327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Metin kutusu 22"/>
          <p:cNvSpPr txBox="1">
            <a:spLocks noChangeArrowheads="1"/>
          </p:cNvSpPr>
          <p:nvPr/>
        </p:nvSpPr>
        <p:spPr bwMode="auto">
          <a:xfrm>
            <a:off x="468318" y="1594909"/>
            <a:ext cx="867568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algn="ctr" eaLnBrk="1" hangingPunct="1"/>
            <a:r>
              <a:rPr lang="tr-TR" altLang="tr-TR" sz="2000" dirty="0">
                <a:latin typeface="+mn-lt"/>
              </a:rPr>
              <a:t>Açık sistem yaklaşımında </a:t>
            </a:r>
            <a:r>
              <a:rPr lang="tr-TR" altLang="tr-TR" sz="2000" dirty="0" smtClean="0">
                <a:latin typeface="+mn-lt"/>
              </a:rPr>
              <a:t> örgüt                      çevre </a:t>
            </a:r>
            <a:r>
              <a:rPr lang="tr-TR" altLang="tr-TR" sz="2000" dirty="0">
                <a:latin typeface="+mn-lt"/>
              </a:rPr>
              <a:t>bağımlılığı vardır. </a:t>
            </a:r>
            <a:endParaRPr lang="tr-TR" altLang="tr-TR" sz="2000" dirty="0" smtClean="0">
              <a:latin typeface="+mn-lt"/>
            </a:endParaRPr>
          </a:p>
          <a:p>
            <a:pPr algn="ctr" eaLnBrk="1" hangingPunct="1"/>
            <a:endParaRPr lang="tr-TR" altLang="tr-TR" sz="2000" dirty="0">
              <a:latin typeface="+mn-lt"/>
            </a:endParaRPr>
          </a:p>
          <a:p>
            <a:pPr algn="ctr" eaLnBrk="1" hangingPunct="1"/>
            <a:r>
              <a:rPr lang="tr-TR" altLang="tr-TR" sz="2000" dirty="0" smtClean="0">
                <a:latin typeface="+mn-lt"/>
              </a:rPr>
              <a:t>Örgüt </a:t>
            </a:r>
            <a:r>
              <a:rPr lang="tr-TR" altLang="tr-TR" sz="2000" dirty="0">
                <a:latin typeface="+mn-lt"/>
              </a:rPr>
              <a:t>ve çevrenin birbirlerine olan bağımlılık ve katkılarını dengelemeleri gerekir. </a:t>
            </a:r>
            <a:endParaRPr lang="tr-TR" altLang="tr-TR" sz="2000" dirty="0" smtClean="0">
              <a:latin typeface="+mn-lt"/>
            </a:endParaRPr>
          </a:p>
          <a:p>
            <a:pPr algn="ctr" eaLnBrk="1" hangingPunct="1"/>
            <a:r>
              <a:rPr lang="tr-TR" altLang="tr-TR" sz="2000" dirty="0" smtClean="0">
                <a:latin typeface="+mn-lt"/>
              </a:rPr>
              <a:t>Çevresiyle </a:t>
            </a:r>
            <a:r>
              <a:rPr lang="tr-TR" altLang="tr-TR" sz="2000" dirty="0">
                <a:latin typeface="+mn-lt"/>
              </a:rPr>
              <a:t>karşılıklı bir etkileşim içinde olan okula </a:t>
            </a:r>
            <a:endParaRPr lang="tr-TR" altLang="tr-TR" sz="2000" dirty="0" smtClean="0">
              <a:latin typeface="+mn-lt"/>
            </a:endParaRPr>
          </a:p>
          <a:p>
            <a:pPr algn="ctr" eaLnBrk="1" hangingPunct="1"/>
            <a:endParaRPr lang="tr-TR" altLang="tr-TR" sz="2000" dirty="0">
              <a:latin typeface="+mn-lt"/>
            </a:endParaRPr>
          </a:p>
          <a:p>
            <a:pPr algn="ctr" eaLnBrk="1" hangingPunct="1"/>
            <a:endParaRPr lang="tr-TR" altLang="tr-TR" sz="2000" dirty="0" smtClean="0">
              <a:latin typeface="+mn-lt"/>
            </a:endParaRPr>
          </a:p>
          <a:p>
            <a:pPr algn="ctr" eaLnBrk="1" hangingPunct="1"/>
            <a:endParaRPr lang="tr-TR" altLang="tr-TR" sz="2000" dirty="0" smtClean="0">
              <a:latin typeface="+mn-lt"/>
            </a:endParaRPr>
          </a:p>
          <a:p>
            <a:pPr algn="ctr" eaLnBrk="1" hangingPunct="1"/>
            <a:r>
              <a:rPr lang="tr-TR" altLang="tr-TR" sz="2000" dirty="0" smtClean="0">
                <a:solidFill>
                  <a:srgbClr val="FF0000"/>
                </a:solidFill>
                <a:latin typeface="+mn-lt"/>
              </a:rPr>
              <a:t>                                                               </a:t>
            </a:r>
          </a:p>
          <a:p>
            <a:pPr algn="ctr" eaLnBrk="1" hangingPunct="1"/>
            <a:r>
              <a:rPr lang="tr-TR" altLang="tr-TR" sz="2000" dirty="0">
                <a:solidFill>
                  <a:srgbClr val="FF0000"/>
                </a:solidFill>
                <a:latin typeface="+mn-lt"/>
              </a:rPr>
              <a:t> </a:t>
            </a:r>
            <a:r>
              <a:rPr lang="tr-TR" altLang="tr-TR" sz="2000" dirty="0" smtClean="0">
                <a:solidFill>
                  <a:srgbClr val="FF0000"/>
                </a:solidFill>
                <a:latin typeface="+mn-lt"/>
              </a:rPr>
              <a:t>                                                                                </a:t>
            </a:r>
          </a:p>
          <a:p>
            <a:pPr algn="ctr" eaLnBrk="1" hangingPunct="1"/>
            <a:r>
              <a:rPr lang="tr-TR" altLang="tr-TR" sz="2000" dirty="0">
                <a:solidFill>
                  <a:srgbClr val="FF0000"/>
                </a:solidFill>
                <a:latin typeface="+mn-lt"/>
              </a:rPr>
              <a:t> </a:t>
            </a:r>
            <a:r>
              <a:rPr lang="tr-TR" altLang="tr-TR" sz="2000" dirty="0" smtClean="0">
                <a:solidFill>
                  <a:srgbClr val="FF0000"/>
                </a:solidFill>
                <a:latin typeface="+mn-lt"/>
              </a:rPr>
              <a:t>                                                                                 “</a:t>
            </a:r>
            <a:r>
              <a:rPr lang="tr-TR" altLang="tr-TR" sz="2000" dirty="0">
                <a:solidFill>
                  <a:srgbClr val="FF0000"/>
                </a:solidFill>
                <a:latin typeface="+mn-lt"/>
              </a:rPr>
              <a:t>Topluluk Okulu” </a:t>
            </a:r>
            <a:r>
              <a:rPr lang="tr-TR" altLang="tr-TR" sz="2000" dirty="0">
                <a:latin typeface="+mn-lt"/>
              </a:rPr>
              <a:t>ismi verilmektedir. </a:t>
            </a:r>
          </a:p>
        </p:txBody>
      </p:sp>
      <p:sp>
        <p:nvSpPr>
          <p:cNvPr id="25" name="Sağ Ok 24"/>
          <p:cNvSpPr/>
          <p:nvPr/>
        </p:nvSpPr>
        <p:spPr>
          <a:xfrm>
            <a:off x="4806159" y="1594909"/>
            <a:ext cx="909782" cy="528105"/>
          </a:xfrm>
          <a:prstGeom prst="rightArrow">
            <a:avLst/>
          </a:prstGeom>
          <a:solidFill>
            <a:srgbClr val="F03C2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000" dirty="0">
              <a:solidFill>
                <a:srgbClr val="FF0000"/>
              </a:solidFill>
            </a:endParaRPr>
          </a:p>
        </p:txBody>
      </p:sp>
      <p:sp>
        <p:nvSpPr>
          <p:cNvPr id="29" name="Aşağı Ok 28"/>
          <p:cNvSpPr/>
          <p:nvPr/>
        </p:nvSpPr>
        <p:spPr>
          <a:xfrm>
            <a:off x="6423768" y="3246302"/>
            <a:ext cx="391224" cy="1093929"/>
          </a:xfrm>
          <a:prstGeom prst="downArrow">
            <a:avLst/>
          </a:prstGeom>
          <a:solidFill>
            <a:srgbClr val="F03C2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000"/>
          </a:p>
        </p:txBody>
      </p:sp>
      <p:sp>
        <p:nvSpPr>
          <p:cNvPr id="11" name="Başlık 1"/>
          <p:cNvSpPr>
            <a:spLocks noGrp="1"/>
          </p:cNvSpPr>
          <p:nvPr>
            <p:ph type="title"/>
          </p:nvPr>
        </p:nvSpPr>
        <p:spPr>
          <a:xfrm>
            <a:off x="247650" y="185740"/>
            <a:ext cx="8229600" cy="588961"/>
          </a:xfrm>
        </p:spPr>
        <p:txBody>
          <a:bodyPr>
            <a:normAutofit fontScale="90000"/>
          </a:bodyPr>
          <a:lstStyle/>
          <a:p>
            <a:r>
              <a:rPr lang="tr-TR" dirty="0" smtClean="0"/>
              <a:t>Sosyal Sistem Olarak Okullar…</a:t>
            </a:r>
            <a:endParaRPr lang="tr-TR" dirty="0"/>
          </a:p>
        </p:txBody>
      </p:sp>
      <p:pic>
        <p:nvPicPr>
          <p:cNvPr id="3" name="Resim 2"/>
          <p:cNvPicPr>
            <a:picLocks noChangeAspect="1"/>
          </p:cNvPicPr>
          <p:nvPr/>
        </p:nvPicPr>
        <p:blipFill>
          <a:blip r:embed="rId2"/>
          <a:stretch>
            <a:fillRect/>
          </a:stretch>
        </p:blipFill>
        <p:spPr>
          <a:xfrm>
            <a:off x="641641" y="3180202"/>
            <a:ext cx="2804403" cy="3519729"/>
          </a:xfrm>
          <a:prstGeom prst="rect">
            <a:avLst/>
          </a:prstGeom>
        </p:spPr>
      </p:pic>
      <p:sp>
        <p:nvSpPr>
          <p:cNvPr id="7" name="Dikdörtgen 6"/>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93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a:lnSpc>
                <a:spcPct val="90000"/>
              </a:lnSpc>
            </a:pPr>
            <a:endParaRPr lang="tr-TR" altLang="tr-TR" dirty="0"/>
          </a:p>
          <a:p>
            <a:pPr>
              <a:lnSpc>
                <a:spcPct val="90000"/>
              </a:lnSpc>
            </a:pPr>
            <a:r>
              <a:rPr lang="tr-TR" altLang="tr-TR" dirty="0"/>
              <a:t>Belirli sınırlarının olması</a:t>
            </a:r>
          </a:p>
          <a:p>
            <a:pPr>
              <a:lnSpc>
                <a:spcPct val="90000"/>
              </a:lnSpc>
            </a:pPr>
            <a:r>
              <a:rPr lang="tr-TR" altLang="tr-TR" dirty="0"/>
              <a:t>İnsanlardan oluşması</a:t>
            </a:r>
          </a:p>
          <a:p>
            <a:pPr>
              <a:lnSpc>
                <a:spcPct val="90000"/>
              </a:lnSpc>
            </a:pPr>
            <a:r>
              <a:rPr lang="tr-TR" altLang="tr-TR" dirty="0"/>
              <a:t>Çevresi ile etkileşim içinde olması</a:t>
            </a:r>
          </a:p>
          <a:p>
            <a:pPr>
              <a:lnSpc>
                <a:spcPct val="90000"/>
              </a:lnSpc>
            </a:pPr>
            <a:r>
              <a:rPr lang="tr-TR" altLang="tr-TR" dirty="0"/>
              <a:t>Belirli </a:t>
            </a:r>
            <a:r>
              <a:rPr lang="tr-TR" altLang="tr-TR" dirty="0" err="1"/>
              <a:t>stadardlara</a:t>
            </a:r>
            <a:r>
              <a:rPr lang="tr-TR" altLang="tr-TR" dirty="0"/>
              <a:t> sahip olması</a:t>
            </a:r>
          </a:p>
          <a:p>
            <a:pPr>
              <a:lnSpc>
                <a:spcPct val="90000"/>
              </a:lnSpc>
            </a:pPr>
            <a:r>
              <a:rPr lang="tr-TR" altLang="tr-TR" dirty="0"/>
              <a:t>Sistemde yer alanlar için farklı roller ve bunlardan beklentilerin olması</a:t>
            </a:r>
          </a:p>
          <a:p>
            <a:pPr>
              <a:lnSpc>
                <a:spcPct val="90000"/>
              </a:lnSpc>
            </a:pPr>
            <a:r>
              <a:rPr lang="tr-TR" altLang="tr-TR" dirty="0"/>
              <a:t>Sistemin öğeleri arasında karşılıklı bağlılık</a:t>
            </a:r>
          </a:p>
        </p:txBody>
      </p:sp>
      <p:sp>
        <p:nvSpPr>
          <p:cNvPr id="53250" name="Rectangle 2"/>
          <p:cNvSpPr>
            <a:spLocks noGrp="1" noChangeArrowheads="1"/>
          </p:cNvSpPr>
          <p:nvPr>
            <p:ph type="title"/>
          </p:nvPr>
        </p:nvSpPr>
        <p:spPr/>
        <p:txBody>
          <a:bodyPr/>
          <a:lstStyle/>
          <a:p>
            <a:r>
              <a:rPr lang="tr-TR" altLang="tr-TR" sz="3000" dirty="0"/>
              <a:t>Sosyal  sistemlerin özellikleri nelerdir?</a:t>
            </a:r>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468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marL="457200" indent="-457200">
              <a:buFontTx/>
              <a:buAutoNum type="arabicPeriod"/>
            </a:pPr>
            <a:endParaRPr lang="tr-TR" altLang="tr-TR" dirty="0"/>
          </a:p>
          <a:p>
            <a:pPr marL="457200" indent="-457200">
              <a:buFontTx/>
              <a:buAutoNum type="arabicPeriod"/>
            </a:pPr>
            <a:r>
              <a:rPr lang="tr-TR" altLang="tr-TR" dirty="0"/>
              <a:t>Sosyal-kültürel görev</a:t>
            </a:r>
          </a:p>
          <a:p>
            <a:pPr marL="457200" indent="-457200">
              <a:buFontTx/>
              <a:buAutoNum type="arabicPeriod"/>
            </a:pPr>
            <a:r>
              <a:rPr lang="tr-TR" altLang="tr-TR" dirty="0"/>
              <a:t>Politik görev</a:t>
            </a:r>
          </a:p>
          <a:p>
            <a:pPr marL="457200" indent="-457200">
              <a:buFontTx/>
              <a:buAutoNum type="arabicPeriod"/>
            </a:pPr>
            <a:r>
              <a:rPr lang="tr-TR" altLang="tr-TR" dirty="0"/>
              <a:t>Ekonomik görev</a:t>
            </a:r>
          </a:p>
          <a:p>
            <a:pPr marL="457200" indent="-457200">
              <a:buFontTx/>
              <a:buAutoNum type="arabicPeriod"/>
            </a:pPr>
            <a:r>
              <a:rPr lang="tr-TR" altLang="tr-TR" dirty="0"/>
              <a:t>Bireysel görev</a:t>
            </a:r>
          </a:p>
        </p:txBody>
      </p:sp>
      <p:sp>
        <p:nvSpPr>
          <p:cNvPr id="56322" name="Rectangle 2"/>
          <p:cNvSpPr>
            <a:spLocks noGrp="1" noChangeArrowheads="1"/>
          </p:cNvSpPr>
          <p:nvPr>
            <p:ph type="title"/>
          </p:nvPr>
        </p:nvSpPr>
        <p:spPr/>
        <p:txBody>
          <a:bodyPr/>
          <a:lstStyle/>
          <a:p>
            <a:r>
              <a:rPr lang="tr-TR" altLang="tr-TR" sz="3000" dirty="0"/>
              <a:t>Okul eğitiminin görevleri/işlevleri nelerdir?</a:t>
            </a:r>
          </a:p>
        </p:txBody>
      </p:sp>
    </p:spTree>
    <p:extLst>
      <p:ext uri="{BB962C8B-B14F-4D97-AF65-F5344CB8AC3E}">
        <p14:creationId xmlns:p14="http://schemas.microsoft.com/office/powerpoint/2010/main" val="1021741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a:bodyPr>
          <a:lstStyle/>
          <a:p>
            <a:pPr marL="0" indent="0">
              <a:buNone/>
            </a:pPr>
            <a:r>
              <a:rPr lang="tr-TR" altLang="tr-TR" sz="2800" dirty="0"/>
              <a:t>Eğitim, ideolojik bir girişimdir. </a:t>
            </a:r>
            <a:endParaRPr lang="tr-TR" altLang="tr-TR" sz="2800" dirty="0" smtClean="0"/>
          </a:p>
          <a:p>
            <a:pPr marL="0" indent="0">
              <a:buNone/>
            </a:pPr>
            <a:endParaRPr lang="tr-TR" altLang="tr-TR" sz="2800" dirty="0" smtClean="0"/>
          </a:p>
          <a:p>
            <a:pPr marL="0" indent="0">
              <a:buNone/>
            </a:pPr>
            <a:r>
              <a:rPr lang="tr-TR" altLang="tr-TR" sz="2800" dirty="0" smtClean="0"/>
              <a:t>Elbette </a:t>
            </a:r>
            <a:r>
              <a:rPr lang="tr-TR" altLang="tr-TR" sz="2800" dirty="0"/>
              <a:t>her </a:t>
            </a:r>
            <a:r>
              <a:rPr lang="tr-TR" altLang="tr-TR" sz="2800" dirty="0" smtClean="0"/>
              <a:t>toplumun egemen </a:t>
            </a:r>
            <a:r>
              <a:rPr lang="tr-TR" altLang="tr-TR" sz="2800" dirty="0"/>
              <a:t>bir ideolojisi, bir başka ifadeyle resmi </a:t>
            </a:r>
            <a:r>
              <a:rPr lang="tr-TR" altLang="tr-TR" sz="2800" dirty="0" smtClean="0"/>
              <a:t>ideolojisi vardır </a:t>
            </a:r>
            <a:r>
              <a:rPr lang="tr-TR" altLang="tr-TR" sz="2800" dirty="0"/>
              <a:t>ve bu ideoloji, eğitim ve okul üzerinde </a:t>
            </a:r>
            <a:r>
              <a:rPr lang="tr-TR" altLang="tr-TR" sz="2800" dirty="0" smtClean="0"/>
              <a:t>doğrudan etkilidir</a:t>
            </a:r>
            <a:r>
              <a:rPr lang="tr-TR" altLang="tr-TR" sz="2800" dirty="0"/>
              <a:t>. </a:t>
            </a:r>
            <a:endParaRPr lang="tr-TR" altLang="tr-TR" sz="2800" dirty="0" smtClean="0"/>
          </a:p>
          <a:p>
            <a:pPr marL="0" indent="0">
              <a:buNone/>
            </a:pPr>
            <a:endParaRPr lang="tr-TR" altLang="tr-TR" sz="2800" dirty="0" smtClean="0"/>
          </a:p>
          <a:p>
            <a:pPr marL="0" indent="0">
              <a:buNone/>
            </a:pPr>
            <a:r>
              <a:rPr lang="tr-TR" altLang="tr-TR" sz="2800" dirty="0" smtClean="0"/>
              <a:t>Egemen </a:t>
            </a:r>
            <a:r>
              <a:rPr lang="tr-TR" altLang="tr-TR" sz="2800" dirty="0"/>
              <a:t>ideoloji eğitimin amaçlarında ve </a:t>
            </a:r>
            <a:r>
              <a:rPr lang="tr-TR" altLang="tr-TR" sz="2800" dirty="0" smtClean="0"/>
              <a:t>eğitim programlarında </a:t>
            </a:r>
            <a:r>
              <a:rPr lang="tr-TR" altLang="tr-TR" sz="2800" dirty="0"/>
              <a:t>ifadesini bulur.</a:t>
            </a:r>
          </a:p>
        </p:txBody>
      </p:sp>
      <p:sp>
        <p:nvSpPr>
          <p:cNvPr id="56322" name="Rectangle 2"/>
          <p:cNvSpPr>
            <a:spLocks noGrp="1" noChangeArrowheads="1"/>
          </p:cNvSpPr>
          <p:nvPr>
            <p:ph type="title"/>
          </p:nvPr>
        </p:nvSpPr>
        <p:spPr/>
        <p:txBody>
          <a:bodyPr/>
          <a:lstStyle/>
          <a:p>
            <a:r>
              <a:rPr lang="tr-TR" altLang="tr-TR" sz="3000" dirty="0"/>
              <a:t>Eğitim-Okul-Toplum-İdeoloji İlişkisi…</a:t>
            </a:r>
          </a:p>
        </p:txBody>
      </p:sp>
    </p:spTree>
    <p:extLst>
      <p:ext uri="{BB962C8B-B14F-4D97-AF65-F5344CB8AC3E}">
        <p14:creationId xmlns:p14="http://schemas.microsoft.com/office/powerpoint/2010/main" val="2494538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9646" y="3546295"/>
            <a:ext cx="9163646" cy="0"/>
          </a:xfrm>
          <a:prstGeom prst="line">
            <a:avLst/>
          </a:prstGeom>
          <a:ln w="38100">
            <a:gradFill>
              <a:gsLst>
                <a:gs pos="0">
                  <a:schemeClr val="bg1"/>
                </a:gs>
                <a:gs pos="50000">
                  <a:schemeClr val="bg1">
                    <a:lumMod val="65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10800000">
            <a:off x="762858" y="1175535"/>
            <a:ext cx="7414190" cy="2236388"/>
          </a:xfrm>
          <a:prstGeom prst="rect">
            <a:avLst/>
          </a:prstGeom>
          <a:gradFill>
            <a:gsLst>
              <a:gs pos="18000">
                <a:srgbClr val="F03C25">
                  <a:alpha val="36000"/>
                </a:srgbClr>
              </a:gs>
              <a:gs pos="85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750746" y="3680111"/>
            <a:ext cx="7426302" cy="2236388"/>
          </a:xfrm>
          <a:prstGeom prst="rect">
            <a:avLst/>
          </a:prstGeom>
          <a:gradFill>
            <a:gsLst>
              <a:gs pos="18000">
                <a:srgbClr val="F03C25">
                  <a:alpha val="36000"/>
                </a:srgbClr>
              </a:gs>
              <a:gs pos="85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481050" y="4135400"/>
            <a:ext cx="6833824" cy="1077218"/>
          </a:xfrm>
          <a:prstGeom prst="rect">
            <a:avLst/>
          </a:prstGeom>
          <a:noFill/>
        </p:spPr>
        <p:txBody>
          <a:bodyPr vert="horz" wrap="square" rtlCol="0">
            <a:spAutoFit/>
          </a:bodyPr>
          <a:lstStyle/>
          <a:p>
            <a:pPr algn="ctr">
              <a:buClr>
                <a:srgbClr val="C00000"/>
              </a:buClr>
            </a:pPr>
            <a:r>
              <a:rPr lang="tr-TR" sz="3200" b="1" dirty="0">
                <a:solidFill>
                  <a:schemeClr val="tx1">
                    <a:lumMod val="65000"/>
                    <a:lumOff val="35000"/>
                  </a:schemeClr>
                </a:solidFill>
              </a:rPr>
              <a:t>Bireysel olarak da başarının eğitimden geçtiği ideolojisi işlenir.</a:t>
            </a:r>
          </a:p>
        </p:txBody>
      </p:sp>
      <p:pic>
        <p:nvPicPr>
          <p:cNvPr id="63" name="Picture 62"/>
          <p:cNvPicPr>
            <a:picLocks noChangeAspect="1"/>
          </p:cNvPicPr>
          <p:nvPr/>
        </p:nvPicPr>
        <p:blipFill rotWithShape="1">
          <a:blip r:embed="rId5">
            <a:extLst>
              <a:ext uri="{28A0092B-C50C-407E-A947-70E740481C1C}">
                <a14:useLocalDpi xmlns:a14="http://schemas.microsoft.com/office/drawing/2010/main" val="0"/>
              </a:ext>
            </a:extLst>
          </a:blip>
          <a:srcRect l="5730" t="32824" r="59236" b="52411"/>
          <a:stretch/>
        </p:blipFill>
        <p:spPr>
          <a:xfrm>
            <a:off x="1481188" y="4758305"/>
            <a:ext cx="2200014" cy="1010900"/>
          </a:xfrm>
          <a:prstGeom prst="rect">
            <a:avLst/>
          </a:prstGeom>
        </p:spPr>
      </p:pic>
      <p:pic>
        <p:nvPicPr>
          <p:cNvPr id="64" name="Picture 63"/>
          <p:cNvPicPr>
            <a:picLocks noChangeAspect="1"/>
          </p:cNvPicPr>
          <p:nvPr/>
        </p:nvPicPr>
        <p:blipFill rotWithShape="1">
          <a:blip r:embed="rId5">
            <a:extLst>
              <a:ext uri="{28A0092B-C50C-407E-A947-70E740481C1C}">
                <a14:useLocalDpi xmlns:a14="http://schemas.microsoft.com/office/drawing/2010/main" val="0"/>
              </a:ext>
            </a:extLst>
          </a:blip>
          <a:srcRect l="5730" t="32824" r="59236" b="52411"/>
          <a:stretch/>
        </p:blipFill>
        <p:spPr>
          <a:xfrm>
            <a:off x="1343224" y="2344503"/>
            <a:ext cx="2200014" cy="1010900"/>
          </a:xfrm>
          <a:prstGeom prst="rect">
            <a:avLst/>
          </a:prstGeom>
        </p:spPr>
      </p:pic>
      <p:pic>
        <p:nvPicPr>
          <p:cNvPr id="65" name="Group 7"/>
          <p:cNvPicPr>
            <a:picLocks/>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281007" y="1550044"/>
            <a:ext cx="400086" cy="419949"/>
          </a:xfrm>
          <a:prstGeom prst="rect">
            <a:avLst/>
          </a:prstGeom>
        </p:spPr>
      </p:pic>
      <p:pic>
        <p:nvPicPr>
          <p:cNvPr id="66" name="Group 7"/>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280164" y="4363530"/>
            <a:ext cx="400086" cy="419949"/>
          </a:xfrm>
          <a:prstGeom prst="rect">
            <a:avLst/>
          </a:prstGeom>
        </p:spPr>
      </p:pic>
      <p:sp>
        <p:nvSpPr>
          <p:cNvPr id="28" name="Title 1"/>
          <p:cNvSpPr txBox="1">
            <a:spLocks/>
          </p:cNvSpPr>
          <p:nvPr/>
        </p:nvSpPr>
        <p:spPr>
          <a:xfrm>
            <a:off x="74539" y="100960"/>
            <a:ext cx="8229600" cy="58896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dirty="0" smtClean="0"/>
              <a:t>Eğitim-Okul-Toplum-İdeoloji İlişkisi…</a:t>
            </a:r>
            <a:endParaRPr lang="en-GB" dirty="0"/>
          </a:p>
        </p:txBody>
      </p:sp>
      <p:sp>
        <p:nvSpPr>
          <p:cNvPr id="31" name="TextBox 56"/>
          <p:cNvSpPr txBox="1"/>
          <p:nvPr/>
        </p:nvSpPr>
        <p:spPr>
          <a:xfrm>
            <a:off x="1576552" y="1306119"/>
            <a:ext cx="6262618" cy="1569660"/>
          </a:xfrm>
          <a:prstGeom prst="rect">
            <a:avLst/>
          </a:prstGeom>
          <a:noFill/>
        </p:spPr>
        <p:txBody>
          <a:bodyPr vert="horz" wrap="square" rtlCol="0">
            <a:spAutoFit/>
          </a:bodyPr>
          <a:lstStyle/>
          <a:p>
            <a:pPr algn="ctr">
              <a:buClr>
                <a:srgbClr val="C00000"/>
              </a:buClr>
            </a:pPr>
            <a:r>
              <a:rPr lang="tr-TR" sz="3200" b="1" dirty="0" smtClean="0">
                <a:solidFill>
                  <a:schemeClr val="tx1">
                    <a:lumMod val="65000"/>
                    <a:lumOff val="35000"/>
                  </a:schemeClr>
                </a:solidFill>
              </a:rPr>
              <a:t>İdeolojilerinde </a:t>
            </a:r>
            <a:r>
              <a:rPr lang="tr-TR" sz="3200" b="1" dirty="0">
                <a:solidFill>
                  <a:schemeClr val="tx1">
                    <a:lumMod val="65000"/>
                    <a:lumOff val="35000"/>
                  </a:schemeClr>
                </a:solidFill>
              </a:rPr>
              <a:t>"geleceğin yurttaşını eğiterek hazırlama" olarak özetleyebiliriz. </a:t>
            </a:r>
          </a:p>
        </p:txBody>
      </p:sp>
      <p:sp>
        <p:nvSpPr>
          <p:cNvPr id="32" name="Dikdörtgen 31"/>
          <p:cNvSpPr/>
          <p:nvPr/>
        </p:nvSpPr>
        <p:spPr>
          <a:xfrm>
            <a:off x="8177049" y="100960"/>
            <a:ext cx="918779" cy="1205160"/>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2498" y="158095"/>
            <a:ext cx="847522"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647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70000" lnSpcReduction="20000"/>
          </a:bodyPr>
          <a:lstStyle/>
          <a:p>
            <a:pPr marL="457200" indent="-457200">
              <a:buFontTx/>
              <a:buAutoNum type="arabicPeriod"/>
            </a:pPr>
            <a:endParaRPr lang="tr-TR" altLang="tr-TR" dirty="0"/>
          </a:p>
          <a:p>
            <a:r>
              <a:rPr lang="tr-TR" altLang="tr-TR" dirty="0"/>
              <a:t>E</a:t>
            </a:r>
            <a:r>
              <a:rPr lang="tr-TR" altLang="tr-TR" dirty="0" smtClean="0"/>
              <a:t>ski kolonilerde de </a:t>
            </a:r>
            <a:r>
              <a:rPr lang="tr-TR" altLang="tr-TR" dirty="0"/>
              <a:t>okul (okula gitme, okuldan mezun olma, tahsil) bir kamu veya özel bürokrat sınıfın üyesi olmanın ön koşulu olmuştur (örneğin memurluğun ve profesyonelliğin tahsile göre </a:t>
            </a:r>
            <a:r>
              <a:rPr lang="tr-TR" altLang="tr-TR" dirty="0" err="1"/>
              <a:t>kademeleşmesi</a:t>
            </a:r>
            <a:r>
              <a:rPr lang="tr-TR" altLang="tr-TR" dirty="0" smtClean="0"/>
              <a:t>).</a:t>
            </a:r>
          </a:p>
          <a:p>
            <a:r>
              <a:rPr lang="tr-TR" altLang="tr-TR" dirty="0"/>
              <a:t>Böylece insanlar okul kapısından geçerek topluma girişe inanır</a:t>
            </a:r>
            <a:r>
              <a:rPr lang="tr-TR" altLang="tr-TR" dirty="0" smtClean="0"/>
              <a:t>.</a:t>
            </a:r>
          </a:p>
          <a:p>
            <a:r>
              <a:rPr lang="tr-TR" altLang="tr-TR" dirty="0"/>
              <a:t>Okul eğitim süreci sosyal kontrol aracı olarak işlev yapar</a:t>
            </a:r>
            <a:r>
              <a:rPr lang="tr-TR" altLang="tr-TR" dirty="0" smtClean="0"/>
              <a:t>.</a:t>
            </a:r>
          </a:p>
          <a:p>
            <a:r>
              <a:rPr lang="tr-TR" altLang="tr-TR" dirty="0"/>
              <a:t>Çocuklara ve gençlere egemen kuralları, gelenekleri, değerleri, umutları ve umutsuzlukları işleyen okul sistemi, egemen </a:t>
            </a:r>
            <a:r>
              <a:rPr lang="tr-TR" altLang="tr-TR" dirty="0" smtClean="0"/>
              <a:t>yapıyı ve sınıfı </a:t>
            </a:r>
            <a:r>
              <a:rPr lang="tr-TR" altLang="tr-TR" dirty="0"/>
              <a:t>resmi sosyalleştirme </a:t>
            </a:r>
            <a:r>
              <a:rPr lang="tr-TR" altLang="tr-TR" dirty="0" smtClean="0"/>
              <a:t>aracı olarak aktarır.</a:t>
            </a:r>
          </a:p>
          <a:p>
            <a:r>
              <a:rPr lang="tr-TR" altLang="tr-TR" dirty="0"/>
              <a:t>Bu karakteri nedeniyle, eğitim aynı zamanda ideolojik mücadelelerin en yoğun verildiği bir alandır.</a:t>
            </a:r>
          </a:p>
        </p:txBody>
      </p:sp>
      <p:sp>
        <p:nvSpPr>
          <p:cNvPr id="56322" name="Rectangle 2"/>
          <p:cNvSpPr>
            <a:spLocks noGrp="1" noChangeArrowheads="1"/>
          </p:cNvSpPr>
          <p:nvPr>
            <p:ph type="title"/>
          </p:nvPr>
        </p:nvSpPr>
        <p:spPr>
          <a:xfrm>
            <a:off x="228600" y="423973"/>
            <a:ext cx="8229600" cy="588961"/>
          </a:xfrm>
        </p:spPr>
        <p:txBody>
          <a:bodyPr>
            <a:normAutofit fontScale="90000"/>
          </a:bodyPr>
          <a:lstStyle/>
          <a:p>
            <a:r>
              <a:rPr lang="tr-TR" altLang="tr-TR" sz="3000" dirty="0"/>
              <a:t>Eğitim-Okul-Toplum-İdeoloji İlişkisi…</a:t>
            </a:r>
            <a:br>
              <a:rPr lang="tr-TR" altLang="tr-TR" sz="3000" dirty="0"/>
            </a:br>
            <a:endParaRPr lang="tr-TR" altLang="tr-TR" sz="3000" dirty="0"/>
          </a:p>
        </p:txBody>
      </p:sp>
      <p:sp>
        <p:nvSpPr>
          <p:cNvPr id="5" name="Dikdörtgen 4"/>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53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47650" y="931411"/>
            <a:ext cx="8686800" cy="4800600"/>
          </a:xfrm>
        </p:spPr>
        <p:txBody>
          <a:bodyPr/>
          <a:lstStyle/>
          <a:p>
            <a:r>
              <a:rPr lang="tr-TR" dirty="0" smtClean="0"/>
              <a:t>Okul bürokratik bir kurumdur.</a:t>
            </a:r>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21772" y="1474991"/>
            <a:ext cx="8928466" cy="3293209"/>
          </a:xfrm>
          <a:prstGeom prst="rect">
            <a:avLst/>
          </a:prstGeom>
        </p:spPr>
        <p:txBody>
          <a:bodyPr wrap="square">
            <a:spAutoFit/>
          </a:bodyPr>
          <a:lstStyle/>
          <a:p>
            <a:r>
              <a:rPr lang="tr-TR" sz="1600" dirty="0"/>
              <a:t>Bakanlık illere bir genelge yollamış; Tarıma zarar veren yaban domuzlarının sayısını bildirin</a:t>
            </a:r>
          </a:p>
          <a:p>
            <a:r>
              <a:rPr lang="tr-TR" sz="1600" dirty="0"/>
              <a:t>Eğer sayıları 150.yi geçerse sürek avı başlatın</a:t>
            </a:r>
            <a:r>
              <a:rPr lang="tr-TR" sz="1600" dirty="0" smtClean="0"/>
              <a:t>.. Vurulan </a:t>
            </a:r>
            <a:r>
              <a:rPr lang="tr-TR" sz="1600" dirty="0"/>
              <a:t>yaban domuzlarının da kuyruğunu kesip yollayın.</a:t>
            </a:r>
          </a:p>
          <a:p>
            <a:r>
              <a:rPr lang="tr-TR" sz="1600" dirty="0"/>
              <a:t>İl Tarım Müdürleri genelgeyi okumuşlar</a:t>
            </a:r>
            <a:r>
              <a:rPr lang="tr-TR" sz="1600" dirty="0" smtClean="0"/>
              <a:t>. Herkes </a:t>
            </a:r>
            <a:r>
              <a:rPr lang="tr-TR" sz="1600" dirty="0"/>
              <a:t>“bazı hayvanları…Bazı rakamları “yazmış</a:t>
            </a:r>
          </a:p>
          <a:p>
            <a:r>
              <a:rPr lang="tr-TR" sz="1600" dirty="0"/>
              <a:t>Tabii kimse “başına iş almak</a:t>
            </a:r>
            <a:r>
              <a:rPr lang="tr-TR" sz="1600" dirty="0" smtClean="0"/>
              <a:t>” istememiş. </a:t>
            </a:r>
            <a:r>
              <a:rPr lang="tr-TR" sz="1600" dirty="0"/>
              <a:t>K</a:t>
            </a:r>
            <a:r>
              <a:rPr lang="tr-TR" sz="1600" dirty="0" smtClean="0"/>
              <a:t>imsede </a:t>
            </a:r>
            <a:r>
              <a:rPr lang="tr-TR" sz="1600" dirty="0"/>
              <a:t>yaban domuzu sayısını “150’nin üzerinde</a:t>
            </a:r>
            <a:r>
              <a:rPr lang="tr-TR" sz="1600" dirty="0" smtClean="0"/>
              <a:t>” göstermemiş. Kimi </a:t>
            </a:r>
            <a:r>
              <a:rPr lang="tr-TR" sz="1600" dirty="0"/>
              <a:t>60,kimi 70,kimi 80. Böylece görev yerine </a:t>
            </a:r>
            <a:r>
              <a:rPr lang="tr-TR" sz="1600" dirty="0" smtClean="0"/>
              <a:t>getirilmiş. Tabii </a:t>
            </a:r>
            <a:r>
              <a:rPr lang="tr-TR" sz="1600" dirty="0"/>
              <a:t>Ankara’ </a:t>
            </a:r>
            <a:r>
              <a:rPr lang="tr-TR" sz="1600" dirty="0" err="1"/>
              <a:t>nın</a:t>
            </a:r>
            <a:r>
              <a:rPr lang="tr-TR" sz="1600" dirty="0"/>
              <a:t> genelgesine göre her yıl rakamları yenilemek gerekiyor. Müdürler onunda “çaresini “bulmuşlar</a:t>
            </a:r>
            <a:r>
              <a:rPr lang="tr-TR" sz="1600" dirty="0" smtClean="0"/>
              <a:t>. Bir </a:t>
            </a:r>
            <a:r>
              <a:rPr lang="tr-TR" sz="1600" dirty="0"/>
              <a:t>yıl önce </a:t>
            </a:r>
            <a:r>
              <a:rPr lang="tr-TR" sz="1600" dirty="0" smtClean="0"/>
              <a:t>70 domuz </a:t>
            </a:r>
            <a:r>
              <a:rPr lang="tr-TR" sz="1600" dirty="0"/>
              <a:t>var diyen bir yıl sonra 75’e çıktı </a:t>
            </a:r>
            <a:r>
              <a:rPr lang="tr-TR" sz="1600" dirty="0" smtClean="0"/>
              <a:t>demiş. Sayı </a:t>
            </a:r>
            <a:r>
              <a:rPr lang="tr-TR" sz="1600" dirty="0"/>
              <a:t>150’yi bulmadığı içinde ne” sürek </a:t>
            </a:r>
            <a:r>
              <a:rPr lang="tr-TR" sz="1600" dirty="0" smtClean="0"/>
              <a:t>avı” gerekmiş </a:t>
            </a:r>
            <a:r>
              <a:rPr lang="tr-TR" sz="1600" dirty="0"/>
              <a:t>ne </a:t>
            </a:r>
            <a:r>
              <a:rPr lang="tr-TR" sz="1600" dirty="0" smtClean="0"/>
              <a:t>de ”</a:t>
            </a:r>
            <a:r>
              <a:rPr lang="tr-TR" sz="1600" dirty="0"/>
              <a:t>domuzun kuyruğunu </a:t>
            </a:r>
            <a:r>
              <a:rPr lang="tr-TR" sz="1600" dirty="0" smtClean="0"/>
              <a:t>kesip Ankara’ya </a:t>
            </a:r>
            <a:r>
              <a:rPr lang="tr-TR" sz="1600" dirty="0"/>
              <a:t>yollamak” </a:t>
            </a:r>
            <a:r>
              <a:rPr lang="tr-TR" sz="1600" dirty="0" smtClean="0"/>
              <a:t>Bir gün </a:t>
            </a:r>
            <a:r>
              <a:rPr lang="tr-TR" sz="1600" dirty="0"/>
              <a:t>,bir ilin tarım müdürü değişmiş</a:t>
            </a:r>
            <a:r>
              <a:rPr lang="tr-TR" sz="1600" dirty="0" smtClean="0"/>
              <a:t>. Yeni </a:t>
            </a:r>
            <a:r>
              <a:rPr lang="tr-TR" sz="1600" dirty="0"/>
              <a:t>müdür eski listeyi incelemiş. Bakmış </a:t>
            </a:r>
            <a:r>
              <a:rPr lang="tr-TR" sz="1600" dirty="0" smtClean="0"/>
              <a:t>ki Her </a:t>
            </a:r>
            <a:r>
              <a:rPr lang="tr-TR" sz="1600" dirty="0"/>
              <a:t>yıl 5 er ,5 er arta ,arta domuz sayısı 145’e ulaşmış görünüyor. Düşünmüş taşınmış “nasıl</a:t>
            </a:r>
          </a:p>
          <a:p>
            <a:r>
              <a:rPr lang="tr-TR" sz="1600" dirty="0"/>
              <a:t>Olsa Ankara anlamaz diye kafasına göre yeni rakam bildirmiş “yaban domuzu sayısı 95.”</a:t>
            </a:r>
          </a:p>
          <a:p>
            <a:r>
              <a:rPr lang="tr-TR" sz="1600" dirty="0"/>
              <a:t>Bakanlıkta bir yetkili evrakları incelerken o ilden gelen yazı dikkatini çekmiş bir evvelki yıl 145 olan domuz sayısının neden </a:t>
            </a:r>
            <a:r>
              <a:rPr lang="tr-TR" sz="1600" dirty="0" smtClean="0"/>
              <a:t>95 e </a:t>
            </a:r>
            <a:r>
              <a:rPr lang="tr-TR" sz="1600" dirty="0"/>
              <a:t>düştüğünü 145 eksi 95 eşittir.50 .Bu elli yaban domuzuna ne olduğunun araştırılarak ivedilikle cevap verilmesi istenmiş </a:t>
            </a:r>
            <a:r>
              <a:rPr lang="tr-TR" sz="1600" dirty="0" smtClean="0"/>
              <a:t>eğer vuruldularsa </a:t>
            </a:r>
            <a:r>
              <a:rPr lang="tr-TR" sz="1600" dirty="0"/>
              <a:t>kuyrukları nerede</a:t>
            </a:r>
            <a:r>
              <a:rPr lang="tr-TR" sz="1600" dirty="0" smtClean="0"/>
              <a:t>?</a:t>
            </a:r>
            <a:endParaRPr lang="tr-TR" sz="1600" dirty="0"/>
          </a:p>
        </p:txBody>
      </p:sp>
    </p:spTree>
    <p:extLst>
      <p:ext uri="{BB962C8B-B14F-4D97-AF65-F5344CB8AC3E}">
        <p14:creationId xmlns:p14="http://schemas.microsoft.com/office/powerpoint/2010/main" val="2813244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Okulların Görevleri…</a:t>
            </a:r>
            <a:endParaRPr lang="en-GB" dirty="0"/>
          </a:p>
        </p:txBody>
      </p:sp>
      <p:grpSp>
        <p:nvGrpSpPr>
          <p:cNvPr id="65" name="Group 64"/>
          <p:cNvGrpSpPr/>
          <p:nvPr/>
        </p:nvGrpSpPr>
        <p:grpSpPr>
          <a:xfrm>
            <a:off x="3208223" y="3859701"/>
            <a:ext cx="2234008" cy="2812089"/>
            <a:chOff x="3932056" y="2120033"/>
            <a:chExt cx="2234008" cy="210906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068" y="2120033"/>
              <a:ext cx="2100424" cy="2109067"/>
            </a:xfrm>
            <a:prstGeom prst="rect">
              <a:avLst/>
            </a:prstGeom>
            <a:effectLst>
              <a:outerShdw blurRad="50800" dist="38100" dir="8100000" algn="tr" rotWithShape="0">
                <a:prstClr val="black">
                  <a:alpha val="40000"/>
                </a:prstClr>
              </a:outerShdw>
            </a:effectLst>
          </p:spPr>
        </p:pic>
        <p:sp>
          <p:nvSpPr>
            <p:cNvPr id="41" name="Rectangle 40"/>
            <p:cNvSpPr/>
            <p:nvPr/>
          </p:nvSpPr>
          <p:spPr>
            <a:xfrm>
              <a:off x="3932056" y="2197931"/>
              <a:ext cx="2234008" cy="946413"/>
            </a:xfrm>
            <a:prstGeom prst="rect">
              <a:avLst/>
            </a:prstGeom>
          </p:spPr>
          <p:txBody>
            <a:bodyPr wrap="none">
              <a:spAutoFit/>
            </a:bodyPr>
            <a:lstStyle/>
            <a:p>
              <a:pPr algn="ctr"/>
              <a:r>
                <a:rPr lang="tr-TR" sz="1600" b="1" dirty="0" smtClean="0">
                  <a:solidFill>
                    <a:schemeClr val="bg1"/>
                  </a:solidFill>
                </a:rPr>
                <a:t>Okullar</a:t>
              </a:r>
            </a:p>
            <a:p>
              <a:pPr algn="ctr"/>
              <a:endParaRPr lang="tr-TR" b="1" dirty="0" smtClean="0">
                <a:solidFill>
                  <a:srgbClr val="555555"/>
                </a:solidFill>
              </a:endParaRPr>
            </a:p>
            <a:p>
              <a:pPr algn="ctr"/>
              <a:endParaRPr lang="tr-TR" sz="1400" dirty="0" smtClean="0">
                <a:solidFill>
                  <a:srgbClr val="555555"/>
                </a:solidFill>
              </a:endParaRPr>
            </a:p>
            <a:p>
              <a:pPr algn="ctr"/>
              <a:r>
                <a:rPr lang="tr-TR" sz="1400" dirty="0" smtClean="0">
                  <a:solidFill>
                    <a:srgbClr val="555555"/>
                  </a:solidFill>
                </a:rPr>
                <a:t>1.Ekonomik </a:t>
              </a:r>
              <a:r>
                <a:rPr lang="tr-TR" sz="1400" dirty="0">
                  <a:solidFill>
                    <a:srgbClr val="555555"/>
                  </a:solidFill>
                </a:rPr>
                <a:t>yapıyı </a:t>
              </a:r>
              <a:endParaRPr lang="tr-TR" sz="1400" dirty="0" smtClean="0">
                <a:solidFill>
                  <a:srgbClr val="555555"/>
                </a:solidFill>
              </a:endParaRPr>
            </a:p>
            <a:p>
              <a:pPr algn="ctr"/>
              <a:r>
                <a:rPr lang="tr-TR" sz="1400" dirty="0" smtClean="0">
                  <a:solidFill>
                    <a:srgbClr val="555555"/>
                  </a:solidFill>
                </a:rPr>
                <a:t>yeniden-yaratmada yardım. </a:t>
              </a:r>
              <a:endParaRPr lang="en-US" sz="1400" b="1" dirty="0">
                <a:solidFill>
                  <a:srgbClr val="FF0000"/>
                </a:solidFill>
              </a:endParaRPr>
            </a:p>
          </p:txBody>
        </p:sp>
      </p:grpSp>
      <p:grpSp>
        <p:nvGrpSpPr>
          <p:cNvPr id="64" name="Group 63"/>
          <p:cNvGrpSpPr/>
          <p:nvPr/>
        </p:nvGrpSpPr>
        <p:grpSpPr>
          <a:xfrm>
            <a:off x="5069747" y="2574470"/>
            <a:ext cx="1910502" cy="2539445"/>
            <a:chOff x="6417995" y="2770317"/>
            <a:chExt cx="1910502" cy="1904584"/>
          </a:xfrm>
        </p:grpSpPr>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995" y="2770317"/>
              <a:ext cx="1896779" cy="1904584"/>
            </a:xfrm>
            <a:prstGeom prst="rect">
              <a:avLst/>
            </a:prstGeom>
            <a:effectLst>
              <a:outerShdw blurRad="50800" dist="38100" dir="8100000" algn="tr" rotWithShape="0">
                <a:prstClr val="black">
                  <a:alpha val="40000"/>
                </a:prstClr>
              </a:outerShdw>
            </a:effectLst>
          </p:spPr>
        </p:pic>
        <p:sp>
          <p:nvSpPr>
            <p:cNvPr id="49" name="Rectangle 48"/>
            <p:cNvSpPr/>
            <p:nvPr/>
          </p:nvSpPr>
          <p:spPr>
            <a:xfrm>
              <a:off x="6510885" y="2922551"/>
              <a:ext cx="1817612" cy="1107996"/>
            </a:xfrm>
            <a:prstGeom prst="rect">
              <a:avLst/>
            </a:prstGeom>
          </p:spPr>
          <p:txBody>
            <a:bodyPr wrap="none">
              <a:spAutoFit/>
            </a:bodyPr>
            <a:lstStyle/>
            <a:p>
              <a:pPr algn="ctr"/>
              <a:r>
                <a:rPr lang="tr-TR" sz="1600" b="1" dirty="0" smtClean="0">
                  <a:solidFill>
                    <a:schemeClr val="bg1"/>
                  </a:solidFill>
                </a:rPr>
                <a:t>Okullar</a:t>
              </a:r>
            </a:p>
            <a:p>
              <a:pPr algn="ctr"/>
              <a:endParaRPr lang="tr-TR" b="1" dirty="0" smtClean="0">
                <a:solidFill>
                  <a:schemeClr val="bg1"/>
                </a:solidFill>
              </a:endParaRPr>
            </a:p>
            <a:p>
              <a:pPr algn="ctr"/>
              <a:r>
                <a:rPr lang="tr-TR" sz="1400" dirty="0" smtClean="0">
                  <a:solidFill>
                    <a:srgbClr val="555555"/>
                  </a:solidFill>
                </a:rPr>
                <a:t>2.Toplumsal </a:t>
              </a:r>
              <a:r>
                <a:rPr lang="tr-TR" sz="1400" dirty="0">
                  <a:solidFill>
                    <a:srgbClr val="555555"/>
                  </a:solidFill>
                </a:rPr>
                <a:t>yapının </a:t>
              </a:r>
              <a:endParaRPr lang="tr-TR" sz="1400" dirty="0" smtClean="0">
                <a:solidFill>
                  <a:srgbClr val="555555"/>
                </a:solidFill>
              </a:endParaRPr>
            </a:p>
            <a:p>
              <a:pPr algn="ctr"/>
              <a:r>
                <a:rPr lang="tr-TR" sz="1400" dirty="0" smtClean="0">
                  <a:solidFill>
                    <a:srgbClr val="555555"/>
                  </a:solidFill>
                </a:rPr>
                <a:t>ve </a:t>
              </a:r>
              <a:r>
                <a:rPr lang="tr-TR" sz="1400" dirty="0">
                  <a:solidFill>
                    <a:srgbClr val="555555"/>
                  </a:solidFill>
                </a:rPr>
                <a:t>egemen pratiklerin </a:t>
              </a:r>
              <a:endParaRPr lang="tr-TR" sz="1400" dirty="0" smtClean="0">
                <a:solidFill>
                  <a:srgbClr val="555555"/>
                </a:solidFill>
              </a:endParaRPr>
            </a:p>
            <a:p>
              <a:pPr algn="ctr"/>
              <a:r>
                <a:rPr lang="tr-TR" sz="1400" dirty="0" smtClean="0">
                  <a:solidFill>
                    <a:srgbClr val="555555"/>
                  </a:solidFill>
                </a:rPr>
                <a:t>Meşrulaştırılmasına</a:t>
              </a:r>
            </a:p>
            <a:p>
              <a:pPr algn="ctr"/>
              <a:r>
                <a:rPr lang="tr-TR" sz="1400" dirty="0" smtClean="0">
                  <a:solidFill>
                    <a:srgbClr val="555555"/>
                  </a:solidFill>
                </a:rPr>
                <a:t> </a:t>
              </a:r>
              <a:r>
                <a:rPr lang="tr-TR" sz="1400" dirty="0">
                  <a:solidFill>
                    <a:srgbClr val="555555"/>
                  </a:solidFill>
                </a:rPr>
                <a:t>yardım</a:t>
              </a:r>
              <a:endParaRPr lang="tr-TR" sz="1400" b="1" dirty="0" smtClean="0">
                <a:solidFill>
                  <a:srgbClr val="FF0000"/>
                </a:solidFill>
              </a:endParaRPr>
            </a:p>
          </p:txBody>
        </p:sp>
      </p:grpSp>
      <p:grpSp>
        <p:nvGrpSpPr>
          <p:cNvPr id="70" name="Group 69"/>
          <p:cNvGrpSpPr/>
          <p:nvPr/>
        </p:nvGrpSpPr>
        <p:grpSpPr>
          <a:xfrm>
            <a:off x="0" y="1525046"/>
            <a:ext cx="9144000" cy="1015501"/>
            <a:chOff x="-9525" y="1164126"/>
            <a:chExt cx="9267824" cy="500093"/>
          </a:xfrm>
        </p:grpSpPr>
        <p:sp>
          <p:nvSpPr>
            <p:cNvPr id="66" name="Rectangle 65"/>
            <p:cNvSpPr/>
            <p:nvPr/>
          </p:nvSpPr>
          <p:spPr>
            <a:xfrm flipH="1">
              <a:off x="705223" y="1164127"/>
              <a:ext cx="8553076" cy="500092"/>
            </a:xfrm>
            <a:prstGeom prst="rect">
              <a:avLst/>
            </a:prstGeom>
            <a:solidFill>
              <a:srgbClr val="F13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flipH="1">
              <a:off x="-9525" y="1164126"/>
              <a:ext cx="714753" cy="500092"/>
              <a:chOff x="8450104" y="973626"/>
              <a:chExt cx="714753" cy="500092"/>
            </a:xfrm>
          </p:grpSpPr>
          <p:sp>
            <p:nvSpPr>
              <p:cNvPr id="68" name="Rectangle 67"/>
              <p:cNvSpPr/>
              <p:nvPr/>
            </p:nvSpPr>
            <p:spPr>
              <a:xfrm flipH="1">
                <a:off x="8911564" y="1029519"/>
                <a:ext cx="253293" cy="388306"/>
              </a:xfrm>
              <a:prstGeom prst="rect">
                <a:avLst/>
              </a:prstGeom>
              <a:solidFill>
                <a:srgbClr val="F13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4"/>
              <p:cNvSpPr/>
              <p:nvPr/>
            </p:nvSpPr>
            <p:spPr>
              <a:xfrm flipH="1">
                <a:off x="8450104" y="973626"/>
                <a:ext cx="461462" cy="500092"/>
              </a:xfrm>
              <a:custGeom>
                <a:avLst/>
                <a:gdLst>
                  <a:gd name="connsiteX0" fmla="*/ 0 w 542927"/>
                  <a:gd name="connsiteY0" fmla="*/ 0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0 h 534353"/>
                  <a:gd name="connsiteX0" fmla="*/ 0 w 542927"/>
                  <a:gd name="connsiteY0" fmla="*/ 61913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61913 h 534353"/>
                  <a:gd name="connsiteX0" fmla="*/ 2381 w 545308"/>
                  <a:gd name="connsiteY0" fmla="*/ 61913 h 534353"/>
                  <a:gd name="connsiteX1" fmla="*/ 545308 w 545308"/>
                  <a:gd name="connsiteY1" fmla="*/ 0 h 534353"/>
                  <a:gd name="connsiteX2" fmla="*/ 545308 w 545308"/>
                  <a:gd name="connsiteY2" fmla="*/ 534353 h 534353"/>
                  <a:gd name="connsiteX3" fmla="*/ 0 w 545308"/>
                  <a:gd name="connsiteY3" fmla="*/ 472440 h 534353"/>
                  <a:gd name="connsiteX4" fmla="*/ 2381 w 545308"/>
                  <a:gd name="connsiteY4" fmla="*/ 61913 h 5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8" h="534353">
                    <a:moveTo>
                      <a:pt x="2381" y="61913"/>
                    </a:moveTo>
                    <a:lnTo>
                      <a:pt x="545308" y="0"/>
                    </a:lnTo>
                    <a:lnTo>
                      <a:pt x="545308" y="534353"/>
                    </a:lnTo>
                    <a:lnTo>
                      <a:pt x="0" y="472440"/>
                    </a:lnTo>
                    <a:cubicBezTo>
                      <a:pt x="794" y="335598"/>
                      <a:pt x="1587" y="198755"/>
                      <a:pt x="2381" y="6191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2037817" y="1569819"/>
            <a:ext cx="5773567" cy="707886"/>
          </a:xfrm>
          <a:prstGeom prst="rect">
            <a:avLst/>
          </a:prstGeom>
        </p:spPr>
        <p:txBody>
          <a:bodyPr wrap="none">
            <a:spAutoFit/>
          </a:bodyPr>
          <a:lstStyle/>
          <a:p>
            <a:pPr algn="ctr"/>
            <a:r>
              <a:rPr lang="tr-TR" sz="2000" b="1" dirty="0">
                <a:solidFill>
                  <a:schemeClr val="bg1"/>
                </a:solidFill>
              </a:rPr>
              <a:t>Toplumsal görevle ilgili olarak </a:t>
            </a:r>
            <a:r>
              <a:rPr lang="tr-TR" sz="2000" b="1" dirty="0" err="1">
                <a:solidFill>
                  <a:schemeClr val="bg1"/>
                </a:solidFill>
              </a:rPr>
              <a:t>okul'un</a:t>
            </a:r>
            <a:r>
              <a:rPr lang="tr-TR" sz="2000" b="1" dirty="0">
                <a:solidFill>
                  <a:schemeClr val="bg1"/>
                </a:solidFill>
              </a:rPr>
              <a:t> birbirine </a:t>
            </a:r>
            <a:r>
              <a:rPr lang="tr-TR" sz="2000" b="1" dirty="0" smtClean="0">
                <a:solidFill>
                  <a:schemeClr val="bg1"/>
                </a:solidFill>
              </a:rPr>
              <a:t>bağlı </a:t>
            </a:r>
          </a:p>
          <a:p>
            <a:pPr algn="ctr"/>
            <a:r>
              <a:rPr lang="tr-TR" sz="2000" b="1" dirty="0" smtClean="0">
                <a:solidFill>
                  <a:schemeClr val="bg1"/>
                </a:solidFill>
              </a:rPr>
              <a:t>en </a:t>
            </a:r>
            <a:r>
              <a:rPr lang="tr-TR" sz="2000" b="1" dirty="0">
                <a:solidFill>
                  <a:schemeClr val="bg1"/>
                </a:solidFill>
              </a:rPr>
              <a:t>az üç ana </a:t>
            </a:r>
            <a:r>
              <a:rPr lang="tr-TR" sz="2000" b="1" dirty="0" smtClean="0">
                <a:solidFill>
                  <a:schemeClr val="bg1"/>
                </a:solidFill>
              </a:rPr>
              <a:t>görev yaptığı </a:t>
            </a:r>
            <a:r>
              <a:rPr lang="tr-TR" sz="2000" b="1" dirty="0">
                <a:solidFill>
                  <a:schemeClr val="bg1"/>
                </a:solidFill>
              </a:rPr>
              <a:t>görülür:</a:t>
            </a:r>
            <a:endParaRPr lang="en-US" sz="2000" b="1" dirty="0">
              <a:solidFill>
                <a:schemeClr val="bg1"/>
              </a:solidFill>
            </a:endParaRPr>
          </a:p>
        </p:txBody>
      </p:sp>
      <p:grpSp>
        <p:nvGrpSpPr>
          <p:cNvPr id="63" name="Group 62"/>
          <p:cNvGrpSpPr/>
          <p:nvPr/>
        </p:nvGrpSpPr>
        <p:grpSpPr>
          <a:xfrm>
            <a:off x="6648081" y="3435126"/>
            <a:ext cx="2806401" cy="3761017"/>
            <a:chOff x="6610462" y="765500"/>
            <a:chExt cx="2100424" cy="2109067"/>
          </a:xfrm>
          <a:effectLst>
            <a:outerShdw blurRad="50800" dist="38100" dir="8100000" algn="tr" rotWithShape="0">
              <a:prstClr val="black">
                <a:alpha val="40000"/>
              </a:prstClr>
            </a:outerShdw>
          </a:effectLst>
        </p:grpSpPr>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462" y="765500"/>
              <a:ext cx="2100424" cy="2109067"/>
            </a:xfrm>
            <a:prstGeom prst="rect">
              <a:avLst/>
            </a:prstGeom>
          </p:spPr>
        </p:pic>
        <p:sp>
          <p:nvSpPr>
            <p:cNvPr id="45" name="Rectangle 44"/>
            <p:cNvSpPr/>
            <p:nvPr/>
          </p:nvSpPr>
          <p:spPr>
            <a:xfrm>
              <a:off x="6955387" y="1014707"/>
              <a:ext cx="1410572" cy="1190885"/>
            </a:xfrm>
            <a:prstGeom prst="rect">
              <a:avLst/>
            </a:prstGeom>
          </p:spPr>
          <p:txBody>
            <a:bodyPr wrap="none">
              <a:spAutoFit/>
            </a:bodyPr>
            <a:lstStyle/>
            <a:p>
              <a:pPr algn="ctr"/>
              <a:r>
                <a:rPr lang="tr-TR" sz="1600" b="1" dirty="0" smtClean="0">
                  <a:solidFill>
                    <a:schemeClr val="bg1"/>
                  </a:solidFill>
                </a:rPr>
                <a:t>Okullar</a:t>
              </a:r>
            </a:p>
            <a:p>
              <a:pPr algn="ctr"/>
              <a:endParaRPr lang="tr-TR" b="1" dirty="0">
                <a:solidFill>
                  <a:srgbClr val="555555"/>
                </a:solidFill>
              </a:endParaRPr>
            </a:p>
            <a:p>
              <a:pPr algn="ctr"/>
              <a:r>
                <a:rPr lang="tr-TR" sz="1400" dirty="0" smtClean="0">
                  <a:solidFill>
                    <a:srgbClr val="555555"/>
                  </a:solidFill>
                </a:rPr>
                <a:t>3.Toplumsal</a:t>
              </a:r>
            </a:p>
            <a:p>
              <a:pPr algn="ctr"/>
              <a:r>
                <a:rPr lang="tr-TR" sz="1400" dirty="0" smtClean="0">
                  <a:solidFill>
                    <a:srgbClr val="555555"/>
                  </a:solidFill>
                </a:rPr>
                <a:t> </a:t>
              </a:r>
              <a:r>
                <a:rPr lang="tr-TR" sz="1400" dirty="0">
                  <a:solidFill>
                    <a:srgbClr val="555555"/>
                  </a:solidFill>
                </a:rPr>
                <a:t>materyal </a:t>
              </a:r>
              <a:r>
                <a:rPr lang="tr-TR" sz="1400" dirty="0" smtClean="0">
                  <a:solidFill>
                    <a:srgbClr val="555555"/>
                  </a:solidFill>
                </a:rPr>
                <a:t>üretime</a:t>
              </a:r>
            </a:p>
            <a:p>
              <a:pPr algn="ctr"/>
              <a:r>
                <a:rPr lang="tr-TR" sz="1400" dirty="0" smtClean="0">
                  <a:solidFill>
                    <a:srgbClr val="555555"/>
                  </a:solidFill>
                </a:rPr>
                <a:t> </a:t>
              </a:r>
              <a:r>
                <a:rPr lang="tr-TR" sz="1400" dirty="0">
                  <a:solidFill>
                    <a:srgbClr val="555555"/>
                  </a:solidFill>
                </a:rPr>
                <a:t>işgücü hazırlayarak, </a:t>
              </a:r>
              <a:endParaRPr lang="tr-TR" sz="1400" dirty="0" smtClean="0">
                <a:solidFill>
                  <a:srgbClr val="555555"/>
                </a:solidFill>
              </a:endParaRPr>
            </a:p>
            <a:p>
              <a:pPr algn="ctr"/>
              <a:r>
                <a:rPr lang="tr-TR" sz="1400" dirty="0" smtClean="0">
                  <a:solidFill>
                    <a:srgbClr val="555555"/>
                  </a:solidFill>
                </a:rPr>
                <a:t>bilgi </a:t>
              </a:r>
              <a:r>
                <a:rPr lang="tr-TR" sz="1400" dirty="0">
                  <a:solidFill>
                    <a:srgbClr val="555555"/>
                  </a:solidFill>
                </a:rPr>
                <a:t>ve araştırma </a:t>
              </a:r>
              <a:endParaRPr lang="tr-TR" sz="1400" dirty="0" smtClean="0">
                <a:solidFill>
                  <a:srgbClr val="555555"/>
                </a:solidFill>
              </a:endParaRPr>
            </a:p>
            <a:p>
              <a:pPr algn="ctr"/>
              <a:r>
                <a:rPr lang="tr-TR" sz="1400" dirty="0" smtClean="0">
                  <a:solidFill>
                    <a:srgbClr val="555555"/>
                  </a:solidFill>
                </a:rPr>
                <a:t>olanaklarıyla</a:t>
              </a:r>
              <a:r>
                <a:rPr lang="tr-TR" sz="1400" dirty="0">
                  <a:solidFill>
                    <a:srgbClr val="555555"/>
                  </a:solidFill>
                </a:rPr>
                <a:t>, </a:t>
              </a:r>
              <a:r>
                <a:rPr lang="tr-TR" sz="1400" dirty="0" smtClean="0">
                  <a:solidFill>
                    <a:srgbClr val="555555"/>
                  </a:solidFill>
                </a:rPr>
                <a:t>kültürel</a:t>
              </a:r>
            </a:p>
            <a:p>
              <a:pPr algn="ctr"/>
              <a:r>
                <a:rPr lang="tr-TR" sz="1400" dirty="0" smtClean="0">
                  <a:solidFill>
                    <a:srgbClr val="555555"/>
                  </a:solidFill>
                </a:rPr>
                <a:t> </a:t>
              </a:r>
              <a:r>
                <a:rPr lang="tr-TR" sz="1400" dirty="0">
                  <a:solidFill>
                    <a:srgbClr val="555555"/>
                  </a:solidFill>
                </a:rPr>
                <a:t>ve </a:t>
              </a:r>
              <a:r>
                <a:rPr lang="tr-TR" sz="1400" dirty="0" smtClean="0">
                  <a:solidFill>
                    <a:srgbClr val="555555"/>
                  </a:solidFill>
                </a:rPr>
                <a:t>teknik</a:t>
              </a:r>
            </a:p>
            <a:p>
              <a:pPr algn="ctr"/>
              <a:r>
                <a:rPr lang="tr-TR" sz="1400" dirty="0" smtClean="0">
                  <a:solidFill>
                    <a:srgbClr val="555555"/>
                  </a:solidFill>
                </a:rPr>
                <a:t> </a:t>
              </a:r>
              <a:r>
                <a:rPr lang="tr-TR" sz="1400" dirty="0">
                  <a:solidFill>
                    <a:srgbClr val="555555"/>
                  </a:solidFill>
                </a:rPr>
                <a:t>bilgiyle </a:t>
              </a:r>
              <a:r>
                <a:rPr lang="tr-TR" sz="1400" dirty="0" smtClean="0">
                  <a:solidFill>
                    <a:srgbClr val="555555"/>
                  </a:solidFill>
                </a:rPr>
                <a:t>yardım ederler.</a:t>
              </a:r>
              <a:endParaRPr lang="en-US" sz="1400" b="1" dirty="0">
                <a:solidFill>
                  <a:srgbClr val="FF0000"/>
                </a:solidFill>
              </a:endParaRPr>
            </a:p>
          </p:txBody>
        </p:sp>
      </p:grpSp>
      <p:pic>
        <p:nvPicPr>
          <p:cNvPr id="5123" name="Picture 3" descr="C:\Users\deniz.dincer\Desktop\görseller\iStock_000012073096XXX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40546"/>
            <a:ext cx="3324040" cy="295470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2" name="Dikdörtgen 21"/>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797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70000" lnSpcReduction="20000"/>
          </a:bodyPr>
          <a:lstStyle/>
          <a:p>
            <a:pPr marL="457200" indent="-457200">
              <a:buFontTx/>
              <a:buAutoNum type="arabicPeriod"/>
            </a:pPr>
            <a:endParaRPr lang="tr-TR" altLang="tr-TR" dirty="0"/>
          </a:p>
          <a:p>
            <a:pPr marL="457200" indent="-457200">
              <a:buFont typeface="+mj-lt"/>
              <a:buAutoNum type="arabicPeriod"/>
            </a:pPr>
            <a:r>
              <a:rPr lang="tr-TR" altLang="tr-TR" b="1" dirty="0" smtClean="0">
                <a:solidFill>
                  <a:srgbClr val="FF0000"/>
                </a:solidFill>
              </a:rPr>
              <a:t>Ekonomik </a:t>
            </a:r>
            <a:r>
              <a:rPr lang="tr-TR" altLang="tr-TR" b="1" dirty="0">
                <a:solidFill>
                  <a:srgbClr val="FF0000"/>
                </a:solidFill>
              </a:rPr>
              <a:t>yapıyı </a:t>
            </a:r>
            <a:r>
              <a:rPr lang="tr-TR" altLang="tr-TR" b="1" dirty="0" smtClean="0">
                <a:solidFill>
                  <a:srgbClr val="FF0000"/>
                </a:solidFill>
              </a:rPr>
              <a:t>yeniden-yaratmada </a:t>
            </a:r>
            <a:r>
              <a:rPr lang="tr-TR" altLang="tr-TR" b="1" dirty="0">
                <a:solidFill>
                  <a:srgbClr val="FF0000"/>
                </a:solidFill>
              </a:rPr>
              <a:t>yardım. </a:t>
            </a:r>
          </a:p>
          <a:p>
            <a:pPr marL="0" indent="0">
              <a:buNone/>
            </a:pPr>
            <a:r>
              <a:rPr lang="tr-TR" altLang="tr-TR" dirty="0" smtClean="0"/>
              <a:t>Okullar </a:t>
            </a:r>
            <a:r>
              <a:rPr lang="tr-TR" altLang="tr-TR" dirty="0"/>
              <a:t>ekonomik yapıyı yeniden-yaratmada (sürekliliğini ve yapısını desteklemede) gerekli koşulları yaratarak\üreterek kapitalist sermaye birikimine yardım ederler; Bunu da "başarı" ölçekleri koyarak ve kapitalist sistemi yansıtan bir eğitim yapısı içinde, kapitalist sistemin örnek yapısını üreterek yaparlar. Eğitim sisteminin (dekanından öğrencisi, kapıcısı ve çaycısına kadar) kademeli örgütlenmesi ve iş yapma biçimi genel olarak o toplumun sınıfsal örgütlenme biçimini yansıtır: Okullar iş gücünün </a:t>
            </a:r>
            <a:r>
              <a:rPr lang="tr-TR" altLang="tr-TR" dirty="0" err="1"/>
              <a:t>kademeleşmiş</a:t>
            </a:r>
            <a:r>
              <a:rPr lang="tr-TR" altLang="tr-TR" dirty="0"/>
              <a:t> yapısını (bağnazlığı, ırkçılığı, </a:t>
            </a:r>
            <a:r>
              <a:rPr lang="tr-TR" altLang="tr-TR" dirty="0" err="1"/>
              <a:t>seksist</a:t>
            </a:r>
            <a:r>
              <a:rPr lang="tr-TR" altLang="tr-TR" dirty="0"/>
              <a:t> tutumu, büyüklük ve aşağılık duyguları, bürokratik ezme ve ezilme kültürel pratikleri dahil) kendi yapısı ve pratiklerinde </a:t>
            </a:r>
            <a:r>
              <a:rPr lang="tr-TR" altLang="tr-TR" dirty="0" err="1"/>
              <a:t>üretir.Böylece</a:t>
            </a:r>
            <a:r>
              <a:rPr lang="tr-TR" altLang="tr-TR" dirty="0"/>
              <a:t> insanlar okul kapısından geçerek topluma girişe inanır</a:t>
            </a:r>
            <a:r>
              <a:rPr lang="tr-TR" altLang="tr-TR" dirty="0" smtClean="0"/>
              <a:t>.</a:t>
            </a:r>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629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77500" lnSpcReduction="20000"/>
          </a:bodyPr>
          <a:lstStyle/>
          <a:p>
            <a:pPr marL="457200" indent="-457200">
              <a:buFontTx/>
              <a:buAutoNum type="arabicPeriod"/>
            </a:pPr>
            <a:endParaRPr lang="tr-TR" altLang="tr-TR" dirty="0"/>
          </a:p>
          <a:p>
            <a:pPr marL="0" indent="0">
              <a:buNone/>
            </a:pPr>
            <a:r>
              <a:rPr lang="tr-TR" altLang="tr-TR" b="1" dirty="0" smtClean="0">
                <a:solidFill>
                  <a:srgbClr val="FF0000"/>
                </a:solidFill>
              </a:rPr>
              <a:t>2.     Toplumsal </a:t>
            </a:r>
            <a:r>
              <a:rPr lang="tr-TR" altLang="tr-TR" b="1" dirty="0">
                <a:solidFill>
                  <a:srgbClr val="FF0000"/>
                </a:solidFill>
              </a:rPr>
              <a:t>yapının ve egemen pratiklerin meşrulaştırılmasına </a:t>
            </a:r>
            <a:r>
              <a:rPr lang="tr-TR" altLang="tr-TR" b="1" dirty="0" smtClean="0">
                <a:solidFill>
                  <a:srgbClr val="FF0000"/>
                </a:solidFill>
              </a:rPr>
              <a:t>yardım.</a:t>
            </a:r>
          </a:p>
          <a:p>
            <a:pPr marL="0" indent="0">
              <a:buNone/>
            </a:pPr>
            <a:r>
              <a:rPr lang="tr-TR" altLang="tr-TR" dirty="0"/>
              <a:t>Okullar resmi devlet ideolojisinin ve bu ideolojinin sınıfsal örgütlenme biçiminin meşrulaştırmasında en önde gelen bir kurumdur. Bu meşrulaştırma pratikleriyle eğitim sistemi hem kendi yapısını hem de içinde iş gördüğü yapıyı hem </a:t>
            </a:r>
            <a:r>
              <a:rPr lang="tr-TR" altLang="tr-TR" dirty="0" err="1"/>
              <a:t>semboolik</a:t>
            </a:r>
            <a:r>
              <a:rPr lang="tr-TR" altLang="tr-TR" dirty="0"/>
              <a:t> olarak hem de yapısal biçimiyle günlük faaliyetlerinde kurar, yeniden-kurar, tutar ve geçerliliğini yanıtlar. Okul sistemi ve ideolojisi kapitalizmin fırsat eşitliği, demokratik çoğulculuk ve çabayla yükselme ideolojilerini, </a:t>
            </a:r>
            <a:r>
              <a:rPr lang="tr-TR" altLang="tr-TR" dirty="0" err="1"/>
              <a:t>dolayısiyle</a:t>
            </a:r>
            <a:r>
              <a:rPr lang="tr-TR" altLang="tr-TR" dirty="0"/>
              <a:t>, toplumun adil ve demokratik bir rayda olduğunu ve geliştiğini anlatır.</a:t>
            </a:r>
            <a:endParaRPr lang="tr-TR" altLang="tr-TR" dirty="0" smtClean="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645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70000" lnSpcReduction="20000"/>
          </a:bodyPr>
          <a:lstStyle/>
          <a:p>
            <a:pPr marL="457200" indent="-457200">
              <a:buFontTx/>
              <a:buAutoNum type="arabicPeriod"/>
            </a:pPr>
            <a:endParaRPr lang="tr-TR" altLang="tr-TR" dirty="0"/>
          </a:p>
          <a:p>
            <a:pPr marL="0" indent="0">
              <a:buNone/>
            </a:pPr>
            <a:r>
              <a:rPr lang="tr-TR" altLang="tr-TR" b="1" dirty="0" smtClean="0">
                <a:solidFill>
                  <a:srgbClr val="FF0000"/>
                </a:solidFill>
              </a:rPr>
              <a:t>3.    Toplumsal materyal üretime işgücü </a:t>
            </a:r>
            <a:r>
              <a:rPr lang="tr-TR" altLang="tr-TR" b="1" dirty="0">
                <a:solidFill>
                  <a:srgbClr val="FF0000"/>
                </a:solidFill>
              </a:rPr>
              <a:t>hazırlayarak, </a:t>
            </a:r>
            <a:r>
              <a:rPr lang="tr-TR" altLang="tr-TR" b="1" dirty="0" smtClean="0">
                <a:solidFill>
                  <a:srgbClr val="FF0000"/>
                </a:solidFill>
              </a:rPr>
              <a:t>bilgi </a:t>
            </a:r>
            <a:r>
              <a:rPr lang="tr-TR" altLang="tr-TR" b="1" dirty="0">
                <a:solidFill>
                  <a:srgbClr val="FF0000"/>
                </a:solidFill>
              </a:rPr>
              <a:t>ve araştırma </a:t>
            </a:r>
            <a:r>
              <a:rPr lang="tr-TR" altLang="tr-TR" b="1" dirty="0" smtClean="0">
                <a:solidFill>
                  <a:srgbClr val="FF0000"/>
                </a:solidFill>
              </a:rPr>
              <a:t>olanaklarıyla</a:t>
            </a:r>
            <a:r>
              <a:rPr lang="tr-TR" altLang="tr-TR" b="1" dirty="0">
                <a:solidFill>
                  <a:srgbClr val="FF0000"/>
                </a:solidFill>
              </a:rPr>
              <a:t>, </a:t>
            </a:r>
            <a:r>
              <a:rPr lang="tr-TR" altLang="tr-TR" b="1" dirty="0" smtClean="0">
                <a:solidFill>
                  <a:srgbClr val="FF0000"/>
                </a:solidFill>
              </a:rPr>
              <a:t>kültürel ve teknik bilgiyle </a:t>
            </a:r>
            <a:r>
              <a:rPr lang="tr-TR" altLang="tr-TR" b="1" dirty="0">
                <a:solidFill>
                  <a:srgbClr val="FF0000"/>
                </a:solidFill>
              </a:rPr>
              <a:t>yardım ederler.</a:t>
            </a:r>
          </a:p>
          <a:p>
            <a:pPr marL="0" indent="0">
              <a:buNone/>
            </a:pPr>
            <a:r>
              <a:rPr lang="tr-TR" altLang="tr-TR" dirty="0"/>
              <a:t>Toplumsal üretimin (dağıtım ve tüketim dahil) her alanında ve seviyesinde belli bilgi beceri ve teknolojinin kullanılması gerekir. Bilginin yenilenmesi, üretim biçiminin ve teknolojisinin geliştirilmesi, korunması, üretim ve tüketim için gereksinmelerin ve teşviklerin yapılması, iş bölümünün </a:t>
            </a:r>
            <a:r>
              <a:rPr lang="tr-TR" altLang="tr-TR" dirty="0" err="1"/>
              <a:t>kontrolu</a:t>
            </a:r>
            <a:r>
              <a:rPr lang="tr-TR" altLang="tr-TR" dirty="0"/>
              <a:t> ve yürütülmesi, teknolojik yeniliklerin sağlanmasında eğitim sistemi çok önemli bir yer alır. Üniversiteler (ve üniversitelerden gelen ve özel teşebbüsün laboratuvarlarında araştırma yapanlar ve örgütleri yürütenler) kitle üretim teknolojisinin hem insan kapitali hem teknolojik bilgi ve geliştirme kaynağıdır. Hem kültürel ve ideolojik fonksiyon görürler hem de endüstrilere değerli emek-kapitali (insan ve bilgi gücü) üreten kitle fabrikaları gibidirler.</a:t>
            </a:r>
            <a:endParaRPr lang="tr-TR" altLang="tr-TR" dirty="0" smtClean="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979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Okulların Diğer Görevleri…</a:t>
            </a:r>
            <a:endParaRPr lang="en-GB" dirty="0"/>
          </a:p>
        </p:txBody>
      </p:sp>
      <p:grpSp>
        <p:nvGrpSpPr>
          <p:cNvPr id="65" name="Group 64"/>
          <p:cNvGrpSpPr/>
          <p:nvPr/>
        </p:nvGrpSpPr>
        <p:grpSpPr>
          <a:xfrm>
            <a:off x="1217910" y="5269544"/>
            <a:ext cx="2100424" cy="2812089"/>
            <a:chOff x="4013068" y="2120033"/>
            <a:chExt cx="2100424" cy="210906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068" y="2120033"/>
              <a:ext cx="2100424" cy="2109067"/>
            </a:xfrm>
            <a:prstGeom prst="rect">
              <a:avLst/>
            </a:prstGeom>
            <a:effectLst>
              <a:outerShdw blurRad="50800" dist="38100" dir="8100000" algn="tr" rotWithShape="0">
                <a:prstClr val="black">
                  <a:alpha val="40000"/>
                </a:prstClr>
              </a:outerShdw>
            </a:effectLst>
          </p:spPr>
        </p:pic>
        <p:sp>
          <p:nvSpPr>
            <p:cNvPr id="41" name="Rectangle 40"/>
            <p:cNvSpPr/>
            <p:nvPr/>
          </p:nvSpPr>
          <p:spPr>
            <a:xfrm>
              <a:off x="4269199" y="2197931"/>
              <a:ext cx="1559721" cy="784830"/>
            </a:xfrm>
            <a:prstGeom prst="rect">
              <a:avLst/>
            </a:prstGeom>
          </p:spPr>
          <p:txBody>
            <a:bodyPr wrap="none">
              <a:spAutoFit/>
            </a:bodyPr>
            <a:lstStyle/>
            <a:p>
              <a:pPr algn="ctr"/>
              <a:r>
                <a:rPr lang="tr-TR" sz="1600" b="1" dirty="0" smtClean="0">
                  <a:solidFill>
                    <a:schemeClr val="bg1"/>
                  </a:solidFill>
                </a:rPr>
                <a:t>Okullar</a:t>
              </a:r>
            </a:p>
            <a:p>
              <a:pPr algn="ctr"/>
              <a:endParaRPr lang="tr-TR" b="1" dirty="0" smtClean="0">
                <a:solidFill>
                  <a:srgbClr val="555555"/>
                </a:solidFill>
              </a:endParaRPr>
            </a:p>
            <a:p>
              <a:pPr algn="ctr"/>
              <a:endParaRPr lang="tr-TR" sz="1400" dirty="0" smtClean="0">
                <a:solidFill>
                  <a:srgbClr val="555555"/>
                </a:solidFill>
              </a:endParaRPr>
            </a:p>
            <a:p>
              <a:pPr algn="ctr"/>
              <a:r>
                <a:rPr lang="tr-TR" sz="1400" dirty="0" smtClean="0">
                  <a:solidFill>
                    <a:srgbClr val="555555"/>
                  </a:solidFill>
                </a:rPr>
                <a:t>Toplumsallaştırma.</a:t>
              </a:r>
              <a:endParaRPr lang="en-US" sz="1400" b="1" dirty="0">
                <a:solidFill>
                  <a:srgbClr val="FF0000"/>
                </a:solidFill>
              </a:endParaRPr>
            </a:p>
          </p:txBody>
        </p:sp>
      </p:grpSp>
      <p:grpSp>
        <p:nvGrpSpPr>
          <p:cNvPr id="64" name="Group 63"/>
          <p:cNvGrpSpPr/>
          <p:nvPr/>
        </p:nvGrpSpPr>
        <p:grpSpPr>
          <a:xfrm>
            <a:off x="5430799" y="2748174"/>
            <a:ext cx="1896779" cy="2539445"/>
            <a:chOff x="6417995" y="2770317"/>
            <a:chExt cx="1896779" cy="1904584"/>
          </a:xfrm>
        </p:grpSpPr>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995" y="2770317"/>
              <a:ext cx="1896779" cy="1904584"/>
            </a:xfrm>
            <a:prstGeom prst="rect">
              <a:avLst/>
            </a:prstGeom>
            <a:effectLst>
              <a:outerShdw blurRad="50800" dist="38100" dir="8100000" algn="tr" rotWithShape="0">
                <a:prstClr val="black">
                  <a:alpha val="40000"/>
                </a:prstClr>
              </a:outerShdw>
            </a:effectLst>
          </p:spPr>
        </p:pic>
        <p:sp>
          <p:nvSpPr>
            <p:cNvPr id="49" name="Rectangle 48"/>
            <p:cNvSpPr/>
            <p:nvPr/>
          </p:nvSpPr>
          <p:spPr>
            <a:xfrm>
              <a:off x="6655861" y="2922551"/>
              <a:ext cx="1527661" cy="784830"/>
            </a:xfrm>
            <a:prstGeom prst="rect">
              <a:avLst/>
            </a:prstGeom>
          </p:spPr>
          <p:txBody>
            <a:bodyPr wrap="none">
              <a:spAutoFit/>
            </a:bodyPr>
            <a:lstStyle/>
            <a:p>
              <a:pPr algn="ctr"/>
              <a:r>
                <a:rPr lang="tr-TR" sz="1600" b="1" dirty="0" smtClean="0">
                  <a:solidFill>
                    <a:schemeClr val="bg1"/>
                  </a:solidFill>
                </a:rPr>
                <a:t>Okullar</a:t>
              </a:r>
            </a:p>
            <a:p>
              <a:pPr algn="ctr"/>
              <a:endParaRPr lang="tr-TR" b="1" dirty="0" smtClean="0">
                <a:solidFill>
                  <a:schemeClr val="bg1"/>
                </a:solidFill>
              </a:endParaRPr>
            </a:p>
            <a:p>
              <a:pPr algn="ctr"/>
              <a:r>
                <a:rPr lang="tr-TR" sz="1400" dirty="0">
                  <a:solidFill>
                    <a:srgbClr val="555555"/>
                  </a:solidFill>
                </a:rPr>
                <a:t>Toplumun </a:t>
              </a:r>
              <a:r>
                <a:rPr lang="tr-TR" sz="1400" dirty="0" smtClean="0">
                  <a:solidFill>
                    <a:srgbClr val="555555"/>
                  </a:solidFill>
                </a:rPr>
                <a:t>Kültürel</a:t>
              </a:r>
            </a:p>
            <a:p>
              <a:pPr algn="ctr"/>
              <a:r>
                <a:rPr lang="tr-TR" sz="1400" dirty="0" smtClean="0">
                  <a:solidFill>
                    <a:srgbClr val="555555"/>
                  </a:solidFill>
                </a:rPr>
                <a:t> </a:t>
              </a:r>
              <a:r>
                <a:rPr lang="tr-TR" sz="1400" dirty="0">
                  <a:solidFill>
                    <a:srgbClr val="555555"/>
                  </a:solidFill>
                </a:rPr>
                <a:t>Mirasını </a:t>
              </a:r>
              <a:r>
                <a:rPr lang="tr-TR" sz="1400" dirty="0" smtClean="0">
                  <a:solidFill>
                    <a:srgbClr val="555555"/>
                  </a:solidFill>
                </a:rPr>
                <a:t>Aktarma.</a:t>
              </a:r>
              <a:endParaRPr lang="tr-TR" sz="1400" b="1" dirty="0" smtClean="0">
                <a:solidFill>
                  <a:srgbClr val="FF0000"/>
                </a:solidFill>
              </a:endParaRPr>
            </a:p>
          </p:txBody>
        </p:sp>
      </p:grpSp>
      <p:grpSp>
        <p:nvGrpSpPr>
          <p:cNvPr id="70" name="Group 69"/>
          <p:cNvGrpSpPr/>
          <p:nvPr/>
        </p:nvGrpSpPr>
        <p:grpSpPr>
          <a:xfrm>
            <a:off x="0" y="1525046"/>
            <a:ext cx="9144000" cy="1015501"/>
            <a:chOff x="-9525" y="1164126"/>
            <a:chExt cx="9267824" cy="500093"/>
          </a:xfrm>
        </p:grpSpPr>
        <p:sp>
          <p:nvSpPr>
            <p:cNvPr id="66" name="Rectangle 65"/>
            <p:cNvSpPr/>
            <p:nvPr/>
          </p:nvSpPr>
          <p:spPr>
            <a:xfrm flipH="1">
              <a:off x="705223" y="1164127"/>
              <a:ext cx="8553076" cy="500092"/>
            </a:xfrm>
            <a:prstGeom prst="rect">
              <a:avLst/>
            </a:prstGeom>
            <a:solidFill>
              <a:srgbClr val="F13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flipH="1">
              <a:off x="-9525" y="1164126"/>
              <a:ext cx="714753" cy="500092"/>
              <a:chOff x="8450104" y="973626"/>
              <a:chExt cx="714753" cy="500092"/>
            </a:xfrm>
          </p:grpSpPr>
          <p:sp>
            <p:nvSpPr>
              <p:cNvPr id="68" name="Rectangle 67"/>
              <p:cNvSpPr/>
              <p:nvPr/>
            </p:nvSpPr>
            <p:spPr>
              <a:xfrm flipH="1">
                <a:off x="8911564" y="1029519"/>
                <a:ext cx="253293" cy="388306"/>
              </a:xfrm>
              <a:prstGeom prst="rect">
                <a:avLst/>
              </a:prstGeom>
              <a:solidFill>
                <a:srgbClr val="F13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4"/>
              <p:cNvSpPr/>
              <p:nvPr/>
            </p:nvSpPr>
            <p:spPr>
              <a:xfrm flipH="1">
                <a:off x="8450104" y="973626"/>
                <a:ext cx="461462" cy="500092"/>
              </a:xfrm>
              <a:custGeom>
                <a:avLst/>
                <a:gdLst>
                  <a:gd name="connsiteX0" fmla="*/ 0 w 542927"/>
                  <a:gd name="connsiteY0" fmla="*/ 0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0 h 534353"/>
                  <a:gd name="connsiteX0" fmla="*/ 0 w 542927"/>
                  <a:gd name="connsiteY0" fmla="*/ 61913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61913 h 534353"/>
                  <a:gd name="connsiteX0" fmla="*/ 2381 w 545308"/>
                  <a:gd name="connsiteY0" fmla="*/ 61913 h 534353"/>
                  <a:gd name="connsiteX1" fmla="*/ 545308 w 545308"/>
                  <a:gd name="connsiteY1" fmla="*/ 0 h 534353"/>
                  <a:gd name="connsiteX2" fmla="*/ 545308 w 545308"/>
                  <a:gd name="connsiteY2" fmla="*/ 534353 h 534353"/>
                  <a:gd name="connsiteX3" fmla="*/ 0 w 545308"/>
                  <a:gd name="connsiteY3" fmla="*/ 472440 h 534353"/>
                  <a:gd name="connsiteX4" fmla="*/ 2381 w 545308"/>
                  <a:gd name="connsiteY4" fmla="*/ 61913 h 5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8" h="534353">
                    <a:moveTo>
                      <a:pt x="2381" y="61913"/>
                    </a:moveTo>
                    <a:lnTo>
                      <a:pt x="545308" y="0"/>
                    </a:lnTo>
                    <a:lnTo>
                      <a:pt x="545308" y="534353"/>
                    </a:lnTo>
                    <a:lnTo>
                      <a:pt x="0" y="472440"/>
                    </a:lnTo>
                    <a:cubicBezTo>
                      <a:pt x="794" y="335598"/>
                      <a:pt x="1587" y="198755"/>
                      <a:pt x="2381" y="6191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1929518" y="1784296"/>
            <a:ext cx="5990166" cy="400110"/>
          </a:xfrm>
          <a:prstGeom prst="rect">
            <a:avLst/>
          </a:prstGeom>
        </p:spPr>
        <p:txBody>
          <a:bodyPr wrap="none">
            <a:spAutoFit/>
          </a:bodyPr>
          <a:lstStyle/>
          <a:p>
            <a:pPr algn="ctr"/>
            <a:r>
              <a:rPr lang="tr-TR" sz="2000" b="1" dirty="0">
                <a:solidFill>
                  <a:schemeClr val="bg1"/>
                </a:solidFill>
              </a:rPr>
              <a:t>Toplumsal görevle ilgili olarak </a:t>
            </a:r>
            <a:r>
              <a:rPr lang="tr-TR" sz="2000" b="1" dirty="0" smtClean="0">
                <a:solidFill>
                  <a:schemeClr val="bg1"/>
                </a:solidFill>
              </a:rPr>
              <a:t>okulların diğer görevleri:</a:t>
            </a:r>
            <a:endParaRPr lang="en-US" sz="2000" b="1" dirty="0">
              <a:solidFill>
                <a:schemeClr val="bg1"/>
              </a:solidFill>
            </a:endParaRPr>
          </a:p>
        </p:txBody>
      </p:sp>
      <p:grpSp>
        <p:nvGrpSpPr>
          <p:cNvPr id="63" name="Group 62"/>
          <p:cNvGrpSpPr/>
          <p:nvPr/>
        </p:nvGrpSpPr>
        <p:grpSpPr>
          <a:xfrm>
            <a:off x="7204391" y="4172701"/>
            <a:ext cx="1846950" cy="2291315"/>
            <a:chOff x="6610462" y="765500"/>
            <a:chExt cx="2100424" cy="2109067"/>
          </a:xfrm>
          <a:effectLst>
            <a:outerShdw blurRad="50800" dist="38100" dir="8100000" algn="tr" rotWithShape="0">
              <a:prstClr val="black">
                <a:alpha val="40000"/>
              </a:prstClr>
            </a:outerShdw>
          </a:effectLst>
        </p:grpSpPr>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462" y="765500"/>
              <a:ext cx="2100424" cy="2109067"/>
            </a:xfrm>
            <a:prstGeom prst="rect">
              <a:avLst/>
            </a:prstGeom>
          </p:spPr>
        </p:pic>
        <p:sp>
          <p:nvSpPr>
            <p:cNvPr id="45" name="Rectangle 44"/>
            <p:cNvSpPr/>
            <p:nvPr/>
          </p:nvSpPr>
          <p:spPr>
            <a:xfrm>
              <a:off x="6892024" y="1138338"/>
              <a:ext cx="1537297" cy="963208"/>
            </a:xfrm>
            <a:prstGeom prst="rect">
              <a:avLst/>
            </a:prstGeom>
          </p:spPr>
          <p:txBody>
            <a:bodyPr wrap="none">
              <a:spAutoFit/>
            </a:bodyPr>
            <a:lstStyle/>
            <a:p>
              <a:pPr algn="ctr"/>
              <a:r>
                <a:rPr lang="tr-TR" sz="1600" b="1" dirty="0" smtClean="0">
                  <a:solidFill>
                    <a:schemeClr val="bg1"/>
                  </a:solidFill>
                </a:rPr>
                <a:t>Okullar</a:t>
              </a:r>
            </a:p>
            <a:p>
              <a:pPr algn="ctr"/>
              <a:endParaRPr lang="tr-TR" b="1" dirty="0">
                <a:solidFill>
                  <a:srgbClr val="555555"/>
                </a:solidFill>
              </a:endParaRPr>
            </a:p>
            <a:p>
              <a:pPr algn="ctr"/>
              <a:r>
                <a:rPr lang="tr-TR" sz="1400" dirty="0">
                  <a:solidFill>
                    <a:srgbClr val="555555"/>
                  </a:solidFill>
                </a:rPr>
                <a:t>Var olan Siyasal </a:t>
              </a:r>
              <a:endParaRPr lang="tr-TR" sz="1400" dirty="0" smtClean="0">
                <a:solidFill>
                  <a:srgbClr val="555555"/>
                </a:solidFill>
              </a:endParaRPr>
            </a:p>
            <a:p>
              <a:pPr algn="ctr"/>
              <a:r>
                <a:rPr lang="tr-TR" sz="1400" dirty="0" smtClean="0">
                  <a:solidFill>
                    <a:srgbClr val="555555"/>
                  </a:solidFill>
                </a:rPr>
                <a:t>Düzeni Koruma.</a:t>
              </a:r>
              <a:endParaRPr lang="en-US" sz="1400" b="1" dirty="0">
                <a:solidFill>
                  <a:srgbClr val="FF0000"/>
                </a:solidFill>
              </a:endParaRPr>
            </a:p>
          </p:txBody>
        </p:sp>
      </p:grpSp>
      <p:pic>
        <p:nvPicPr>
          <p:cNvPr id="5123" name="Picture 3" descr="C:\Users\deniz.dincer\Desktop\görseller\iStock_000012073096XXX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40546"/>
            <a:ext cx="3324040" cy="295470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2" name="Dikdörtgen 21"/>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64"/>
          <p:cNvGrpSpPr/>
          <p:nvPr/>
        </p:nvGrpSpPr>
        <p:grpSpPr>
          <a:xfrm>
            <a:off x="3199122" y="3501592"/>
            <a:ext cx="2100424" cy="2812089"/>
            <a:chOff x="4013068" y="2120033"/>
            <a:chExt cx="2100424" cy="2109067"/>
          </a:xfrm>
        </p:grpSpPr>
        <p:pic>
          <p:nvPicPr>
            <p:cNvPr id="24"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068" y="2120033"/>
              <a:ext cx="2100424" cy="2109067"/>
            </a:xfrm>
            <a:prstGeom prst="rect">
              <a:avLst/>
            </a:prstGeom>
            <a:effectLst>
              <a:outerShdw blurRad="50800" dist="38100" dir="8100000" algn="tr" rotWithShape="0">
                <a:prstClr val="black">
                  <a:alpha val="40000"/>
                </a:prstClr>
              </a:outerShdw>
            </a:effectLst>
          </p:spPr>
        </p:pic>
        <p:sp>
          <p:nvSpPr>
            <p:cNvPr id="25" name="Rectangle 40"/>
            <p:cNvSpPr/>
            <p:nvPr/>
          </p:nvSpPr>
          <p:spPr>
            <a:xfrm>
              <a:off x="4161122" y="2269815"/>
              <a:ext cx="1768754" cy="784830"/>
            </a:xfrm>
            <a:prstGeom prst="rect">
              <a:avLst/>
            </a:prstGeom>
          </p:spPr>
          <p:txBody>
            <a:bodyPr wrap="none">
              <a:spAutoFit/>
            </a:bodyPr>
            <a:lstStyle/>
            <a:p>
              <a:pPr algn="ctr"/>
              <a:r>
                <a:rPr lang="tr-TR" sz="1600" b="1" dirty="0" smtClean="0">
                  <a:solidFill>
                    <a:schemeClr val="bg1"/>
                  </a:solidFill>
                </a:rPr>
                <a:t>Okullar</a:t>
              </a:r>
            </a:p>
            <a:p>
              <a:pPr algn="ctr"/>
              <a:endParaRPr lang="tr-TR" b="1" dirty="0" smtClean="0">
                <a:solidFill>
                  <a:srgbClr val="555555"/>
                </a:solidFill>
              </a:endParaRPr>
            </a:p>
            <a:p>
              <a:pPr algn="ctr"/>
              <a:endParaRPr lang="tr-TR" sz="1400" dirty="0" smtClean="0">
                <a:solidFill>
                  <a:srgbClr val="555555"/>
                </a:solidFill>
              </a:endParaRPr>
            </a:p>
            <a:p>
              <a:pPr algn="ctr"/>
              <a:r>
                <a:rPr lang="tr-TR" sz="1400" dirty="0" smtClean="0">
                  <a:solidFill>
                    <a:srgbClr val="555555"/>
                  </a:solidFill>
                </a:rPr>
                <a:t>Toplumu Kalkındırma.</a:t>
              </a:r>
              <a:endParaRPr lang="en-US" sz="1400" b="1" dirty="0">
                <a:solidFill>
                  <a:srgbClr val="FF0000"/>
                </a:solidFill>
              </a:endParaRPr>
            </a:p>
          </p:txBody>
        </p:sp>
      </p:grpSp>
      <p:pic>
        <p:nvPicPr>
          <p:cNvPr id="26"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342" y="5384986"/>
            <a:ext cx="2100424" cy="2812089"/>
          </a:xfrm>
          <a:prstGeom prst="rect">
            <a:avLst/>
          </a:prstGeom>
          <a:effectLst>
            <a:outerShdw blurRad="50800" dist="38100" dir="8100000" algn="tr" rotWithShape="0">
              <a:prstClr val="black">
                <a:alpha val="40000"/>
              </a:prstClr>
            </a:outerShdw>
          </a:effectLst>
        </p:spPr>
      </p:pic>
      <p:sp>
        <p:nvSpPr>
          <p:cNvPr id="27" name="Rectangle 48"/>
          <p:cNvSpPr/>
          <p:nvPr/>
        </p:nvSpPr>
        <p:spPr>
          <a:xfrm>
            <a:off x="5662035" y="5683034"/>
            <a:ext cx="1434302" cy="830997"/>
          </a:xfrm>
          <a:prstGeom prst="rect">
            <a:avLst/>
          </a:prstGeom>
        </p:spPr>
        <p:txBody>
          <a:bodyPr wrap="none">
            <a:spAutoFit/>
          </a:bodyPr>
          <a:lstStyle/>
          <a:p>
            <a:pPr algn="ctr"/>
            <a:r>
              <a:rPr lang="tr-TR" sz="1600" b="1" dirty="0" smtClean="0">
                <a:solidFill>
                  <a:schemeClr val="bg1"/>
                </a:solidFill>
              </a:rPr>
              <a:t>Okullar</a:t>
            </a:r>
          </a:p>
          <a:p>
            <a:pPr algn="ctr"/>
            <a:endParaRPr lang="tr-TR" b="1" dirty="0" smtClean="0">
              <a:solidFill>
                <a:schemeClr val="bg1"/>
              </a:solidFill>
            </a:endParaRPr>
          </a:p>
          <a:p>
            <a:pPr algn="ctr"/>
            <a:r>
              <a:rPr lang="tr-TR" sz="1400" dirty="0" smtClean="0">
                <a:solidFill>
                  <a:srgbClr val="555555"/>
                </a:solidFill>
              </a:rPr>
              <a:t>Bireyi Geliştirme.</a:t>
            </a:r>
            <a:endParaRPr lang="tr-TR" sz="1400" b="1" dirty="0" smtClean="0">
              <a:solidFill>
                <a:srgbClr val="FF0000"/>
              </a:solidFill>
            </a:endParaRPr>
          </a:p>
        </p:txBody>
      </p:sp>
    </p:spTree>
    <p:extLst>
      <p:ext uri="{BB962C8B-B14F-4D97-AF65-F5344CB8AC3E}">
        <p14:creationId xmlns:p14="http://schemas.microsoft.com/office/powerpoint/2010/main" val="2476427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55000" lnSpcReduction="20000"/>
          </a:bodyPr>
          <a:lstStyle/>
          <a:p>
            <a:pPr marL="457200" indent="-457200">
              <a:buFontTx/>
              <a:buAutoNum type="arabicPeriod"/>
            </a:pPr>
            <a:endParaRPr lang="tr-TR" altLang="tr-TR" dirty="0"/>
          </a:p>
          <a:p>
            <a:pPr marL="0" indent="0">
              <a:buNone/>
            </a:pPr>
            <a:r>
              <a:rPr lang="tr-TR" altLang="tr-TR" b="1" dirty="0" smtClean="0">
                <a:solidFill>
                  <a:srgbClr val="FF0000"/>
                </a:solidFill>
              </a:rPr>
              <a:t>1.Toplumsallaşma.</a:t>
            </a:r>
          </a:p>
          <a:p>
            <a:pPr marL="0" indent="0">
              <a:buNone/>
            </a:pPr>
            <a:endParaRPr lang="tr-TR" altLang="tr-TR" b="1" dirty="0" smtClean="0">
              <a:solidFill>
                <a:srgbClr val="FF0000"/>
              </a:solidFill>
            </a:endParaRPr>
          </a:p>
          <a:p>
            <a:pPr marL="0" indent="0">
              <a:buNone/>
            </a:pPr>
            <a:r>
              <a:rPr lang="tr-TR" altLang="tr-TR" dirty="0" smtClean="0"/>
              <a:t>Toplumsallaşma </a:t>
            </a:r>
            <a:r>
              <a:rPr lang="tr-TR" altLang="tr-TR" dirty="0"/>
              <a:t>doğuştan başlayarak tüm yaşam boyu süren; hem birey hem de toplum açısından önemli bir süreçtir</a:t>
            </a:r>
            <a:r>
              <a:rPr lang="tr-TR" altLang="tr-TR" dirty="0" smtClean="0"/>
              <a:t>.</a:t>
            </a:r>
          </a:p>
          <a:p>
            <a:pPr marL="0" indent="0">
              <a:buNone/>
            </a:pPr>
            <a:r>
              <a:rPr lang="tr-TR" altLang="tr-TR" dirty="0" smtClean="0"/>
              <a:t> </a:t>
            </a:r>
          </a:p>
          <a:p>
            <a:pPr marL="0" indent="0">
              <a:buNone/>
            </a:pPr>
            <a:r>
              <a:rPr lang="tr-TR" altLang="tr-TR" dirty="0" smtClean="0"/>
              <a:t>Toplumsallaşma </a:t>
            </a:r>
            <a:r>
              <a:rPr lang="tr-TR" altLang="tr-TR" dirty="0"/>
              <a:t>sürecinde birey, gereksinimlerini toplumun beklentilerine uygun bir biçimde karşılamasını; toplumsal rollerle, onları destekleyen tutumları; yaşamını sürdürebilmesi için gerekli bilgi ve becerileri öğrenerek, toplumla uyumlu ve topluma yararlı bir varlık durumuna gelir</a:t>
            </a:r>
            <a:r>
              <a:rPr lang="tr-TR" altLang="tr-TR" dirty="0" smtClean="0"/>
              <a:t>.</a:t>
            </a:r>
          </a:p>
          <a:p>
            <a:pPr marL="0" indent="0">
              <a:buNone/>
            </a:pPr>
            <a:endParaRPr lang="tr-TR" altLang="tr-TR" dirty="0" smtClean="0"/>
          </a:p>
          <a:p>
            <a:pPr marL="0" indent="0">
              <a:buNone/>
            </a:pPr>
            <a:r>
              <a:rPr lang="tr-TR" altLang="tr-TR" dirty="0" smtClean="0"/>
              <a:t>Böylece </a:t>
            </a:r>
            <a:r>
              <a:rPr lang="tr-TR" altLang="tr-TR" dirty="0"/>
              <a:t>bireylerin toplum içinde ortak davranışlar sergilemesine ve </a:t>
            </a:r>
            <a:r>
              <a:rPr lang="tr-TR" altLang="tr-TR" dirty="0" smtClean="0"/>
              <a:t>bireylerin birbirlerinin </a:t>
            </a:r>
            <a:r>
              <a:rPr lang="tr-TR" altLang="tr-TR" dirty="0"/>
              <a:t>davranışlarını tahmin etmelerine olanak bulunmuş olur. Bu durum, bireyler arasındaki çatışmaları azaltır ve toplumun sürekliliğini </a:t>
            </a:r>
            <a:r>
              <a:rPr lang="tr-TR" altLang="tr-TR" dirty="0" smtClean="0"/>
              <a:t>sağlar.</a:t>
            </a:r>
          </a:p>
          <a:p>
            <a:pPr marL="0" indent="0">
              <a:buNone/>
            </a:pPr>
            <a:endParaRPr lang="tr-TR" altLang="tr-TR" dirty="0" smtClean="0"/>
          </a:p>
          <a:p>
            <a:pPr marL="0" indent="0">
              <a:buNone/>
            </a:pPr>
            <a:r>
              <a:rPr lang="tr-TR" altLang="tr-TR" dirty="0" smtClean="0"/>
              <a:t> </a:t>
            </a: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98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62500" lnSpcReduction="20000"/>
          </a:bodyPr>
          <a:lstStyle/>
          <a:p>
            <a:pPr marL="457200" indent="-457200">
              <a:buFontTx/>
              <a:buAutoNum type="arabicPeriod"/>
            </a:pPr>
            <a:endParaRPr lang="tr-TR" altLang="tr-TR" dirty="0"/>
          </a:p>
          <a:p>
            <a:pPr marL="0" indent="0">
              <a:buNone/>
            </a:pPr>
            <a:r>
              <a:rPr lang="tr-TR" altLang="tr-TR" b="1" dirty="0" smtClean="0">
                <a:solidFill>
                  <a:srgbClr val="FF0000"/>
                </a:solidFill>
              </a:rPr>
              <a:t>1.Toplumsallaşma.</a:t>
            </a:r>
          </a:p>
          <a:p>
            <a:pPr marL="0" indent="0">
              <a:buNone/>
            </a:pPr>
            <a:endParaRPr lang="tr-TR" altLang="tr-TR" b="1" dirty="0" smtClean="0">
              <a:solidFill>
                <a:srgbClr val="FF0000"/>
              </a:solidFill>
            </a:endParaRPr>
          </a:p>
          <a:p>
            <a:pPr marL="0" indent="0">
              <a:buNone/>
            </a:pPr>
            <a:r>
              <a:rPr lang="tr-TR" altLang="tr-TR" dirty="0" smtClean="0"/>
              <a:t>Her </a:t>
            </a:r>
            <a:r>
              <a:rPr lang="tr-TR" altLang="tr-TR" dirty="0"/>
              <a:t>toplumun kendine özgü davranış biçimleri vardır. Bireylerin giyim, barınma, yemek yeme tarzı, aile içindeki ilişkiler, toplumsal roller toplumdan topluma değişir. </a:t>
            </a:r>
            <a:endParaRPr lang="tr-TR" altLang="tr-TR" dirty="0" smtClean="0"/>
          </a:p>
          <a:p>
            <a:pPr marL="0" indent="0">
              <a:buNone/>
            </a:pPr>
            <a:endParaRPr lang="tr-TR" altLang="tr-TR" dirty="0"/>
          </a:p>
          <a:p>
            <a:pPr marL="0" indent="0">
              <a:buNone/>
            </a:pPr>
            <a:r>
              <a:rPr lang="tr-TR" altLang="tr-TR" dirty="0" smtClean="0"/>
              <a:t>Bu </a:t>
            </a:r>
            <a:r>
              <a:rPr lang="tr-TR" altLang="tr-TR" dirty="0"/>
              <a:t>davranışlar kültürün bir parçasıdır. Birey, çevresi ile etkileşim kurarak bu davranışları bilinçli ya da bilinçsiz olarak </a:t>
            </a:r>
            <a:r>
              <a:rPr lang="tr-TR" altLang="tr-TR" dirty="0" smtClean="0"/>
              <a:t>öğrenir. Kültürel </a:t>
            </a:r>
            <a:r>
              <a:rPr lang="tr-TR" altLang="tr-TR" dirty="0"/>
              <a:t>birikimin sınırlı olduğu ilkel ya da ilkele yakın toplumlarda, bireyin toplumsallaşmasında aile ve toplumdaki öteki üyelerin çabaları yeterlidir. </a:t>
            </a:r>
            <a:endParaRPr lang="tr-TR" altLang="tr-TR" dirty="0" smtClean="0"/>
          </a:p>
          <a:p>
            <a:pPr marL="0" indent="0">
              <a:buNone/>
            </a:pPr>
            <a:endParaRPr lang="tr-TR" altLang="tr-TR" dirty="0"/>
          </a:p>
          <a:p>
            <a:pPr marL="0" indent="0">
              <a:buNone/>
            </a:pPr>
            <a:r>
              <a:rPr lang="tr-TR" altLang="tr-TR" dirty="0" smtClean="0"/>
              <a:t>Bu </a:t>
            </a:r>
            <a:r>
              <a:rPr lang="tr-TR" altLang="tr-TR" dirty="0"/>
              <a:t>toplumlarda çocuk, yaşamını sürdürmek için yapacağı ekonomik etkinlikleri, toplumun inanç ve değerlerini, aile üyelerinden ve akran kümelerinden öğrenebilir. Ancak kültürel birikim arttıkça bireyin toplumsallaşması işlevi, büyük ölçüde okulun görevi haline gelir.</a:t>
            </a:r>
          </a:p>
          <a:p>
            <a:pPr marL="0" indent="0">
              <a:buNone/>
            </a:pPr>
            <a:endParaRPr lang="tr-TR" altLang="tr-TR" dirty="0"/>
          </a:p>
          <a:p>
            <a:pPr marL="0" indent="0">
              <a:buNone/>
            </a:pPr>
            <a:endParaRPr lang="tr-TR" altLang="tr-TR" dirty="0"/>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056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92500" lnSpcReduction="10000"/>
          </a:bodyPr>
          <a:lstStyle/>
          <a:p>
            <a:pPr marL="457200" indent="-457200">
              <a:buFontTx/>
              <a:buAutoNum type="arabicPeriod"/>
            </a:pPr>
            <a:endParaRPr lang="tr-TR" altLang="tr-TR" dirty="0"/>
          </a:p>
          <a:p>
            <a:pPr marL="0" indent="0">
              <a:buNone/>
            </a:pPr>
            <a:r>
              <a:rPr lang="tr-TR" altLang="tr-TR" b="1" dirty="0" smtClean="0">
                <a:solidFill>
                  <a:srgbClr val="FF0000"/>
                </a:solidFill>
              </a:rPr>
              <a:t>1.Toplumsallaşma.</a:t>
            </a:r>
          </a:p>
          <a:p>
            <a:pPr marL="0" indent="0">
              <a:buNone/>
            </a:pPr>
            <a:endParaRPr lang="tr-TR" altLang="tr-TR" b="1" dirty="0" smtClean="0">
              <a:solidFill>
                <a:srgbClr val="FF0000"/>
              </a:solidFill>
            </a:endParaRPr>
          </a:p>
          <a:p>
            <a:pPr marL="0" indent="0">
              <a:buNone/>
            </a:pPr>
            <a:r>
              <a:rPr lang="tr-TR" altLang="tr-TR" dirty="0"/>
              <a:t>Okullarda öğrencilere toplumun ortak değerleri, davranış kalıpları, toplumda oynayacakları rollerin gerektirdiği davranışlar, planlı ve denetimli bir biçimde öğretilir. Böylece, onların, toplumla uyumlu, işbirliği duygusuna sahip, hak ve sorumluluklarının sınırlarını iyi çizen ve ona göre davranan bireyler durumuna gelmesi sağlanır.</a:t>
            </a:r>
          </a:p>
          <a:p>
            <a:pPr marL="0" indent="0">
              <a:buNone/>
            </a:pPr>
            <a:endParaRPr lang="tr-TR" altLang="tr-TR" dirty="0"/>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49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85000" lnSpcReduction="10000"/>
          </a:bodyPr>
          <a:lstStyle/>
          <a:p>
            <a:pPr marL="457200" indent="-457200">
              <a:buFontTx/>
              <a:buAutoNum type="arabicPeriod"/>
            </a:pPr>
            <a:endParaRPr lang="tr-TR" altLang="tr-TR" dirty="0"/>
          </a:p>
          <a:p>
            <a:pPr marL="0" indent="0">
              <a:buNone/>
            </a:pPr>
            <a:r>
              <a:rPr lang="tr-TR" altLang="tr-TR" b="1" dirty="0" smtClean="0">
                <a:solidFill>
                  <a:srgbClr val="FF0000"/>
                </a:solidFill>
              </a:rPr>
              <a:t>2.Toplumun </a:t>
            </a:r>
            <a:r>
              <a:rPr lang="tr-TR" altLang="tr-TR" b="1" dirty="0">
                <a:solidFill>
                  <a:srgbClr val="FF0000"/>
                </a:solidFill>
              </a:rPr>
              <a:t>Kültürel Mirasını Aktarma</a:t>
            </a:r>
            <a:endParaRPr lang="tr-TR" altLang="tr-TR" b="1" dirty="0" smtClean="0">
              <a:solidFill>
                <a:srgbClr val="FF0000"/>
              </a:solidFill>
            </a:endParaRPr>
          </a:p>
          <a:p>
            <a:pPr marL="0" indent="0">
              <a:buNone/>
            </a:pPr>
            <a:r>
              <a:rPr lang="tr-TR" altLang="tr-TR" dirty="0"/>
              <a:t>Kültür; bir toplumun üyesi olarak insanoğlunun öğrendiği bilgi, sanat, gelenek, görenek, beceri ve alışkanlıkları içine alan karmaşık bir bütündür. Kültürün oluşturulması ve bunun öteki kuşaklara aktarılması insanoğluna özgü bir özelliktir. İnsan düşünen, düşündüklerini konuşarak ve yazarak anlatabilen tek canlı varlıktır. İnsanın bu özellikleri onun kendi yaşantıları yoluyla elde ettiği bilgi, beceri ve yetenekleri sonraki kuşaklara aktarmasını sağlar.</a:t>
            </a:r>
          </a:p>
          <a:p>
            <a:pPr marL="0" indent="0">
              <a:buNone/>
            </a:pPr>
            <a:endParaRPr lang="tr-TR" altLang="tr-TR" dirty="0"/>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544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92500"/>
          </a:bodyPr>
          <a:lstStyle/>
          <a:p>
            <a:pPr marL="457200" indent="-457200">
              <a:buFontTx/>
              <a:buAutoNum type="arabicPeriod"/>
            </a:pPr>
            <a:endParaRPr lang="tr-TR" altLang="tr-TR" dirty="0"/>
          </a:p>
          <a:p>
            <a:pPr marL="0" indent="0">
              <a:buNone/>
            </a:pPr>
            <a:r>
              <a:rPr lang="tr-TR" altLang="tr-TR" b="1" dirty="0" smtClean="0">
                <a:solidFill>
                  <a:srgbClr val="FF0000"/>
                </a:solidFill>
              </a:rPr>
              <a:t>2.Toplumun </a:t>
            </a:r>
            <a:r>
              <a:rPr lang="tr-TR" altLang="tr-TR" b="1" dirty="0">
                <a:solidFill>
                  <a:srgbClr val="FF0000"/>
                </a:solidFill>
              </a:rPr>
              <a:t>Kültürel Mirasını Aktarma</a:t>
            </a:r>
            <a:endParaRPr lang="tr-TR" altLang="tr-TR" b="1" dirty="0" smtClean="0">
              <a:solidFill>
                <a:srgbClr val="FF0000"/>
              </a:solidFill>
            </a:endParaRPr>
          </a:p>
          <a:p>
            <a:pPr marL="0" indent="0">
              <a:buNone/>
            </a:pPr>
            <a:r>
              <a:rPr lang="tr-TR" altLang="tr-TR" dirty="0"/>
              <a:t>Kültürel değerler ve normlar bireylerin toplum içinde birbirlerine benzer davranışta bulunmalarını sağlayarak toplumun bütünlüğünün korunmasına yardımcı olur. Günümüzde kültürel birikimin hızlı olması, bireylerin günlük yaşantılarında kültürel mirasın tüm boyutları ile karşılaşmalarını ve öğrenmelerini olanaksız kılmaktadır.</a:t>
            </a:r>
          </a:p>
          <a:p>
            <a:pPr marL="0" indent="0">
              <a:buNone/>
            </a:pPr>
            <a:endParaRPr lang="tr-TR" altLang="tr-TR" dirty="0"/>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46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47650" y="931411"/>
            <a:ext cx="8686800" cy="4800600"/>
          </a:xfrm>
        </p:spPr>
        <p:txBody>
          <a:bodyPr/>
          <a:lstStyle/>
          <a:p>
            <a:r>
              <a:rPr lang="tr-TR" dirty="0" smtClean="0"/>
              <a:t>Okul bürokratik bir kurumdur.</a:t>
            </a:r>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21772" y="1474991"/>
            <a:ext cx="8928466" cy="3785652"/>
          </a:xfrm>
          <a:prstGeom prst="rect">
            <a:avLst/>
          </a:prstGeom>
        </p:spPr>
        <p:txBody>
          <a:bodyPr wrap="square">
            <a:spAutoFit/>
          </a:bodyPr>
          <a:lstStyle/>
          <a:p>
            <a:r>
              <a:rPr lang="tr-TR" sz="1600" dirty="0"/>
              <a:t>İl Müdürünü almış bir telaş uykuları kaçmış düşünmüş taşınmış aklına bir “çıkış yolu” gelmiş</a:t>
            </a:r>
            <a:r>
              <a:rPr lang="tr-TR" sz="1600" dirty="0" smtClean="0"/>
              <a:t>. Ankara </a:t>
            </a:r>
            <a:r>
              <a:rPr lang="tr-TR" sz="1600" dirty="0"/>
              <a:t>ya cevabı döşenmiş.</a:t>
            </a:r>
          </a:p>
          <a:p>
            <a:r>
              <a:rPr lang="tr-TR" sz="1600" dirty="0"/>
              <a:t>“sayı 150’ye yaklaştığı için sürek avına çıkıldı…Yaban domuzları takip edildi…Vurulacağını anlayan 50 yaban domuzu komşu </a:t>
            </a:r>
            <a:r>
              <a:rPr lang="tr-TR" sz="1600" dirty="0" smtClean="0"/>
              <a:t>kente geçti. Ankara </a:t>
            </a:r>
            <a:r>
              <a:rPr lang="tr-TR" sz="1600" dirty="0"/>
              <a:t>cevabı okumuş</a:t>
            </a:r>
            <a:r>
              <a:rPr lang="tr-TR" sz="1600" dirty="0" smtClean="0"/>
              <a:t>. Ve </a:t>
            </a:r>
            <a:r>
              <a:rPr lang="tr-TR" sz="1600" dirty="0"/>
              <a:t>hemen “komşu kente</a:t>
            </a:r>
            <a:r>
              <a:rPr lang="tr-TR" sz="1600" dirty="0" smtClean="0"/>
              <a:t>” bir </a:t>
            </a:r>
            <a:r>
              <a:rPr lang="tr-TR" sz="1600" dirty="0"/>
              <a:t>yazı yazılmış.</a:t>
            </a:r>
          </a:p>
          <a:p>
            <a:r>
              <a:rPr lang="tr-TR" sz="1600" dirty="0"/>
              <a:t>Bitişiğinizdeki kentten size 50 yaban domuzu geçti… ne yaptınız?...Acele bildiriniz.</a:t>
            </a:r>
          </a:p>
          <a:p>
            <a:r>
              <a:rPr lang="tr-TR" sz="1600" dirty="0"/>
              <a:t>Komşu ili almış bir </a:t>
            </a:r>
            <a:r>
              <a:rPr lang="tr-TR" sz="1600" dirty="0" smtClean="0"/>
              <a:t>telaş. Onlar </a:t>
            </a:r>
            <a:r>
              <a:rPr lang="tr-TR" sz="1600" dirty="0"/>
              <a:t>da “ayni formülle</a:t>
            </a:r>
            <a:r>
              <a:rPr lang="tr-TR" sz="1600" dirty="0" smtClean="0"/>
              <a:t>” cevap </a:t>
            </a:r>
            <a:r>
              <a:rPr lang="tr-TR" sz="1600" dirty="0"/>
              <a:t>vermişler:</a:t>
            </a:r>
          </a:p>
          <a:p>
            <a:r>
              <a:rPr lang="tr-TR" sz="1600" dirty="0"/>
              <a:t>-İlimize 50 yaban domuzunun geçtiğini haber alınca sürek avına çıktık…Tam vuracaktık ki komşu ilin sınırlarına girdiler..</a:t>
            </a:r>
          </a:p>
          <a:p>
            <a:r>
              <a:rPr lang="tr-TR" sz="1600" dirty="0"/>
              <a:t>Yazışmalar sürüp gitmiş il müdürleri birbirleriyle haberleşerek </a:t>
            </a:r>
            <a:r>
              <a:rPr lang="tr-TR" sz="1600" dirty="0" smtClean="0"/>
              <a:t>Ankara’yı </a:t>
            </a:r>
            <a:r>
              <a:rPr lang="tr-TR" sz="1600" dirty="0"/>
              <a:t>idare </a:t>
            </a:r>
            <a:r>
              <a:rPr lang="tr-TR" sz="1600" dirty="0" smtClean="0"/>
              <a:t>etmişler. Yaban </a:t>
            </a:r>
            <a:r>
              <a:rPr lang="tr-TR" sz="1600" dirty="0"/>
              <a:t>domuzları hep komşu ya hep komşuya</a:t>
            </a:r>
          </a:p>
          <a:p>
            <a:r>
              <a:rPr lang="tr-TR" sz="1600" dirty="0"/>
              <a:t>gide, gide sonunda </a:t>
            </a:r>
            <a:r>
              <a:rPr lang="tr-TR" sz="1600" dirty="0" smtClean="0"/>
              <a:t>doğuda ki </a:t>
            </a:r>
            <a:r>
              <a:rPr lang="tr-TR" sz="1600" dirty="0"/>
              <a:t>sınır kentimize dayanmış.</a:t>
            </a:r>
          </a:p>
          <a:p>
            <a:r>
              <a:rPr lang="tr-TR" sz="1600" dirty="0"/>
              <a:t>Ankara </a:t>
            </a:r>
            <a:r>
              <a:rPr lang="tr-TR" sz="1600" dirty="0" smtClean="0"/>
              <a:t>sormuş: 50 </a:t>
            </a:r>
            <a:r>
              <a:rPr lang="tr-TR" sz="1600" dirty="0"/>
              <a:t>yaban domuzunun </a:t>
            </a:r>
            <a:r>
              <a:rPr lang="tr-TR" sz="1600" dirty="0" smtClean="0"/>
              <a:t>akıbetinin </a:t>
            </a:r>
            <a:r>
              <a:rPr lang="tr-TR" sz="1600" dirty="0"/>
              <a:t>acele bildirilmesi</a:t>
            </a:r>
            <a:r>
              <a:rPr lang="tr-TR" sz="1600" dirty="0" smtClean="0"/>
              <a:t>.. Vurulduysa </a:t>
            </a:r>
            <a:r>
              <a:rPr lang="tr-TR" sz="1600" dirty="0"/>
              <a:t>kuyruklarının </a:t>
            </a:r>
            <a:r>
              <a:rPr lang="tr-TR" sz="1600" dirty="0" smtClean="0"/>
              <a:t>gönderilmesi. Sınır </a:t>
            </a:r>
            <a:r>
              <a:rPr lang="tr-TR" sz="1600" dirty="0"/>
              <a:t>kentinden cevap gelmiş.</a:t>
            </a:r>
          </a:p>
          <a:p>
            <a:r>
              <a:rPr lang="tr-TR" sz="1600" dirty="0"/>
              <a:t>Sürek avına çıkıldı…Yaban domuzları izlendi…ancak komşu ülkeye kaçtıkları için vurulamadı….</a:t>
            </a:r>
          </a:p>
          <a:p>
            <a:r>
              <a:rPr lang="tr-TR" sz="1600" dirty="0"/>
              <a:t>Kıssadan hisse Gerçekten olmuş bu olayın yorumunu siz yapın…</a:t>
            </a:r>
          </a:p>
        </p:txBody>
      </p:sp>
    </p:spTree>
    <p:extLst>
      <p:ext uri="{BB962C8B-B14F-4D97-AF65-F5344CB8AC3E}">
        <p14:creationId xmlns:p14="http://schemas.microsoft.com/office/powerpoint/2010/main" val="1062639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92500"/>
          </a:bodyPr>
          <a:lstStyle/>
          <a:p>
            <a:pPr marL="457200" indent="-457200">
              <a:buFontTx/>
              <a:buAutoNum type="arabicPeriod"/>
            </a:pPr>
            <a:endParaRPr lang="tr-TR" altLang="tr-TR" dirty="0"/>
          </a:p>
          <a:p>
            <a:pPr marL="0" indent="0">
              <a:buNone/>
            </a:pPr>
            <a:r>
              <a:rPr lang="tr-TR" altLang="tr-TR" b="1" dirty="0" smtClean="0">
                <a:solidFill>
                  <a:srgbClr val="FF0000"/>
                </a:solidFill>
              </a:rPr>
              <a:t>2.Toplumun </a:t>
            </a:r>
            <a:r>
              <a:rPr lang="tr-TR" altLang="tr-TR" b="1" dirty="0">
                <a:solidFill>
                  <a:srgbClr val="FF0000"/>
                </a:solidFill>
              </a:rPr>
              <a:t>Kültürel Mirasını Aktarma</a:t>
            </a:r>
            <a:endParaRPr lang="tr-TR" altLang="tr-TR" b="1" dirty="0" smtClean="0">
              <a:solidFill>
                <a:srgbClr val="FF0000"/>
              </a:solidFill>
            </a:endParaRPr>
          </a:p>
          <a:p>
            <a:pPr marL="0" indent="0">
              <a:buNone/>
            </a:pPr>
            <a:r>
              <a:rPr lang="tr-TR" altLang="tr-TR" dirty="0"/>
              <a:t>Bu nedenle kültürel mirasın yeni kuşaklara aktarılması görevi okullarca üstlenilmiştir. Okullar, kültürel özellikler içinden öğrencilerin yaşlarına ve gereksinimlerine uygun olanları seçerek bunları planlı ve amaçlı bir biçimde öğrencilere kazandırır. Özellikle bilgi birikiminin öğrencilere aktarılmasında okullar çok önemli bir görev üstlenir.</a:t>
            </a:r>
          </a:p>
          <a:p>
            <a:pPr marL="0" indent="0">
              <a:buNone/>
            </a:pPr>
            <a:endParaRPr lang="tr-TR" altLang="tr-TR" dirty="0"/>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340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a:bodyPr>
          <a:lstStyle/>
          <a:p>
            <a:pPr marL="457200" indent="-457200">
              <a:buFontTx/>
              <a:buAutoNum type="arabicPeriod"/>
            </a:pPr>
            <a:endParaRPr lang="tr-TR" altLang="tr-TR" dirty="0"/>
          </a:p>
          <a:p>
            <a:pPr marL="0" indent="0">
              <a:buNone/>
            </a:pPr>
            <a:r>
              <a:rPr lang="tr-TR" altLang="tr-TR" b="1" dirty="0" smtClean="0">
                <a:solidFill>
                  <a:srgbClr val="FF0000"/>
                </a:solidFill>
              </a:rPr>
              <a:t>2.Toplumun </a:t>
            </a:r>
            <a:r>
              <a:rPr lang="tr-TR" altLang="tr-TR" b="1" dirty="0">
                <a:solidFill>
                  <a:srgbClr val="FF0000"/>
                </a:solidFill>
              </a:rPr>
              <a:t>Kültürel Mirasını Aktarma</a:t>
            </a:r>
            <a:endParaRPr lang="tr-TR" altLang="tr-TR" b="1" dirty="0" smtClean="0">
              <a:solidFill>
                <a:srgbClr val="FF0000"/>
              </a:solidFill>
            </a:endParaRPr>
          </a:p>
          <a:p>
            <a:pPr marL="0" indent="0">
              <a:buNone/>
            </a:pPr>
            <a:r>
              <a:rPr lang="tr-TR" altLang="tr-TR" dirty="0"/>
              <a:t>Okulların, var olan kültürün aktarılması işlevinin yanı sıra, kültürün geliştirilmesi yükümlülüğü de vardır. Okullar, toplumdaki yenilikleri başlatacak, geliştirecek, yenilikçi ve yaratıcı bireyler yetiştirerek; kültürel birikimin gelişmesine de katkıda bulunurlar.</a:t>
            </a:r>
          </a:p>
          <a:p>
            <a:pPr marL="0" indent="0">
              <a:buNone/>
            </a:pPr>
            <a:endParaRPr lang="tr-TR" altLang="tr-TR" dirty="0"/>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853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a:bodyPr>
          <a:lstStyle/>
          <a:p>
            <a:pPr marL="457200" indent="-457200">
              <a:buFontTx/>
              <a:buAutoNum type="arabicPeriod"/>
            </a:pPr>
            <a:endParaRPr lang="tr-TR" altLang="tr-TR" dirty="0"/>
          </a:p>
          <a:p>
            <a:pPr marL="0" indent="0">
              <a:buNone/>
            </a:pPr>
            <a:r>
              <a:rPr lang="tr-TR" altLang="tr-TR" b="1" dirty="0" smtClean="0">
                <a:solidFill>
                  <a:srgbClr val="FF0000"/>
                </a:solidFill>
              </a:rPr>
              <a:t>3.Var </a:t>
            </a:r>
            <a:r>
              <a:rPr lang="tr-TR" altLang="tr-TR" b="1" dirty="0">
                <a:solidFill>
                  <a:srgbClr val="FF0000"/>
                </a:solidFill>
              </a:rPr>
              <a:t>olan Siyasal Düzeni </a:t>
            </a:r>
            <a:r>
              <a:rPr lang="tr-TR" altLang="tr-TR" b="1" dirty="0" smtClean="0">
                <a:solidFill>
                  <a:srgbClr val="FF0000"/>
                </a:solidFill>
              </a:rPr>
              <a:t>Koruma</a:t>
            </a:r>
          </a:p>
          <a:p>
            <a:pPr marL="0" indent="0">
              <a:buNone/>
            </a:pPr>
            <a:r>
              <a:rPr lang="tr-TR" altLang="tr-TR" dirty="0"/>
              <a:t>Toplumlar genellikle </a:t>
            </a:r>
            <a:r>
              <a:rPr lang="tr-TR" altLang="tr-TR" dirty="0" smtClean="0"/>
              <a:t>var olan </a:t>
            </a:r>
            <a:r>
              <a:rPr lang="tr-TR" altLang="tr-TR" dirty="0"/>
              <a:t>siyasal rejimlerini korumak isterler. </a:t>
            </a:r>
          </a:p>
          <a:p>
            <a:pPr marL="0" indent="0">
              <a:buNone/>
            </a:pPr>
            <a:endParaRPr lang="tr-TR" altLang="tr-TR" dirty="0"/>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51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92500" lnSpcReduction="10000"/>
          </a:bodyPr>
          <a:lstStyle/>
          <a:p>
            <a:pPr marL="457200" indent="-457200">
              <a:buFontTx/>
              <a:buAutoNum type="arabicPeriod"/>
            </a:pPr>
            <a:endParaRPr lang="tr-TR" altLang="tr-TR" dirty="0"/>
          </a:p>
          <a:p>
            <a:pPr marL="0" indent="0">
              <a:buNone/>
            </a:pPr>
            <a:r>
              <a:rPr lang="tr-TR" altLang="tr-TR" b="1" dirty="0" smtClean="0">
                <a:solidFill>
                  <a:srgbClr val="FF0000"/>
                </a:solidFill>
              </a:rPr>
              <a:t>4. </a:t>
            </a:r>
            <a:r>
              <a:rPr lang="tr-TR" altLang="tr-TR" b="1" dirty="0">
                <a:solidFill>
                  <a:srgbClr val="FF0000"/>
                </a:solidFill>
              </a:rPr>
              <a:t>Seçme ve </a:t>
            </a:r>
            <a:r>
              <a:rPr lang="tr-TR" altLang="tr-TR" b="1" dirty="0" smtClean="0">
                <a:solidFill>
                  <a:srgbClr val="FF0000"/>
                </a:solidFill>
              </a:rPr>
              <a:t>Yöneltme</a:t>
            </a:r>
          </a:p>
          <a:p>
            <a:pPr marL="0" indent="0">
              <a:buNone/>
            </a:pPr>
            <a:r>
              <a:rPr lang="tr-TR" altLang="tr-TR" dirty="0"/>
              <a:t>Eğitimin bir başka işlevi de öğrencileri ilgi, beceri ve yetenekleri doğrultusunda eğitmektir. Her toplumda farklı yeteneklerde çocuklar vardır. Eğitim kurumları, çeşitli yeteneklerdeki çocukların en iyilerini, en yeteneklilerini seçerek, onlara çok iyi bir eğitim olanağı sağlamak zorundadır. Böylece bu çocuklar, topluma önderlik edecek bireyler haline gelerek toplumun gelişmesine önemli katkıda bulunabilirler</a:t>
            </a:r>
            <a:r>
              <a:rPr lang="tr-TR" altLang="tr-TR" dirty="0" smtClean="0"/>
              <a:t>.</a:t>
            </a: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336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a:bodyPr>
          <a:lstStyle/>
          <a:p>
            <a:pPr marL="457200" indent="-457200">
              <a:buFontTx/>
              <a:buAutoNum type="arabicPeriod"/>
            </a:pPr>
            <a:endParaRPr lang="tr-TR" altLang="tr-TR" dirty="0"/>
          </a:p>
          <a:p>
            <a:pPr marL="0" indent="0">
              <a:buNone/>
            </a:pPr>
            <a:r>
              <a:rPr lang="tr-TR" altLang="tr-TR" b="1" dirty="0" smtClean="0">
                <a:solidFill>
                  <a:srgbClr val="FF0000"/>
                </a:solidFill>
              </a:rPr>
              <a:t>4. </a:t>
            </a:r>
            <a:r>
              <a:rPr lang="tr-TR" altLang="tr-TR" b="1" dirty="0">
                <a:solidFill>
                  <a:srgbClr val="FF0000"/>
                </a:solidFill>
              </a:rPr>
              <a:t>Seçme ve </a:t>
            </a:r>
            <a:r>
              <a:rPr lang="tr-TR" altLang="tr-TR" b="1" dirty="0" smtClean="0">
                <a:solidFill>
                  <a:srgbClr val="FF0000"/>
                </a:solidFill>
              </a:rPr>
              <a:t>Yöneltme</a:t>
            </a:r>
          </a:p>
          <a:p>
            <a:pPr marL="0" indent="0">
              <a:buNone/>
            </a:pPr>
            <a:r>
              <a:rPr lang="tr-TR" altLang="tr-TR" dirty="0"/>
              <a:t>Üstün yetenekli çocuklar, zengin ya da yoksul olabilirler. Bu nedenle, eğitim kurumlarının bu işlevi yerine getirebilmesi için eğitimde fırsat eşitliğinin sağlanması gerekir.</a:t>
            </a:r>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389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92500" lnSpcReduction="10000"/>
          </a:bodyPr>
          <a:lstStyle/>
          <a:p>
            <a:pPr marL="457200" indent="-457200">
              <a:buFontTx/>
              <a:buAutoNum type="arabicPeriod"/>
            </a:pPr>
            <a:endParaRPr lang="tr-TR" altLang="tr-TR" dirty="0"/>
          </a:p>
          <a:p>
            <a:pPr marL="0" indent="0">
              <a:buNone/>
            </a:pPr>
            <a:r>
              <a:rPr lang="tr-TR" altLang="tr-TR" b="1" dirty="0" smtClean="0">
                <a:solidFill>
                  <a:srgbClr val="FF0000"/>
                </a:solidFill>
              </a:rPr>
              <a:t>4. </a:t>
            </a:r>
            <a:r>
              <a:rPr lang="tr-TR" altLang="tr-TR" b="1" dirty="0">
                <a:solidFill>
                  <a:srgbClr val="FF0000"/>
                </a:solidFill>
              </a:rPr>
              <a:t>Seçme ve </a:t>
            </a:r>
            <a:r>
              <a:rPr lang="tr-TR" altLang="tr-TR" b="1" dirty="0" smtClean="0">
                <a:solidFill>
                  <a:srgbClr val="FF0000"/>
                </a:solidFill>
              </a:rPr>
              <a:t>Yöneltme</a:t>
            </a:r>
          </a:p>
          <a:p>
            <a:pPr marL="0" indent="0">
              <a:buNone/>
            </a:pPr>
            <a:r>
              <a:rPr lang="tr-TR" altLang="tr-TR" dirty="0"/>
              <a:t>Eğitim kurumlarının, seçme işlevinin yanı sıra, yönlendirme işlevi de önemlidir. Her çocuk üstün yetenekli olmayabilir, ancak her çocuğun kendine özgü, ilgi duyduğu ve yeteneği olduğu alanlar vardır. Eğitim kurumları, öğrencilerin ilgi ve yeteneklerini belirleyerek onları yönlendirilmelidir. Böylece toplumdaki bireyler hem daha mutlu hem de üretken olurlar.</a:t>
            </a:r>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1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lnSpcReduction="10000"/>
          </a:bodyPr>
          <a:lstStyle/>
          <a:p>
            <a:pPr marL="457200" indent="-457200">
              <a:buFontTx/>
              <a:buAutoNum type="arabicPeriod"/>
            </a:pPr>
            <a:endParaRPr lang="tr-TR" altLang="tr-TR" dirty="0"/>
          </a:p>
          <a:p>
            <a:pPr marL="0" indent="0">
              <a:buNone/>
            </a:pPr>
            <a:r>
              <a:rPr lang="tr-TR" altLang="tr-TR" b="1" dirty="0" smtClean="0">
                <a:solidFill>
                  <a:srgbClr val="FF0000"/>
                </a:solidFill>
              </a:rPr>
              <a:t>4. </a:t>
            </a:r>
            <a:r>
              <a:rPr lang="tr-TR" altLang="tr-TR" b="1" dirty="0">
                <a:solidFill>
                  <a:srgbClr val="FF0000"/>
                </a:solidFill>
              </a:rPr>
              <a:t>Seçme ve </a:t>
            </a:r>
            <a:r>
              <a:rPr lang="tr-TR" altLang="tr-TR" b="1" dirty="0" smtClean="0">
                <a:solidFill>
                  <a:srgbClr val="FF0000"/>
                </a:solidFill>
              </a:rPr>
              <a:t>Yöneltme</a:t>
            </a:r>
          </a:p>
          <a:p>
            <a:pPr marL="0" indent="0">
              <a:buNone/>
            </a:pPr>
            <a:r>
              <a:rPr lang="tr-TR" altLang="tr-TR" dirty="0"/>
              <a:t>Öğrencilerin kendilerini tanıyabilmeleri, ilgi ve yeteneklerinin belirlenmesi amacıyla okulların birçoğunda rehberlik merkezleri kurulmuştur. Ancak ölçme araçlarındaki yetersizlikler, öğrenci ve velilerin bu hizmetlere karşı duydukları güvensizlik yönlendirme işinin gerektiği gibi yapılmasını engellemektedir.</a:t>
            </a:r>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153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92500" lnSpcReduction="10000"/>
          </a:bodyPr>
          <a:lstStyle/>
          <a:p>
            <a:pPr marL="457200" indent="-457200">
              <a:buFontTx/>
              <a:buAutoNum type="arabicPeriod"/>
            </a:pPr>
            <a:endParaRPr lang="tr-TR" altLang="tr-TR" dirty="0"/>
          </a:p>
          <a:p>
            <a:pPr marL="0" indent="0">
              <a:buNone/>
            </a:pPr>
            <a:r>
              <a:rPr lang="tr-TR" altLang="tr-TR" b="1" dirty="0" smtClean="0">
                <a:solidFill>
                  <a:srgbClr val="FF0000"/>
                </a:solidFill>
              </a:rPr>
              <a:t>4</a:t>
            </a:r>
            <a:r>
              <a:rPr lang="tr-TR" altLang="tr-TR" b="1" dirty="0">
                <a:solidFill>
                  <a:srgbClr val="FF0000"/>
                </a:solidFill>
              </a:rPr>
              <a:t>. Toplumu Kalkındırma</a:t>
            </a:r>
            <a:endParaRPr lang="tr-TR" altLang="tr-TR" b="1" dirty="0" smtClean="0">
              <a:solidFill>
                <a:srgbClr val="FF0000"/>
              </a:solidFill>
            </a:endParaRPr>
          </a:p>
          <a:p>
            <a:pPr marL="0" indent="0">
              <a:buNone/>
            </a:pPr>
            <a:r>
              <a:rPr lang="tr-TR" altLang="tr-TR" dirty="0"/>
              <a:t>Ekonomik büyüme üretimi arttıracak teknolojinin gelişmesi, doğal kaynakların ve sermayenin akılcı bir biçimde kullanılması ile olanaklıdır. Bunu sağlayan ise eğitilmiş insan gücüdür. Örneğin; günümüzde çok değerli bir doğal kaynak olan petrolün bulunduğu birçok ülke, yetişmiş insan gücüne sahip olmadığı için bu kaynaklardan yeterince yararlanamamaktadır. </a:t>
            </a:r>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164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a:bodyPr>
          <a:lstStyle/>
          <a:p>
            <a:pPr marL="457200" indent="-457200">
              <a:buFontTx/>
              <a:buAutoNum type="arabicPeriod"/>
            </a:pPr>
            <a:endParaRPr lang="tr-TR" altLang="tr-TR" dirty="0"/>
          </a:p>
          <a:p>
            <a:pPr marL="0" indent="0">
              <a:buNone/>
            </a:pPr>
            <a:r>
              <a:rPr lang="tr-TR" altLang="tr-TR" b="1" dirty="0" smtClean="0">
                <a:solidFill>
                  <a:srgbClr val="FF0000"/>
                </a:solidFill>
              </a:rPr>
              <a:t>4</a:t>
            </a:r>
            <a:r>
              <a:rPr lang="tr-TR" altLang="tr-TR" b="1" dirty="0">
                <a:solidFill>
                  <a:srgbClr val="FF0000"/>
                </a:solidFill>
              </a:rPr>
              <a:t>. Toplumu Kalkındırma</a:t>
            </a:r>
            <a:endParaRPr lang="tr-TR" altLang="tr-TR" b="1" dirty="0" smtClean="0">
              <a:solidFill>
                <a:srgbClr val="FF0000"/>
              </a:solidFill>
            </a:endParaRPr>
          </a:p>
          <a:p>
            <a:pPr marL="0" indent="0">
              <a:buNone/>
            </a:pPr>
            <a:r>
              <a:rPr lang="tr-TR" altLang="tr-TR" dirty="0"/>
              <a:t>Buna karşın, doğal kaynakları çok sınırlı olan Japonya ile II. Dünya Savaşı’ndan tüm gücünü yitirip yenik çıkan Almanya, yetişmiş insan gücü sayesinde sahip oldukları kıt kaynaklardan en iyi biçimde yararlanarak ekonomik yönden büyük gelişme göstermişlerdir</a:t>
            </a:r>
            <a:r>
              <a:rPr lang="tr-TR" altLang="tr-TR" dirty="0" smtClean="0"/>
              <a:t>.</a:t>
            </a: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671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92500" lnSpcReduction="10000"/>
          </a:bodyPr>
          <a:lstStyle/>
          <a:p>
            <a:pPr marL="457200" indent="-457200">
              <a:buFontTx/>
              <a:buAutoNum type="arabicPeriod"/>
            </a:pPr>
            <a:endParaRPr lang="tr-TR" altLang="tr-TR" dirty="0"/>
          </a:p>
          <a:p>
            <a:pPr marL="0" indent="0">
              <a:buNone/>
            </a:pPr>
            <a:r>
              <a:rPr lang="tr-TR" altLang="tr-TR" b="1" dirty="0">
                <a:solidFill>
                  <a:srgbClr val="FF0000"/>
                </a:solidFill>
              </a:rPr>
              <a:t>5</a:t>
            </a:r>
            <a:r>
              <a:rPr lang="tr-TR" altLang="tr-TR" b="1" dirty="0" smtClean="0">
                <a:solidFill>
                  <a:srgbClr val="FF0000"/>
                </a:solidFill>
              </a:rPr>
              <a:t>. </a:t>
            </a:r>
            <a:r>
              <a:rPr lang="tr-TR" altLang="tr-TR" b="1" dirty="0">
                <a:solidFill>
                  <a:srgbClr val="FF0000"/>
                </a:solidFill>
              </a:rPr>
              <a:t>Bireyi </a:t>
            </a:r>
            <a:r>
              <a:rPr lang="tr-TR" altLang="tr-TR" b="1" dirty="0" smtClean="0">
                <a:solidFill>
                  <a:srgbClr val="FF0000"/>
                </a:solidFill>
              </a:rPr>
              <a:t>Geliştirme</a:t>
            </a:r>
          </a:p>
          <a:p>
            <a:pPr marL="0" indent="0">
              <a:buNone/>
            </a:pPr>
            <a:r>
              <a:rPr lang="tr-TR" altLang="tr-TR" dirty="0"/>
              <a:t>Eğitim kurumları, büyük ölçüde toplumun yukarıda sıralanan gereksinimlerini karşılamak üzere ortaya çıkmıştır. Ancak, eğitim kurumları bu işlevini yerine getirirken, toplumdaki bireylerin gelişmesine de katkıda bulunmaktadır. Birey eğitim kurumlarında, doğal ve toplumsal çevresini tanıyarak bunlardan en iyi biçimde yararlanma ve temel gereksinimlerini karşılama yollarını öğrenir</a:t>
            </a:r>
            <a:r>
              <a:rPr lang="tr-TR" altLang="tr-TR" dirty="0" smtClean="0"/>
              <a:t>.</a:t>
            </a: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566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Her örgüt gibi okulun da kendine özgü bir kişiliği vardır.</a:t>
            </a:r>
            <a:endParaRPr lang="tr-TR" dirty="0"/>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3"/>
          <a:stretch>
            <a:fillRect/>
          </a:stretch>
        </p:blipFill>
        <p:spPr>
          <a:xfrm>
            <a:off x="67642" y="2463885"/>
            <a:ext cx="4500326" cy="3989792"/>
          </a:xfrm>
          <a:prstGeom prst="rect">
            <a:avLst/>
          </a:prstGeom>
        </p:spPr>
      </p:pic>
      <p:pic>
        <p:nvPicPr>
          <p:cNvPr id="7" name="Resim 6"/>
          <p:cNvPicPr>
            <a:picLocks noChangeAspect="1"/>
          </p:cNvPicPr>
          <p:nvPr/>
        </p:nvPicPr>
        <p:blipFill>
          <a:blip r:embed="rId4"/>
          <a:stretch>
            <a:fillRect/>
          </a:stretch>
        </p:blipFill>
        <p:spPr>
          <a:xfrm>
            <a:off x="4592294" y="2463885"/>
            <a:ext cx="4427534" cy="3989792"/>
          </a:xfrm>
          <a:prstGeom prst="rect">
            <a:avLst/>
          </a:prstGeom>
        </p:spPr>
      </p:pic>
    </p:spTree>
    <p:extLst>
      <p:ext uri="{BB962C8B-B14F-4D97-AF65-F5344CB8AC3E}">
        <p14:creationId xmlns:p14="http://schemas.microsoft.com/office/powerpoint/2010/main" val="2387907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fontScale="92500" lnSpcReduction="10000"/>
          </a:bodyPr>
          <a:lstStyle/>
          <a:p>
            <a:pPr marL="457200" indent="-457200">
              <a:buFontTx/>
              <a:buAutoNum type="arabicPeriod"/>
            </a:pPr>
            <a:endParaRPr lang="tr-TR" altLang="tr-TR" dirty="0"/>
          </a:p>
          <a:p>
            <a:pPr marL="0" indent="0">
              <a:buNone/>
            </a:pPr>
            <a:r>
              <a:rPr lang="tr-TR" altLang="tr-TR" b="1" dirty="0">
                <a:solidFill>
                  <a:srgbClr val="FF0000"/>
                </a:solidFill>
              </a:rPr>
              <a:t>5</a:t>
            </a:r>
            <a:r>
              <a:rPr lang="tr-TR" altLang="tr-TR" b="1" dirty="0" smtClean="0">
                <a:solidFill>
                  <a:srgbClr val="FF0000"/>
                </a:solidFill>
              </a:rPr>
              <a:t>. </a:t>
            </a:r>
            <a:r>
              <a:rPr lang="tr-TR" altLang="tr-TR" b="1" dirty="0">
                <a:solidFill>
                  <a:srgbClr val="FF0000"/>
                </a:solidFill>
              </a:rPr>
              <a:t>Bireyi </a:t>
            </a:r>
            <a:r>
              <a:rPr lang="tr-TR" altLang="tr-TR" b="1" dirty="0" smtClean="0">
                <a:solidFill>
                  <a:srgbClr val="FF0000"/>
                </a:solidFill>
              </a:rPr>
              <a:t>Geliştirme</a:t>
            </a:r>
          </a:p>
          <a:p>
            <a:pPr marL="0" indent="0">
              <a:buNone/>
            </a:pPr>
            <a:r>
              <a:rPr lang="tr-TR" altLang="tr-TR" dirty="0"/>
              <a:t>Özellikle zorunlu olmayan, yüksek düzeydeki eğitim kurumlarına devam eden bireyler, topluma yararlı olmanın yanı sıra, toplumda kendisine iyi bir statü ve yüksek gelir elde etmesini sağlayacak bir meslek kazanma, kendini gerçekleştirme gibi bireysel çıkarları için de eğitim kurumlarına devam etmektedirler. Bu gereksinimler bireyin okula karşı güdülenmesini sağlar.</a:t>
            </a:r>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568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normAutofit lnSpcReduction="10000"/>
          </a:bodyPr>
          <a:lstStyle/>
          <a:p>
            <a:pPr marL="457200" indent="-457200">
              <a:buFontTx/>
              <a:buAutoNum type="arabicPeriod"/>
            </a:pPr>
            <a:endParaRPr lang="tr-TR" altLang="tr-TR" dirty="0"/>
          </a:p>
          <a:p>
            <a:pPr marL="0" indent="0">
              <a:buNone/>
            </a:pPr>
            <a:r>
              <a:rPr lang="tr-TR" altLang="tr-TR" b="1" dirty="0">
                <a:solidFill>
                  <a:srgbClr val="FF0000"/>
                </a:solidFill>
              </a:rPr>
              <a:t>5</a:t>
            </a:r>
            <a:r>
              <a:rPr lang="tr-TR" altLang="tr-TR" b="1" dirty="0" smtClean="0">
                <a:solidFill>
                  <a:srgbClr val="FF0000"/>
                </a:solidFill>
              </a:rPr>
              <a:t>. </a:t>
            </a:r>
            <a:r>
              <a:rPr lang="tr-TR" altLang="tr-TR" b="1" dirty="0">
                <a:solidFill>
                  <a:srgbClr val="FF0000"/>
                </a:solidFill>
              </a:rPr>
              <a:t>Bireyi </a:t>
            </a:r>
            <a:r>
              <a:rPr lang="tr-TR" altLang="tr-TR" b="1" dirty="0" smtClean="0">
                <a:solidFill>
                  <a:srgbClr val="FF0000"/>
                </a:solidFill>
              </a:rPr>
              <a:t>Geliştirme Onun Okula Güdülenmesini Nasıl Sağlayacaktır?</a:t>
            </a:r>
          </a:p>
          <a:p>
            <a:pPr marL="0" indent="0">
              <a:buNone/>
            </a:pPr>
            <a:r>
              <a:rPr lang="tr-TR" altLang="tr-TR" dirty="0"/>
              <a:t>Eğitimin bireyi geliştirme işlevi, günümüzde, çağdaş ve demokratik toplumlarda bireye verilen değerin artmasıyla birlikte önem kazanmaya başlamıştır. Eğitim kurumları bu işlevi yerine getirirken bireyin hem zihinsel, hem de bedensel ve duygusal gelişmesine yardımcı olur.</a:t>
            </a:r>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83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899592" y="1340768"/>
            <a:ext cx="7745505" cy="3877815"/>
          </a:xfrm>
        </p:spPr>
        <p:txBody>
          <a:bodyPr>
            <a:normAutofit fontScale="70000" lnSpcReduction="20000"/>
          </a:bodyPr>
          <a:lstStyle/>
          <a:p>
            <a:pPr marL="457200" indent="-457200">
              <a:buFontTx/>
              <a:buAutoNum type="arabicPeriod"/>
            </a:pPr>
            <a:endParaRPr lang="tr-TR" altLang="tr-TR" dirty="0"/>
          </a:p>
          <a:p>
            <a:pPr marL="0" indent="0">
              <a:buNone/>
            </a:pPr>
            <a:r>
              <a:rPr lang="tr-TR" altLang="tr-TR" b="1" dirty="0">
                <a:solidFill>
                  <a:srgbClr val="FF0000"/>
                </a:solidFill>
              </a:rPr>
              <a:t>5</a:t>
            </a:r>
            <a:r>
              <a:rPr lang="tr-TR" altLang="tr-TR" b="1" dirty="0" smtClean="0">
                <a:solidFill>
                  <a:srgbClr val="FF0000"/>
                </a:solidFill>
              </a:rPr>
              <a:t>. </a:t>
            </a:r>
            <a:r>
              <a:rPr lang="tr-TR" altLang="tr-TR" b="1" dirty="0">
                <a:solidFill>
                  <a:srgbClr val="FF0000"/>
                </a:solidFill>
              </a:rPr>
              <a:t>Bireyi </a:t>
            </a:r>
            <a:r>
              <a:rPr lang="tr-TR" altLang="tr-TR" b="1" dirty="0" smtClean="0">
                <a:solidFill>
                  <a:srgbClr val="FF0000"/>
                </a:solidFill>
              </a:rPr>
              <a:t>Geliştirme Onun Okula Güdülenmesini Nasıl Sağlayacaktır?</a:t>
            </a:r>
          </a:p>
          <a:p>
            <a:pPr marL="0" indent="0">
              <a:buNone/>
            </a:pPr>
            <a:r>
              <a:rPr lang="tr-TR" altLang="tr-TR" dirty="0"/>
              <a:t>Eğitim kurumlarının bireyi geliştirme işlevini üstlenebilmesi için eğitim etkinliklerini bireyin gereksinimlerine uygun biçimde düzenlemesi gerekir. Eğitim kurumlarında kazandırılan bilgi ve beceriler, bireyin yaşamında kendisi için gerekli olan ve gerçekleştirmek istediği amaçlarına uygun olanlar arasından seçilmelidir. Bireye sağlıklı yaşama ve doğru beslenme yolları ile toplumsal ve ekonomik gereksinimlerini karşılamasına yardımcı olacak bilgi, beceri ve tutumlar öğretilmelidir.</a:t>
            </a:r>
          </a:p>
          <a:p>
            <a:pPr marL="0" indent="0">
              <a:buNone/>
            </a:pPr>
            <a:endParaRPr lang="tr-TR" altLang="tr-TR" dirty="0"/>
          </a:p>
        </p:txBody>
      </p:sp>
      <p:sp>
        <p:nvSpPr>
          <p:cNvPr id="56322" name="Rectangle 2"/>
          <p:cNvSpPr>
            <a:spLocks noGrp="1" noChangeArrowheads="1"/>
          </p:cNvSpPr>
          <p:nvPr>
            <p:ph type="title"/>
          </p:nvPr>
        </p:nvSpPr>
        <p:spPr>
          <a:xfrm>
            <a:off x="228600" y="423973"/>
            <a:ext cx="8229600" cy="588961"/>
          </a:xfrm>
        </p:spPr>
        <p:txBody>
          <a:bodyPr/>
          <a:lstStyle/>
          <a:p>
            <a:r>
              <a:rPr lang="tr-TR" altLang="tr-TR" sz="3000" dirty="0" smtClean="0"/>
              <a:t>Okulların Görevleri…</a:t>
            </a:r>
            <a:endParaRPr lang="tr-TR" altLang="tr-TR" sz="3000" dirty="0"/>
          </a:p>
        </p:txBody>
      </p:sp>
      <p:sp>
        <p:nvSpPr>
          <p:cNvPr id="4" name="Dikdörtgen 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144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943819146"/>
              </p:ext>
            </p:extLst>
          </p:nvPr>
        </p:nvGraphicFramePr>
        <p:xfrm>
          <a:off x="35496" y="1389869"/>
          <a:ext cx="9036496" cy="7813556"/>
        </p:xfrm>
        <a:graphic>
          <a:graphicData uri="http://schemas.openxmlformats.org/drawingml/2006/table">
            <a:tbl>
              <a:tblPr firstRow="1" bandRow="1">
                <a:tableStyleId>{5C22544A-7EE6-4342-B048-85BDC9FD1C3A}</a:tableStyleId>
              </a:tblPr>
              <a:tblGrid>
                <a:gridCol w="193440"/>
                <a:gridCol w="8843056"/>
              </a:tblGrid>
              <a:tr h="2384555">
                <a:tc>
                  <a:txBody>
                    <a:bodyPr/>
                    <a:lstStyle/>
                    <a:p>
                      <a:endParaRPr lang="tr-TR" sz="2400" dirty="0">
                        <a:latin typeface="+mj-lt"/>
                      </a:endParaRPr>
                    </a:p>
                  </a:txBody>
                  <a:tcPr marL="84020" marR="84020" marT="44704" marB="44704"/>
                </a:tc>
                <a:tc>
                  <a:txBody>
                    <a:bodyPr/>
                    <a:lstStyle/>
                    <a:p>
                      <a:pPr marL="0" indent="0">
                        <a:buFont typeface="Arial" panose="020B0604020202020204" pitchFamily="34" charset="0"/>
                        <a:buNone/>
                      </a:pPr>
                      <a:endParaRPr lang="tr-TR" sz="1900" dirty="0">
                        <a:latin typeface="+mj-lt"/>
                      </a:endParaRPr>
                    </a:p>
                  </a:txBody>
                  <a:tcPr marL="84020" marR="84020" marT="44704" marB="44704"/>
                </a:tc>
              </a:tr>
              <a:tr h="1560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2300" dirty="0">
                        <a:solidFill>
                          <a:schemeClr val="tx1"/>
                        </a:solidFill>
                        <a:latin typeface="+mj-lt"/>
                      </a:endParaRPr>
                    </a:p>
                  </a:txBody>
                  <a:tcPr marL="84020" marR="84020" marT="44704" marB="44704"/>
                </a:tc>
                <a:tc>
                  <a:txBody>
                    <a:bodyPr/>
                    <a:lstStyle/>
                    <a:p>
                      <a:pPr marL="0" indent="0">
                        <a:buFont typeface="Arial" panose="020B0604020202020204" pitchFamily="34" charset="0"/>
                        <a:buNone/>
                      </a:pPr>
                      <a:r>
                        <a:rPr lang="tr-TR" sz="2400" b="0" i="0" u="none" strike="noStrike" kern="1200" baseline="0" dirty="0" smtClean="0">
                          <a:solidFill>
                            <a:schemeClr val="tx1"/>
                          </a:solidFill>
                          <a:latin typeface="+mn-lt"/>
                          <a:ea typeface="+mn-ea"/>
                          <a:cs typeface="+mn-cs"/>
                        </a:rPr>
                        <a:t>Türkiye’de müdür seçimi ve atanmasında “meslekte esas olan öğretmenliktir” anlayışı</a:t>
                      </a:r>
                    </a:p>
                    <a:p>
                      <a:r>
                        <a:rPr lang="tr-TR" sz="2400" b="0" i="0" u="none" strike="noStrike" kern="1200" baseline="0" dirty="0" smtClean="0">
                          <a:solidFill>
                            <a:schemeClr val="tx1"/>
                          </a:solidFill>
                          <a:latin typeface="+mn-lt"/>
                          <a:ea typeface="+mn-ea"/>
                          <a:cs typeface="+mn-cs"/>
                        </a:rPr>
                        <a:t>benimsenmekte ve bunun sonucunda okul yöneticilerinin öğretmenler arasından                       seçilmesi yoluna gidilmektedir. Bu yaklaşımın sonucu ülkemizde uzun yıllar okul yöneticisini  yetiştirme konusunda ciddi girişimlerde bulunulmamıştır.</a:t>
                      </a:r>
                      <a:endParaRPr lang="tr-TR" sz="1900" kern="1200" dirty="0" smtClean="0">
                        <a:solidFill>
                          <a:schemeClr val="tx1"/>
                        </a:solidFill>
                        <a:latin typeface="+mn-lt"/>
                        <a:ea typeface="+mn-ea"/>
                        <a:cs typeface="+mn-cs"/>
                      </a:endParaRPr>
                    </a:p>
                    <a:p>
                      <a:pPr marL="0" indent="0">
                        <a:buFont typeface="Wingdings" panose="05000000000000000000" pitchFamily="2" charset="2"/>
                        <a:buNone/>
                      </a:pPr>
                      <a:endParaRPr lang="tr-TR" sz="2400" dirty="0" smtClean="0">
                        <a:latin typeface="+mj-lt"/>
                      </a:endParaRPr>
                    </a:p>
                    <a:p>
                      <a:pPr marL="0" indent="0">
                        <a:buFont typeface="Wingdings" panose="05000000000000000000" pitchFamily="2" charset="2"/>
                        <a:buNone/>
                      </a:pPr>
                      <a:r>
                        <a:rPr lang="tr-TR" sz="2400" dirty="0" smtClean="0">
                          <a:latin typeface="+mj-lt"/>
                        </a:rPr>
                        <a:t>Ülkemizde okul yöneticiliği profesyonel bir meslek olarak görülmemiş, profesyonel bir meslek</a:t>
                      </a:r>
                      <a:r>
                        <a:rPr lang="tr-TR" sz="2400" baseline="0" dirty="0" smtClean="0">
                          <a:latin typeface="+mj-lt"/>
                        </a:rPr>
                        <a:t> </a:t>
                      </a:r>
                      <a:r>
                        <a:rPr lang="tr-TR" sz="2400" dirty="0" smtClean="0">
                          <a:latin typeface="+mj-lt"/>
                        </a:rPr>
                        <a:t>olarak kabul edilmeyince de, bu alanda görevlendirilecek bireylerin özel olarak yetiştirilmesine gerek</a:t>
                      </a:r>
                      <a:r>
                        <a:rPr lang="tr-TR" sz="2400" baseline="0" dirty="0" smtClean="0">
                          <a:latin typeface="+mj-lt"/>
                        </a:rPr>
                        <a:t> </a:t>
                      </a:r>
                      <a:r>
                        <a:rPr lang="tr-TR" sz="2400" dirty="0" smtClean="0">
                          <a:latin typeface="+mj-lt"/>
                        </a:rPr>
                        <a:t>duyulmamıştır. Oysa okul yöneticiliği herkesin yapabileceği bir iş değildir (Demirtaş, 2008, s.119).</a:t>
                      </a:r>
                      <a:endParaRPr lang="tr-TR" sz="2400" dirty="0">
                        <a:latin typeface="+mj-lt"/>
                      </a:endParaRPr>
                    </a:p>
                  </a:txBody>
                  <a:tcPr marL="84020" marR="84020" marT="44704" marB="44704"/>
                </a:tc>
              </a:tr>
              <a:tr h="950473">
                <a:tc>
                  <a:txBody>
                    <a:bodyPr/>
                    <a:lstStyle/>
                    <a:p>
                      <a:endParaRPr lang="tr-TR" sz="2400" dirty="0">
                        <a:solidFill>
                          <a:schemeClr val="tx1"/>
                        </a:solidFill>
                        <a:latin typeface="+mj-lt"/>
                      </a:endParaRPr>
                    </a:p>
                  </a:txBody>
                  <a:tcPr marL="84020" marR="84020" marT="44704" marB="44704"/>
                </a:tc>
                <a:tc>
                  <a:txBody>
                    <a:bodyPr/>
                    <a:lstStyle/>
                    <a:p>
                      <a:pPr marL="342900" indent="-342900">
                        <a:buFont typeface="Wingdings" panose="05000000000000000000" pitchFamily="2" charset="2"/>
                        <a:buChar char="v"/>
                      </a:pPr>
                      <a:endParaRPr lang="tr-TR" sz="2400" dirty="0">
                        <a:latin typeface="+mj-lt"/>
                      </a:endParaRPr>
                    </a:p>
                  </a:txBody>
                  <a:tcPr marL="84020" marR="84020" marT="44704" marB="44704"/>
                </a:tc>
              </a:tr>
            </a:tbl>
          </a:graphicData>
        </a:graphic>
      </p:graphicFrame>
      <p:sp>
        <p:nvSpPr>
          <p:cNvPr id="8" name="Dikdörtgen 7"/>
          <p:cNvSpPr/>
          <p:nvPr/>
        </p:nvSpPr>
        <p:spPr>
          <a:xfrm>
            <a:off x="343008" y="153074"/>
            <a:ext cx="4789068" cy="461665"/>
          </a:xfrm>
          <a:prstGeom prst="rect">
            <a:avLst/>
          </a:prstGeom>
        </p:spPr>
        <p:txBody>
          <a:bodyPr wrap="none">
            <a:spAutoFit/>
          </a:bodyPr>
          <a:lstStyle/>
          <a:p>
            <a:r>
              <a:rPr lang="tr-TR" sz="2400" b="1" dirty="0" smtClean="0">
                <a:solidFill>
                  <a:srgbClr val="FF0000"/>
                </a:solidFill>
              </a:rPr>
              <a:t>Türkiye’de Okul Yöneticisi Yetiştirme</a:t>
            </a:r>
            <a:endParaRPr lang="tr-TR" sz="2400" b="1" dirty="0">
              <a:latin typeface="+mj-lt"/>
            </a:endParaRPr>
          </a:p>
        </p:txBody>
      </p:sp>
      <p:sp>
        <p:nvSpPr>
          <p:cNvPr id="6" name="Dikdörtgen 5"/>
          <p:cNvSpPr/>
          <p:nvPr/>
        </p:nvSpPr>
        <p:spPr>
          <a:xfrm>
            <a:off x="7317179" y="29029"/>
            <a:ext cx="1805049" cy="12462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190" y="65781"/>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473075"/>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337" y="1139456"/>
            <a:ext cx="8804801" cy="5604245"/>
          </a:xfrm>
          <a:prstGeom prst="rect">
            <a:avLst/>
          </a:prstGeom>
          <a:effectLst/>
        </p:spPr>
      </p:pic>
      <p:sp>
        <p:nvSpPr>
          <p:cNvPr id="28" name="Oval 27"/>
          <p:cNvSpPr/>
          <p:nvPr/>
        </p:nvSpPr>
        <p:spPr>
          <a:xfrm>
            <a:off x="5940548" y="4365964"/>
            <a:ext cx="3009691" cy="243264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ysClr val="windowText" lastClr="000000"/>
              </a:solidFill>
            </a:endParaRPr>
          </a:p>
        </p:txBody>
      </p:sp>
      <p:sp>
        <p:nvSpPr>
          <p:cNvPr id="3" name="Content Placeholder 2"/>
          <p:cNvSpPr>
            <a:spLocks noGrp="1"/>
          </p:cNvSpPr>
          <p:nvPr>
            <p:ph idx="1"/>
          </p:nvPr>
        </p:nvSpPr>
        <p:spPr>
          <a:xfrm>
            <a:off x="6079242" y="4543671"/>
            <a:ext cx="2732300" cy="1186656"/>
          </a:xfrm>
        </p:spPr>
        <p:txBody>
          <a:bodyPr>
            <a:noAutofit/>
          </a:bodyPr>
          <a:lstStyle/>
          <a:p>
            <a:pPr marL="0" indent="0" algn="ctr">
              <a:buNone/>
            </a:pPr>
            <a:r>
              <a:rPr lang="tr-TR" b="1" dirty="0">
                <a:solidFill>
                  <a:srgbClr val="FF0000"/>
                </a:solidFill>
              </a:rPr>
              <a:t>Türkiye’de eğitim yöneticiliği ve okul müdürlüğü henüz uzmanlaşma sürecindedir.</a:t>
            </a:r>
          </a:p>
        </p:txBody>
      </p:sp>
      <p:sp>
        <p:nvSpPr>
          <p:cNvPr id="27" name="Title 1"/>
          <p:cNvSpPr>
            <a:spLocks noGrp="1"/>
          </p:cNvSpPr>
          <p:nvPr>
            <p:ph type="title"/>
          </p:nvPr>
        </p:nvSpPr>
        <p:spPr>
          <a:xfrm>
            <a:off x="247650" y="198439"/>
            <a:ext cx="8229600" cy="588961"/>
          </a:xfrm>
        </p:spPr>
        <p:txBody>
          <a:bodyPr>
            <a:normAutofit fontScale="90000"/>
          </a:bodyPr>
          <a:lstStyle/>
          <a:p>
            <a:r>
              <a:rPr lang="tr-TR" dirty="0"/>
              <a:t>Türkiye’de Okul Yöneticisi Yetiştirme</a:t>
            </a:r>
          </a:p>
        </p:txBody>
      </p:sp>
      <p:sp>
        <p:nvSpPr>
          <p:cNvPr id="37" name="Content Placeholder 2"/>
          <p:cNvSpPr txBox="1">
            <a:spLocks/>
          </p:cNvSpPr>
          <p:nvPr/>
        </p:nvSpPr>
        <p:spPr>
          <a:xfrm>
            <a:off x="1502980" y="3153656"/>
            <a:ext cx="5720109" cy="414432"/>
          </a:xfrm>
          <a:prstGeom prst="rect">
            <a:avLst/>
          </a:prstGeom>
        </p:spPr>
        <p:txBody>
          <a:bodyPr vert="horz" lIns="91440" tIns="45720" rIns="91440" bIns="45720" rtlCol="0">
            <a:noAutofit/>
          </a:bodyPr>
          <a:lstStyle>
            <a:lvl1pPr marL="180975" indent="-180975" algn="l" defTabSz="914400" rtl="0" eaLnBrk="1" latinLnBrk="0" hangingPunct="1">
              <a:spcBef>
                <a:spcPct val="20000"/>
              </a:spcBef>
              <a:buClr>
                <a:srgbClr val="C00000"/>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1600" b="1" dirty="0">
                <a:solidFill>
                  <a:srgbClr val="555555"/>
                </a:solidFill>
              </a:rPr>
              <a:t>Dolayısıyla yönetici yetiştirme işini öğretmen yetiştiren kurumlar üstlenmiş bulunmaktadır. </a:t>
            </a:r>
            <a:r>
              <a:rPr lang="tr-TR" sz="1600" b="1" dirty="0" smtClean="0">
                <a:solidFill>
                  <a:srgbClr val="555555"/>
                </a:solidFill>
              </a:rPr>
              <a:t>Bunun </a:t>
            </a:r>
            <a:r>
              <a:rPr lang="tr-TR" sz="1600" b="1" dirty="0">
                <a:solidFill>
                  <a:srgbClr val="555555"/>
                </a:solidFill>
              </a:rPr>
              <a:t>için de</a:t>
            </a:r>
          </a:p>
          <a:p>
            <a:pPr marL="0" indent="0" algn="ctr">
              <a:buNone/>
            </a:pPr>
            <a:r>
              <a:rPr lang="tr-TR" sz="1600" b="1" dirty="0">
                <a:solidFill>
                  <a:srgbClr val="555555"/>
                </a:solidFill>
              </a:rPr>
              <a:t>öğretmen yetiştiren kurumlarda yönetim derslerine ayrı bir önem verilmesi gerekmektedir.</a:t>
            </a:r>
          </a:p>
        </p:txBody>
      </p:sp>
      <p:sp>
        <p:nvSpPr>
          <p:cNvPr id="39" name="Dikdörtgen 38"/>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301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Türkiye’de Okul Yöneticisi Yetiştirme</a:t>
            </a:r>
          </a:p>
        </p:txBody>
      </p:sp>
      <p:sp>
        <p:nvSpPr>
          <p:cNvPr id="5" name="Text Box 3"/>
          <p:cNvSpPr txBox="1">
            <a:spLocks noChangeArrowheads="1"/>
          </p:cNvSpPr>
          <p:nvPr/>
        </p:nvSpPr>
        <p:spPr bwMode="auto">
          <a:xfrm>
            <a:off x="236517" y="1223159"/>
            <a:ext cx="7613683" cy="3416320"/>
          </a:xfrm>
          <a:prstGeom prst="rect">
            <a:avLst/>
          </a:prstGeom>
          <a:noFill/>
          <a:ln w="9525" algn="ctr">
            <a:noFill/>
            <a:miter lim="800000"/>
            <a:headEnd/>
            <a:tailEnd/>
          </a:ln>
        </p:spPr>
        <p:txBody>
          <a:bodyPr wrap="square">
            <a:spAutoFit/>
          </a:bodyPr>
          <a:lstStyle/>
          <a:p>
            <a:pPr marL="285750" indent="-285750">
              <a:lnSpc>
                <a:spcPct val="150000"/>
              </a:lnSpc>
              <a:buFont typeface="Arial" panose="020B0604020202020204" pitchFamily="34" charset="0"/>
              <a:buChar char="•"/>
            </a:pPr>
            <a:r>
              <a:rPr lang="tr-TR" sz="1600" kern="0" dirty="0" smtClean="0">
                <a:solidFill>
                  <a:srgbClr val="000000"/>
                </a:solidFill>
              </a:rPr>
              <a:t>Cumhuriyetin kuruluşundan </a:t>
            </a:r>
            <a:r>
              <a:rPr lang="tr-TR" sz="1600" kern="0" dirty="0">
                <a:solidFill>
                  <a:srgbClr val="000000"/>
                </a:solidFill>
              </a:rPr>
              <a:t>sonra Gazi Terbiye Enstitüsü’nde açılan Pedagoji Bölümü’nde eğitim yöneticisi </a:t>
            </a:r>
            <a:r>
              <a:rPr lang="tr-TR" sz="1600" kern="0" dirty="0" smtClean="0">
                <a:solidFill>
                  <a:srgbClr val="000000"/>
                </a:solidFill>
              </a:rPr>
              <a:t>yetiştirme çalışmaları </a:t>
            </a:r>
            <a:r>
              <a:rPr lang="tr-TR" sz="1600" kern="0" dirty="0">
                <a:solidFill>
                  <a:srgbClr val="000000"/>
                </a:solidFill>
              </a:rPr>
              <a:t>bir süre devam etmiş ise de eğitim yöneticilerinin seçilip atanmasına ilişkin </a:t>
            </a:r>
            <a:r>
              <a:rPr lang="tr-TR" sz="1600" kern="0" dirty="0" smtClean="0">
                <a:solidFill>
                  <a:srgbClr val="000000"/>
                </a:solidFill>
              </a:rPr>
              <a:t>yönetmeliğin hazırlanması </a:t>
            </a:r>
            <a:r>
              <a:rPr lang="tr-TR" sz="1600" kern="0" dirty="0">
                <a:solidFill>
                  <a:srgbClr val="000000"/>
                </a:solidFill>
              </a:rPr>
              <a:t>ancak 1990’lı yıllarda gerçekleşebilmiştir (Şişman, 2010, s.123</a:t>
            </a:r>
            <a:r>
              <a:rPr lang="tr-TR" sz="1600" kern="0" dirty="0" smtClean="0">
                <a:solidFill>
                  <a:srgbClr val="000000"/>
                </a:solidFill>
              </a:rPr>
              <a:t>).</a:t>
            </a:r>
          </a:p>
          <a:p>
            <a:pPr>
              <a:lnSpc>
                <a:spcPct val="150000"/>
              </a:lnSpc>
            </a:pPr>
            <a:endParaRPr lang="tr-TR" sz="1600" kern="0" dirty="0" smtClean="0">
              <a:solidFill>
                <a:srgbClr val="000000"/>
              </a:solidFill>
            </a:endParaRPr>
          </a:p>
          <a:p>
            <a:pPr marL="285750" indent="-285750">
              <a:buFont typeface="Arial" panose="020B0604020202020204" pitchFamily="34" charset="0"/>
              <a:buChar char="•"/>
            </a:pPr>
            <a:r>
              <a:rPr lang="tr-TR" sz="1600" dirty="0"/>
              <a:t>Bu süreçte </a:t>
            </a:r>
            <a:r>
              <a:rPr lang="tr-TR" sz="1600" dirty="0" smtClean="0"/>
              <a:t>Gazi Üniversitesi’nin </a:t>
            </a:r>
            <a:r>
              <a:rPr lang="tr-TR" sz="1600" dirty="0"/>
              <a:t>dışında birçok üniversitede Eğitim Yönetimi ve Denetimi bölümleri açılmıştır</a:t>
            </a:r>
            <a:r>
              <a:rPr lang="tr-TR" sz="1600" dirty="0" smtClean="0"/>
              <a:t>. </a:t>
            </a:r>
          </a:p>
          <a:p>
            <a:endParaRPr lang="tr-TR" sz="1600" dirty="0" smtClean="0"/>
          </a:p>
          <a:p>
            <a:pPr marL="285750" indent="-285750">
              <a:buFont typeface="Arial" panose="020B0604020202020204" pitchFamily="34" charset="0"/>
              <a:buChar char="•"/>
            </a:pPr>
            <a:r>
              <a:rPr lang="tr-TR" sz="1600" dirty="0" smtClean="0"/>
              <a:t>Bu bölümlerden </a:t>
            </a:r>
            <a:r>
              <a:rPr lang="tr-TR" sz="1600" dirty="0"/>
              <a:t>mezun olanların büyük bir kısmı müfettiş veya rehber öğretmen olarak </a:t>
            </a:r>
            <a:r>
              <a:rPr lang="tr-TR" sz="1600" dirty="0" smtClean="0"/>
              <a:t>çalışmak durumunda </a:t>
            </a:r>
            <a:r>
              <a:rPr lang="tr-TR" sz="1600" dirty="0"/>
              <a:t>kalmışlardır ve müdür atamalarında bu bölüm mezunları görmezden gelinerek </a:t>
            </a:r>
            <a:r>
              <a:rPr lang="tr-TR" sz="1600" dirty="0" smtClean="0"/>
              <a:t>genellikle siyasi </a:t>
            </a:r>
            <a:r>
              <a:rPr lang="tr-TR" sz="1600" dirty="0"/>
              <a:t>tercihlerle yapılmıştır.</a:t>
            </a:r>
            <a:endParaRPr kumimoji="0" lang="tr-TR" sz="1600" b="0" i="0" u="none" strike="noStrike" kern="0" cap="none" spc="0" normalizeH="0" baseline="0" noProof="0" dirty="0" smtClean="0">
              <a:ln>
                <a:noFill/>
              </a:ln>
              <a:solidFill>
                <a:srgbClr val="000000"/>
              </a:solidFill>
              <a:effectLst/>
              <a:uLnTx/>
              <a:uFillTx/>
            </a:endParaRPr>
          </a:p>
        </p:txBody>
      </p:sp>
      <p:sp>
        <p:nvSpPr>
          <p:cNvPr id="7" name="AutoShape 2" descr="data:image/jpeg;base64,/9j/4AAQSkZJRgABAQAAAQABAAD/2wCEAAkGBxQSEBQUExQWFRUWFiAbFBUXGCQdHxYYIBoaHB8aHh0aHikhISYxIRgdIT0iJSkuMS4uHB8zODMsOiktLysBCgoKBQUFDgUFDisZExkrKysrKysrKysrKysrKysrKysrKysrKysrKysrKysrKysrKysrKysrKysrKysrKysrK//AABEIAKAAoAMBIgACEQEDEQH/xAAcAAACAwEBAQEAAAAAAAAAAAAABwUGCAQDAQL/xAA7EAACAQMCAwYEBAQGAgMAAAABAgMABBEFEgYhMQcTIkFRYRQycYEIQpGhM1KxwRUjQ2JyooLhJMLR/8QAFAEBAAAAAAAAAAAAAAAAAAAAAP/EABQRAQAAAAAAAAAAAAAAAAAAAAD/2gAMAwEAAhEDEQA/AHjRRRQFFLMdo099cS2ml22ZIywe4nbCIA23dtXJOT0yR06enFe9mGoTBppdXl+J/wBPYGWNfbkwP3AGPQ0DZqu8QcbWVlKsVzOsbsMhcE4B6FsDkPrSUu+0DV9Juhb3UsdwUwXQ4bKkfLvABBx68+dVrVpLnXtRklt7fxsoJjV87VGFyWbGfsPtQawjkDAFSCCMgjoQehFfqovTQlpb20EkihgqRJk/O4Touevyk4qUoCiiigKKUX4i7qVLS17uR0RpWEgVsbjtBXOOZxg+37Vb+yvUzPpVszyiWQJhzuyw5kANzJzgefWgt1FFFBEXXDsMk7TvvMhVVVg5HdhST4MfLktz9cDPSvLddW55j4qL1GFlX6j5JPttPsanKVHaT2rS6bffDx26OoQMzOxBbdnpjoOXXnQMjTtZhn5RuNw+aM+F19mRsMOvmK76V3akqTaEt5IyCdVR45ocrzYjwqT4tp3dDU/2R388+lQyXDmRyWAdurIGIUn15DqaC5UUUUBRRRQeFrZxx57tFTcSzbVA3MeZJx1PvXhreppbW0s7kBY0LHJxnA5D7nl967qQ34kb2bvrWLJEBRmAB5PJuwcjzwMfTcfWgT+pXz3E0k0rbnkYs59yc/p7UwdH4K1HTIItWCANE+5rc5Dd1jmzenoR1HX2qt9n3EFvYXizz25uNvyYbHdt/OARhj6AkYrUnDfEVtqEHe27h16Op6oSPlZfKgWkNzHxNfW5EckdpZJvkJOC80m3/LBHkO7+Yc+vTIpx1w6RpEFrH3dvEkSbi21BgZPU13UHldXKxozuwVFBLMeQAHMk1QtF7YNPuboW6mRCzbY5JFAV2PQdcjP+4Cp/tC0aS8024ghOJHXw55BiCDtJ98YrM9z2f6lEru1pKqxgszcuQHMnkef2oLT21Wstxqd06kslrDHvH8gYgch9Wyar/ZLqpt9XtiH2rI/dv6MG5AH/AMttWU9o8Ec+sTKnem8EawBlwNoRlbdnpjcOXmRSrViDkHBHQig3DRUPwfqD3FhbTSDDyQqz/Ujmf71MUBSH/EtG3e2TbfDskG71OUO39Of3+tPilt2/oh0di2NwmQpnruyQce+0n7ZoE92Z8NNq05tpLl44I03sgYktg4ART4QefXHIVp/StPS3hjhiG2ONQqD2FZu7A0J1hceULk/TAH9605QFFFFAUUV8JoOPWNVitYXmncRxoMsx/oPU+1Z/h0qfifVJZ9xitIyFDkfLHk7VUdN5HiPpnnnlm22LPxJdyJdRtb2li+Gt92WlmJYeNgBjAU8h0z1Oc02LGyjhjWOJFjRRhVUYA+woE92p8G6Zp2mtIkAExxHCS7ZLHq3XmQATVg7EOEHsLN5ZgVluSrFD+RFB2Aj18bE/UDyqvw8RwanxLHHcKRFa7ltUkGN04IyzA+Z28gf5RToFB9ooooCvhr7RQZnuOHRrWuzx2kawW8bYkdFwFVTtLYHLLEHA/wDdd54MtrzXvgbePura1TE7A+KTbjdk+pJC58udW7s8nt4OIdWgRx/msrRqDyLAs0g9MgueX1r3h08xcXll5LLal2x+Y4CnP3AoGdZ2yxRpGgwqKFUegAwP2Fe1FFAUpPxGwO1hAyjKJPlznoSpC/1NNukL268YC4kXTbcbysgMpXnul5hYgB6E8/fA8qCkdkE5TWrTBxucqfcFG5VrGsy9jGm7NeEcqjfCJQfPa6+E4P6itNUBRRRQFFFFBDaVw5Fb3VzcRFg1ztMqZ8O5d3jAxkE7ufPHKpmioPibi2008R/FSiPvDhBgkn1OBzwMjn70H44j4Os74hriEM6/LIpKuMejLg1OxpgAc+QxzOT9zS+u+2LTkuhBvdhnBnUAxqfrnOPcDFMOgKKKKArxvIO8jdAzJuUjehwy5GMqfI17VE8S8R29hB31y+xM4HLJZuZ2qB1PI0EVwb2f2emjMKFpOeZpMF8HHIEAADl0AqLm4evn4gS9zGttHF3Y8WWdSMkbccjuP7VZeFuKbbUIjLbSbwpwwIwyn0IPMf3qaoCiiigVvbPxhd2j21tYk97OrltqbnxlQuz3zu8vIVydkvZcbV1vL3nPjMUXXuifzMfNvby59c8mZeaJBLPFcPGrTQ57p/Nc9akaDP8A2BQLLqt5MfEVRirf85OZ/QVoCq7wlwbbab3vwwZRMQWDNnG3djGef5jVioCiiigKKKonaf2hx6ZFsTbJdOP8uPyQfzvjy9B5/rQW3V9XhtYjLcSrEg5bmOOfoPU+wrKXaLxa2p3rTY2xqNkK+YjBOCfc5z7ZxUdxDxLdXzhrqZpSudoPRM4ztA5DoP0Fd+gcA6heKrw2zlGxiRvCuD5gtjI9xmgg9NtlllRHkWJWODI+dqe5wCcVo+HgzUhCDLrki7eZKxLtC4/mLAn6mqzH+H8GJM3pWX8+Idy/RRvU8vUnn6Cpuy7Gtzx/HahPeRRDwQsCoH3MjcvYY8udBSOy7je7i1YW0tw1zFNKUZmcuMjdh0JPIew5EfStGVw6Zo8FuoWCGOIDyRQP6V3UHNqV8kELzSnbHGpZ29ABk1kfjTi+41GdnldjGGJhi/LGp6AAcs4xk1ojtqvjFotxgZ37U+gZgCazFpNgZpQmdvhZt2M4Cozfvtx96CxdnXHcmkyuyxrJHLt71DyJC7sbW8j4j5GtSaDq8V5bx3EJzHIuV9R6gj1B5VknhnhxrwXJVtvw8DTHw53Yx4eoxnPXn9KeH4dtSMmnSQkfwZjtPqHG7+uf1FA1qKKq/aFximlWomZDIzNsjQHG5sE8zg4AA9KC0UVRuzLtDXVllBi7mWLBZQ24MpzhgcDzGCPp9rzQFFVXtG4nm0607+G3M+GAfngRrj52wM48vbNU7jPtkiS3jWwxLcTKPcQZA5Hl4mycAD0J9AQrnbBxzqFtqTQQ3HdRoqsgjAz4h+cnOT+3OmV2ScQXF9pqTXOC+9lDgY7xVwNxHTOcjl6VmLXdbnvJe8uZDJIBjcQAcenhA9avHZd2oSWDJb3GXtScf7ocn5h6jnzX9PQhLa727XRkYW0CRJzC94Nz/wDI4IAPtz+pqiiKGeG4u7u77y4bmkIyXkcnG5mPIKBzwPQDlWjeHuzextQpMKzTAeOaUbmdj8zEHI58689W7LNMuHDtbhCDk90Sgb2IXlQKbsM4I+JuPi50zBD/AAww5Sy+2eoXz98e9aMArztbZIkVI1CoowqqMBQPIAV60BRRRQFFFFAt+36fbo7DGd8qDPpg7s/9cVT+HuGfhtb08AnuprHIyc5zGQ68/dv3q8dukStosxY42uhX67wMfvUPPw/dz6ppN3FGptYbeMbt2CAUO7I6/m+9BH9gWhwPaXzFtzSuYXXPyxbTjB887zz/ANo9K9uwNe4n1SzznuZgA3rhpIyf+g/Wmlo+iW9qrLbwpCGO5gi4yfU0vezNkOt62VI/iIAB585A36MMH3NA0qrfH2gWt7Zul43dxJ4+9yB3ZAI3ZPLoSOfrVkri1nS47qCSCZd0ci4YZxy9iOY+tBXezzgi102Jjbu0pmClpWIO5RkqF28gOZPvVquZgiM5yQqliAMnAGeQHU+1LTTuAdTsg8VlqQW3zmNJo9xT2z0/Tl7Cou+4D126fZcakoizzKEj/qgXP3NBHcQ9vWcpaWo24xvnOc/+C8v1Y/Slk3FsoWRY4reHvfmaKEBgOfJWOSo5npirBrXZBqUMrJFF8QgxiRCqg8vRmyK5I+ynVDL3fwpHP5yy7frnNBTIYi7BVBZmICqBksTyAAHMn2prwdhF41urmeJZTzMJB8PtvGRn2xj3NMTs27LYdO2zynvbrb835I89Qgx1xy3H7YzTFoCiiig4tZ1WK1gknmbbHGMsf7AeZ9qheC+OrXVBJ8OXDR43o4wQDnB5EgjlVI7cOMrNrKWySXfOzjKx8whVgSHOcDpjA50ruzLjhdKnkkaEyrKoVsPtKqGySAQQx9iR0686DV9Fcul6hHcQpNEweNxlWHmK6qAooooKpx5wYNUWJHneNEJYoBkO3IAnmDy5+f5q/HEOoy6VYwi2tnu+7CoRuwQoAGejMSegABr8aJfyR6ve288nhlCS2isT4k27XVMnA2lckDn4s12do2qzWumXE1v/ABETwnGdvMAtj2BzQSPD+txXsAli3AElWRhho3HJkYeTA+VVjTezdLbUBeW87x5Y95Hjd3qsBlWZmyTuBbd15+1LPsS4muZdYcSSFxcIWm5AbmQeF8DlnyyK0PQFFcOt6rHaW8k8pIjjXc2Bk49hSt0vt2glulSSEwwEHMrNuYN5ZVR0oHBRUfY63bTbe6nikLDKhZFJI+gOakKAooooCiioPXuL7KyYLc3CRsRkITlseuBzoKHxb22RWl1JbxWxn7olXfvdg3g4KgbGzg8s+tRK9oOt30f/AMOwEayfJKAWwPXc2F++K9ON+xaS5vZJ7WaNUmYu6yZ8Dk5YjAOQTz+9NHg/QFsLKK2Vi3djmxGNzE5Jx5cz0oE3J2ETfBl/iAbzO4x/kIx8m7ruzz3dPLHnSbkUgkHqDg1rftQ1Y2uk3UgbaxTYh/3Odo/rWRqB+fh64qDxNp7KAYwZImz8wLZZSPUE5yPI+3Nz1jvgLUzbanaSg4AmUMT02sdrfsTWxKAooooIDi/hKDUY0WXejxtuhmjO14m9VP2HL2HpVB4i0/X7S3lEdxFfQ7DuLRgSbMYPh8+WfM03a57+9SGJ5ZWCRoNzs3QAedBkrs74n/w2/juCu9OaSDzCNjJHuOvv0rXtZDtNOTUtY7q3Xu4ri4YqP5IixYnHl4cnHToK15QFc19p8Uy7ZY0kHkHUNj9RXTRQK/iLsUs5n7y2ke0fORsG5AfIhSQR9mFVPW77XdDO+Sf4qAkDvHy6jp82fEhPTrin5X4liDKVYAqRggjII9CDQKDhrt3hkYJeQmEn/UjO9fupG4fbNdvFXbdaQKBaKblz580RPqSMn6AfcVSe3TgmCyaG4tkEaSsVkjB5BwAQVHkCM+fkKqXZlw0mo6jHBIT3eC8gBwSqjoD7kj96C12Wu6zxBK0MUncw/wCqYwURB6Mw8R/4550wuG+xext9rT7rqQcyX5Jn2Qf/AGJpg6bp8VvGsUKLHGo8KKMAV1UBRRRQI/8AEXxJyhsU6/xZj7cwi/1P2FUHsv4H/wAVnlRnaNIo8llGTuJwo5/Qn6CrzpHDS6vxDfzTjdb28mxlPR2AKBf+hb9PWm9w9wza2KuLaFYg5BfHVsZxkn0yf1NBjqVGilIPzI2D9VP/AOitn6NqSXNvFPGcpKgZfoR0/tVT4q7NbKe2uBDbRJcOrFJAMESdQevmf61X/wAPF+xs7m2kyGt5vlbkUDg+HHl4kegbNUHjDivU4GkFrpbSonSYyBtwHXESeL98+1X6igV+l9tdoSEu4ZrWTluDLuUH6jDfqoqJ7euMofhVsoiJHm2yOynkkYIZenUt/QfSmZxNwra38ey5iV8Dwt0ZP+LDmKpnCfYxaWkxllc3RDZiV1AVB5bhk7z7nA9qBX9hWpRQasomXxSoY4nJ+Rzg4x7gYrTtJbt54QjSP/EoT3cyuol28t+SArgjowOOfmPpTZ4evjPaQTHGZIlZsdMlQT+9BIUUUUBRRRQIf8St63e2cOfAEd8erEhf2AP6mqT2OXrRaza7fzsUb3Uqf7gVa+2aL4nVpVkk2RWtoG5DJJOSFA5cyxA51QeHyLcQ30cn+ZBdIskeOikFlYHoQQkikeXL1oNg0UUUBVH7V5702Zgsrd5WnBV5FIHdLyzyyCSQSB6YNXiigX/YroE9lpzR3ERikaZm2kgkgqoBO36Y+1MCiigKS2p66dO4rKrsSK7EYnyOpIIDex3efuadNRuoaBbTyJJNBHJImNjsoJXByMH686CSooooCiiighOMtAW/sZrZjjvF8LH8rjmp/UCql2G68JtP+FbImtG2SKfJSTtI/Qr9R9KY9LG+4XudP1c6hZRm4iuCRdwAgMu4glkyQDz8XPzz65AM+ivgr7QFFFR+sWs8igQTiA58TGISZGOgywA+vOgW+ncNrqWqa0LhT3J7uBWHIggBztPqMKfuKj+M+zOCw0S7+H7yRyySO8hGQqMeQAAAADMff7UyuEOHfgYpFMzTvLM0skjAAs7YzyH0qS1iwFxbywklRLGyFh1G4EZoPuk3Bkt4ZD1eNWP1Kg/3rrqvcL6Jc2qrHLeC4iRAqKYQjDGAPGHOeQxjFWGg/9k="/>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Dikdörtgen 11"/>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45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Türkiye’de Okul Yöneticisi Yetiştirme</a:t>
            </a:r>
          </a:p>
        </p:txBody>
      </p:sp>
      <p:sp>
        <p:nvSpPr>
          <p:cNvPr id="5" name="Text Box 3"/>
          <p:cNvSpPr txBox="1">
            <a:spLocks noChangeArrowheads="1"/>
          </p:cNvSpPr>
          <p:nvPr/>
        </p:nvSpPr>
        <p:spPr bwMode="auto">
          <a:xfrm>
            <a:off x="236517" y="1223159"/>
            <a:ext cx="7613683" cy="3170099"/>
          </a:xfrm>
          <a:prstGeom prst="rect">
            <a:avLst/>
          </a:prstGeom>
          <a:noFill/>
          <a:ln w="9525" algn="ctr">
            <a:noFill/>
            <a:miter lim="800000"/>
            <a:headEnd/>
            <a:tailEnd/>
          </a:ln>
        </p:spPr>
        <p:txBody>
          <a:bodyPr wrap="square">
            <a:spAutoFit/>
          </a:bodyPr>
          <a:lstStyle/>
          <a:p>
            <a:pPr marL="285750" indent="-285750">
              <a:lnSpc>
                <a:spcPct val="150000"/>
              </a:lnSpc>
              <a:buFont typeface="Arial" panose="020B0604020202020204" pitchFamily="34" charset="0"/>
              <a:buChar char="•"/>
            </a:pPr>
            <a:r>
              <a:rPr lang="tr-TR" sz="1600" kern="0" dirty="0">
                <a:solidFill>
                  <a:srgbClr val="000000"/>
                </a:solidFill>
              </a:rPr>
              <a:t>Ancak 1990’lı yılların sonuna doğru eğitim fakültelerinde </a:t>
            </a:r>
            <a:r>
              <a:rPr lang="tr-TR" sz="1600" kern="0" dirty="0" smtClean="0">
                <a:solidFill>
                  <a:srgbClr val="000000"/>
                </a:solidFill>
              </a:rPr>
              <a:t>gerçekleştirilen yeniden </a:t>
            </a:r>
            <a:r>
              <a:rPr lang="tr-TR" sz="1600" kern="0" dirty="0">
                <a:solidFill>
                  <a:srgbClr val="000000"/>
                </a:solidFill>
              </a:rPr>
              <a:t>yapılanma çalışmaları sonucunda eğitim bilimleri bölümlerindeki Eğitim Yönetimi ve </a:t>
            </a:r>
            <a:r>
              <a:rPr lang="tr-TR" sz="1600" kern="0" dirty="0" smtClean="0">
                <a:solidFill>
                  <a:srgbClr val="000000"/>
                </a:solidFill>
              </a:rPr>
              <a:t>Denetimi bölümlerinin </a:t>
            </a:r>
            <a:r>
              <a:rPr lang="tr-TR" sz="1600" kern="0" dirty="0">
                <a:solidFill>
                  <a:srgbClr val="000000"/>
                </a:solidFill>
              </a:rPr>
              <a:t>lisans düzeyleri kapatılarak buralarda programlar lisansüstü düzeye çıkarılmıştır</a:t>
            </a:r>
            <a:r>
              <a:rPr lang="tr-TR" sz="1600" kern="0" dirty="0" smtClean="0">
                <a:solidFill>
                  <a:srgbClr val="000000"/>
                </a:solidFill>
              </a:rPr>
              <a:t>.</a:t>
            </a:r>
          </a:p>
          <a:p>
            <a:pPr marL="285750" indent="-285750">
              <a:lnSpc>
                <a:spcPct val="150000"/>
              </a:lnSpc>
              <a:buFont typeface="Arial" panose="020B0604020202020204" pitchFamily="34" charset="0"/>
              <a:buChar char="•"/>
            </a:pPr>
            <a:endParaRPr lang="tr-TR" sz="1600" kern="0" dirty="0" smtClean="0">
              <a:solidFill>
                <a:srgbClr val="000000"/>
              </a:solidFill>
            </a:endParaRPr>
          </a:p>
          <a:p>
            <a:pPr marL="285750" indent="-285750">
              <a:buFont typeface="Arial" panose="020B0604020202020204" pitchFamily="34" charset="0"/>
              <a:buChar char="•"/>
            </a:pPr>
            <a:r>
              <a:rPr lang="tr-TR" sz="1600" dirty="0"/>
              <a:t>“Milli Eğitim Bakanlığına Bağlı Eğitim Kurumları Yöneticilerinin Atama ve Yer </a:t>
            </a:r>
            <a:r>
              <a:rPr lang="tr-TR" sz="1600" dirty="0" err="1" smtClean="0"/>
              <a:t>Değiştirme”sine</a:t>
            </a:r>
            <a:r>
              <a:rPr lang="tr-TR" sz="1600" dirty="0" smtClean="0"/>
              <a:t> ilişkin </a:t>
            </a:r>
            <a:r>
              <a:rPr lang="tr-TR" sz="1600" dirty="0"/>
              <a:t>1998 yılında yürürlüğe giren yönetmelik uyarınca okul yöneticilerinin seçiminde, sınav </a:t>
            </a:r>
            <a:r>
              <a:rPr lang="tr-TR" sz="1600" dirty="0" smtClean="0"/>
              <a:t>uygulanması ve </a:t>
            </a:r>
            <a:r>
              <a:rPr lang="tr-TR" sz="1600" dirty="0"/>
              <a:t>yöneticiliğe atanmadan önce yöneticilik eğitimi almalarının yasal dayanağı oluşturulmuştur (</a:t>
            </a:r>
            <a:r>
              <a:rPr lang="tr-TR" sz="1600" dirty="0" err="1"/>
              <a:t>Karip</a:t>
            </a:r>
            <a:r>
              <a:rPr lang="tr-TR" sz="1600" dirty="0"/>
              <a:t> </a:t>
            </a:r>
            <a:r>
              <a:rPr lang="tr-TR" sz="1600" dirty="0" smtClean="0"/>
              <a:t>veKöksal,1999).</a:t>
            </a:r>
          </a:p>
          <a:p>
            <a:endParaRPr lang="tr-TR" sz="1600" dirty="0" smtClean="0"/>
          </a:p>
        </p:txBody>
      </p:sp>
      <p:sp>
        <p:nvSpPr>
          <p:cNvPr id="7" name="AutoShape 2" descr="data:image/jpeg;base64,/9j/4AAQSkZJRgABAQAAAQABAAD/2wCEAAkGBxQSEBQUExQWFRUWFiAbFBUXGCQdHxYYIBoaHB8aHh0aHikhISYxIRgdIT0iJSkuMS4uHB8zODMsOiktLysBCgoKBQUFDgUFDisZExkrKysrKysrKysrKysrKysrKysrKysrKysrKysrKysrKysrKysrKysrKysrKysrKysrK//AABEIAKAAoAMBIgACEQEDEQH/xAAcAAACAwEBAQEAAAAAAAAAAAAABwUGCAQDAQL/xAA7EAACAQMCAwYEBAQGAgMAAAABAgMABBEFEgYhMQcTIkFRYRQycYEIQpGhM1KxwRUjQ2JyooLhJMLR/8QAFAEBAAAAAAAAAAAAAAAAAAAAAP/EABQRAQAAAAAAAAAAAAAAAAAAAAD/2gAMAwEAAhEDEQA/AHjRRRQFFLMdo099cS2ml22ZIywe4nbCIA23dtXJOT0yR06enFe9mGoTBppdXl+J/wBPYGWNfbkwP3AGPQ0DZqu8QcbWVlKsVzOsbsMhcE4B6FsDkPrSUu+0DV9Juhb3UsdwUwXQ4bKkfLvABBx68+dVrVpLnXtRklt7fxsoJjV87VGFyWbGfsPtQawjkDAFSCCMgjoQehFfqovTQlpb20EkihgqRJk/O4Touevyk4qUoCiiigKKUX4i7qVLS17uR0RpWEgVsbjtBXOOZxg+37Vb+yvUzPpVszyiWQJhzuyw5kANzJzgefWgt1FFFBEXXDsMk7TvvMhVVVg5HdhST4MfLktz9cDPSvLddW55j4qL1GFlX6j5JPttPsanKVHaT2rS6bffDx26OoQMzOxBbdnpjoOXXnQMjTtZhn5RuNw+aM+F19mRsMOvmK76V3akqTaEt5IyCdVR45ocrzYjwqT4tp3dDU/2R388+lQyXDmRyWAdurIGIUn15DqaC5UUUUBRRRQeFrZxx57tFTcSzbVA3MeZJx1PvXhreppbW0s7kBY0LHJxnA5D7nl967qQ34kb2bvrWLJEBRmAB5PJuwcjzwMfTcfWgT+pXz3E0k0rbnkYs59yc/p7UwdH4K1HTIItWCANE+5rc5Dd1jmzenoR1HX2qt9n3EFvYXizz25uNvyYbHdt/OARhj6AkYrUnDfEVtqEHe27h16Op6oSPlZfKgWkNzHxNfW5EckdpZJvkJOC80m3/LBHkO7+Yc+vTIpx1w6RpEFrH3dvEkSbi21BgZPU13UHldXKxozuwVFBLMeQAHMk1QtF7YNPuboW6mRCzbY5JFAV2PQdcjP+4Cp/tC0aS8024ghOJHXw55BiCDtJ98YrM9z2f6lEru1pKqxgszcuQHMnkef2oLT21Wstxqd06kslrDHvH8gYgch9Wyar/ZLqpt9XtiH2rI/dv6MG5AH/AMttWU9o8Ec+sTKnem8EawBlwNoRlbdnpjcOXmRSrViDkHBHQig3DRUPwfqD3FhbTSDDyQqz/Ujmf71MUBSH/EtG3e2TbfDskG71OUO39Of3+tPilt2/oh0di2NwmQpnruyQce+0n7ZoE92Z8NNq05tpLl44I03sgYktg4ART4QefXHIVp/StPS3hjhiG2ONQqD2FZu7A0J1hceULk/TAH9605QFFFFAUUV8JoOPWNVitYXmncRxoMsx/oPU+1Z/h0qfifVJZ9xitIyFDkfLHk7VUdN5HiPpnnnlm22LPxJdyJdRtb2li+Gt92WlmJYeNgBjAU8h0z1Oc02LGyjhjWOJFjRRhVUYA+woE92p8G6Zp2mtIkAExxHCS7ZLHq3XmQATVg7EOEHsLN5ZgVluSrFD+RFB2Aj18bE/UDyqvw8RwanxLHHcKRFa7ltUkGN04IyzA+Z28gf5RToFB9ooooCvhr7RQZnuOHRrWuzx2kawW8bYkdFwFVTtLYHLLEHA/wDdd54MtrzXvgbePura1TE7A+KTbjdk+pJC58udW7s8nt4OIdWgRx/msrRqDyLAs0g9MgueX1r3h08xcXll5LLal2x+Y4CnP3AoGdZ2yxRpGgwqKFUegAwP2Fe1FFAUpPxGwO1hAyjKJPlznoSpC/1NNukL268YC4kXTbcbysgMpXnul5hYgB6E8/fA8qCkdkE5TWrTBxucqfcFG5VrGsy9jGm7NeEcqjfCJQfPa6+E4P6itNUBRRRQFFFFBDaVw5Fb3VzcRFg1ztMqZ8O5d3jAxkE7ufPHKpmioPibi2008R/FSiPvDhBgkn1OBzwMjn70H44j4Os74hriEM6/LIpKuMejLg1OxpgAc+QxzOT9zS+u+2LTkuhBvdhnBnUAxqfrnOPcDFMOgKKKKArxvIO8jdAzJuUjehwy5GMqfI17VE8S8R29hB31y+xM4HLJZuZ2qB1PI0EVwb2f2emjMKFpOeZpMF8HHIEAADl0AqLm4evn4gS9zGttHF3Y8WWdSMkbccjuP7VZeFuKbbUIjLbSbwpwwIwyn0IPMf3qaoCiiigVvbPxhd2j21tYk97OrltqbnxlQuz3zu8vIVydkvZcbV1vL3nPjMUXXuifzMfNvby59c8mZeaJBLPFcPGrTQ57p/Nc9akaDP8A2BQLLqt5MfEVRirf85OZ/QVoCq7wlwbbab3vwwZRMQWDNnG3djGef5jVioCiiigKKKonaf2hx6ZFsTbJdOP8uPyQfzvjy9B5/rQW3V9XhtYjLcSrEg5bmOOfoPU+wrKXaLxa2p3rTY2xqNkK+YjBOCfc5z7ZxUdxDxLdXzhrqZpSudoPRM4ztA5DoP0Fd+gcA6heKrw2zlGxiRvCuD5gtjI9xmgg9NtlllRHkWJWODI+dqe5wCcVo+HgzUhCDLrki7eZKxLtC4/mLAn6mqzH+H8GJM3pWX8+Idy/RRvU8vUnn6Cpuy7Gtzx/HahPeRRDwQsCoH3MjcvYY8udBSOy7je7i1YW0tw1zFNKUZmcuMjdh0JPIew5EfStGVw6Zo8FuoWCGOIDyRQP6V3UHNqV8kELzSnbHGpZ29ABk1kfjTi+41GdnldjGGJhi/LGp6AAcs4xk1ojtqvjFotxgZ37U+gZgCazFpNgZpQmdvhZt2M4Cozfvtx96CxdnXHcmkyuyxrJHLt71DyJC7sbW8j4j5GtSaDq8V5bx3EJzHIuV9R6gj1B5VknhnhxrwXJVtvw8DTHw53Yx4eoxnPXn9KeH4dtSMmnSQkfwZjtPqHG7+uf1FA1qKKq/aFximlWomZDIzNsjQHG5sE8zg4AA9KC0UVRuzLtDXVllBi7mWLBZQ24MpzhgcDzGCPp9rzQFFVXtG4nm0607+G3M+GAfngRrj52wM48vbNU7jPtkiS3jWwxLcTKPcQZA5Hl4mycAD0J9AQrnbBxzqFtqTQQ3HdRoqsgjAz4h+cnOT+3OmV2ScQXF9pqTXOC+9lDgY7xVwNxHTOcjl6VmLXdbnvJe8uZDJIBjcQAcenhA9avHZd2oSWDJb3GXtScf7ocn5h6jnzX9PQhLa727XRkYW0CRJzC94Nz/wDI4IAPtz+pqiiKGeG4u7u77y4bmkIyXkcnG5mPIKBzwPQDlWjeHuzextQpMKzTAeOaUbmdj8zEHI58689W7LNMuHDtbhCDk90Sgb2IXlQKbsM4I+JuPi50zBD/AAww5Sy+2eoXz98e9aMArztbZIkVI1CoowqqMBQPIAV60BRRRQFFFFAt+36fbo7DGd8qDPpg7s/9cVT+HuGfhtb08AnuprHIyc5zGQ68/dv3q8dukStosxY42uhX67wMfvUPPw/dz6ppN3FGptYbeMbt2CAUO7I6/m+9BH9gWhwPaXzFtzSuYXXPyxbTjB887zz/ANo9K9uwNe4n1SzznuZgA3rhpIyf+g/Wmlo+iW9qrLbwpCGO5gi4yfU0vezNkOt62VI/iIAB585A36MMH3NA0qrfH2gWt7Zul43dxJ4+9yB3ZAI3ZPLoSOfrVkri1nS47qCSCZd0ci4YZxy9iOY+tBXezzgi102Jjbu0pmClpWIO5RkqF28gOZPvVquZgiM5yQqliAMnAGeQHU+1LTTuAdTsg8VlqQW3zmNJo9xT2z0/Tl7Cou+4D126fZcakoizzKEj/qgXP3NBHcQ9vWcpaWo24xvnOc/+C8v1Y/Slk3FsoWRY4reHvfmaKEBgOfJWOSo5npirBrXZBqUMrJFF8QgxiRCqg8vRmyK5I+ynVDL3fwpHP5yy7frnNBTIYi7BVBZmICqBksTyAAHMn2prwdhF41urmeJZTzMJB8PtvGRn2xj3NMTs27LYdO2zynvbrb835I89Qgx1xy3H7YzTFoCiiig4tZ1WK1gknmbbHGMsf7AeZ9qheC+OrXVBJ8OXDR43o4wQDnB5EgjlVI7cOMrNrKWySXfOzjKx8whVgSHOcDpjA50ruzLjhdKnkkaEyrKoVsPtKqGySAQQx9iR0686DV9Fcul6hHcQpNEweNxlWHmK6qAooooKpx5wYNUWJHneNEJYoBkO3IAnmDy5+f5q/HEOoy6VYwi2tnu+7CoRuwQoAGejMSegABr8aJfyR6ve288nhlCS2isT4k27XVMnA2lckDn4s12do2qzWumXE1v/ABETwnGdvMAtj2BzQSPD+txXsAli3AElWRhho3HJkYeTA+VVjTezdLbUBeW87x5Y95Hjd3qsBlWZmyTuBbd15+1LPsS4muZdYcSSFxcIWm5AbmQeF8DlnyyK0PQFFcOt6rHaW8k8pIjjXc2Bk49hSt0vt2glulSSEwwEHMrNuYN5ZVR0oHBRUfY63bTbe6nikLDKhZFJI+gOakKAooooCiioPXuL7KyYLc3CRsRkITlseuBzoKHxb22RWl1JbxWxn7olXfvdg3g4KgbGzg8s+tRK9oOt30f/AMOwEayfJKAWwPXc2F++K9ON+xaS5vZJ7WaNUmYu6yZ8Dk5YjAOQTz+9NHg/QFsLKK2Vi3djmxGNzE5Jx5cz0oE3J2ETfBl/iAbzO4x/kIx8m7ruzz3dPLHnSbkUgkHqDg1rftQ1Y2uk3UgbaxTYh/3Odo/rWRqB+fh64qDxNp7KAYwZImz8wLZZSPUE5yPI+3Nz1jvgLUzbanaSg4AmUMT02sdrfsTWxKAooooIDi/hKDUY0WXejxtuhmjO14m9VP2HL2HpVB4i0/X7S3lEdxFfQ7DuLRgSbMYPh8+WfM03a57+9SGJ5ZWCRoNzs3QAedBkrs74n/w2/juCu9OaSDzCNjJHuOvv0rXtZDtNOTUtY7q3Xu4ri4YqP5IixYnHl4cnHToK15QFc19p8Uy7ZY0kHkHUNj9RXTRQK/iLsUs5n7y2ke0fORsG5AfIhSQR9mFVPW77XdDO+Sf4qAkDvHy6jp82fEhPTrin5X4liDKVYAqRggjII9CDQKDhrt3hkYJeQmEn/UjO9fupG4fbNdvFXbdaQKBaKblz580RPqSMn6AfcVSe3TgmCyaG4tkEaSsVkjB5BwAQVHkCM+fkKqXZlw0mo6jHBIT3eC8gBwSqjoD7kj96C12Wu6zxBK0MUncw/wCqYwURB6Mw8R/4550wuG+xext9rT7rqQcyX5Jn2Qf/AGJpg6bp8VvGsUKLHGo8KKMAV1UBRRRQI/8AEXxJyhsU6/xZj7cwi/1P2FUHsv4H/wAVnlRnaNIo8llGTuJwo5/Qn6CrzpHDS6vxDfzTjdb28mxlPR2AKBf+hb9PWm9w9wza2KuLaFYg5BfHVsZxkn0yf1NBjqVGilIPzI2D9VP/AOitn6NqSXNvFPGcpKgZfoR0/tVT4q7NbKe2uBDbRJcOrFJAMESdQevmf61X/wAPF+xs7m2kyGt5vlbkUDg+HHl4kegbNUHjDivU4GkFrpbSonSYyBtwHXESeL98+1X6igV+l9tdoSEu4ZrWTluDLuUH6jDfqoqJ7euMofhVsoiJHm2yOynkkYIZenUt/QfSmZxNwra38ey5iV8Dwt0ZP+LDmKpnCfYxaWkxllc3RDZiV1AVB5bhk7z7nA9qBX9hWpRQasomXxSoY4nJ+Rzg4x7gYrTtJbt54QjSP/EoT3cyuol28t+SArgjowOOfmPpTZ4evjPaQTHGZIlZsdMlQT+9BIUUUUBRRRQIf8St63e2cOfAEd8erEhf2AP6mqT2OXrRaza7fzsUb3Uqf7gVa+2aL4nVpVkk2RWtoG5DJJOSFA5cyxA51QeHyLcQ30cn+ZBdIskeOikFlYHoQQkikeXL1oNg0UUUBVH7V5702Zgsrd5WnBV5FIHdLyzyyCSQSB6YNXiigX/YroE9lpzR3ERikaZm2kgkgqoBO36Y+1MCiigKS2p66dO4rKrsSK7EYnyOpIIDex3efuadNRuoaBbTyJJNBHJImNjsoJXByMH686CSooooCiiighOMtAW/sZrZjjvF8LH8rjmp/UCql2G68JtP+FbImtG2SKfJSTtI/Qr9R9KY9LG+4XudP1c6hZRm4iuCRdwAgMu4glkyQDz8XPzz65AM+ivgr7QFFFR+sWs8igQTiA58TGISZGOgywA+vOgW+ncNrqWqa0LhT3J7uBWHIggBztPqMKfuKj+M+zOCw0S7+H7yRyySO8hGQqMeQAAAADMff7UyuEOHfgYpFMzTvLM0skjAAs7YzyH0qS1iwFxbywklRLGyFh1G4EZoPuk3Bkt4ZD1eNWP1Kg/3rrqvcL6Jc2qrHLeC4iRAqKYQjDGAPGHOeQxjFWGg/9k="/>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Dikdörtgen 11"/>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16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Türkiye’de Okul Yöneticisi Yetiştirme</a:t>
            </a:r>
          </a:p>
        </p:txBody>
      </p:sp>
      <p:sp>
        <p:nvSpPr>
          <p:cNvPr id="5" name="Text Box 3"/>
          <p:cNvSpPr txBox="1">
            <a:spLocks noChangeArrowheads="1"/>
          </p:cNvSpPr>
          <p:nvPr/>
        </p:nvSpPr>
        <p:spPr bwMode="auto">
          <a:xfrm>
            <a:off x="236518" y="931411"/>
            <a:ext cx="7613683" cy="4278094"/>
          </a:xfrm>
          <a:prstGeom prst="rect">
            <a:avLst/>
          </a:prstGeom>
          <a:noFill/>
          <a:ln w="9525" algn="ctr">
            <a:noFill/>
            <a:miter lim="800000"/>
            <a:headEnd/>
            <a:tailEnd/>
          </a:ln>
        </p:spPr>
        <p:txBody>
          <a:bodyPr wrap="square">
            <a:spAutoFit/>
          </a:bodyPr>
          <a:lstStyle/>
          <a:p>
            <a:pPr marL="285750" indent="-285750">
              <a:lnSpc>
                <a:spcPct val="150000"/>
              </a:lnSpc>
              <a:buFont typeface="Arial" panose="020B0604020202020204" pitchFamily="34" charset="0"/>
              <a:buChar char="•"/>
            </a:pPr>
            <a:r>
              <a:rPr lang="tr-TR" sz="1600" kern="0" dirty="0">
                <a:solidFill>
                  <a:srgbClr val="000000"/>
                </a:solidFill>
              </a:rPr>
              <a:t>Bu yönetmelik, genel koşulları taşıyarak seçme sınavında başarılı olanlara 120 saatlik </a:t>
            </a:r>
            <a:r>
              <a:rPr lang="tr-TR" sz="1600" kern="0" dirty="0" smtClean="0">
                <a:solidFill>
                  <a:srgbClr val="000000"/>
                </a:solidFill>
              </a:rPr>
              <a:t>bir yönetici </a:t>
            </a:r>
            <a:r>
              <a:rPr lang="tr-TR" sz="1600" kern="0" dirty="0">
                <a:solidFill>
                  <a:srgbClr val="000000"/>
                </a:solidFill>
              </a:rPr>
              <a:t>yetiştirme programına katılmalarını zorunlu kılmıştı ancak daha sonra bu yönetmelik </a:t>
            </a:r>
            <a:r>
              <a:rPr lang="tr-TR" sz="1600" kern="0" dirty="0" smtClean="0">
                <a:solidFill>
                  <a:srgbClr val="000000"/>
                </a:solidFill>
              </a:rPr>
              <a:t>yeniden uygulamadan kaldırılmıştır.</a:t>
            </a:r>
          </a:p>
          <a:p>
            <a:pPr>
              <a:lnSpc>
                <a:spcPct val="150000"/>
              </a:lnSpc>
            </a:pPr>
            <a:endParaRPr lang="tr-TR" sz="1600" kern="0" dirty="0" smtClean="0">
              <a:solidFill>
                <a:srgbClr val="000000"/>
              </a:solidFill>
            </a:endParaRPr>
          </a:p>
          <a:p>
            <a:pPr marL="285750" indent="-285750">
              <a:buFont typeface="Arial" panose="020B0604020202020204" pitchFamily="34" charset="0"/>
              <a:buChar char="•"/>
            </a:pPr>
            <a:r>
              <a:rPr lang="tr-TR" sz="1600" dirty="0" smtClean="0"/>
              <a:t>Bundan sonraki aşamada müdür </a:t>
            </a:r>
            <a:r>
              <a:rPr lang="tr-TR" sz="1600" dirty="0"/>
              <a:t>olarak atanacaklarda, yöneticilik seçme </a:t>
            </a:r>
            <a:r>
              <a:rPr lang="tr-TR" sz="1600" dirty="0" smtClean="0"/>
              <a:t>sınavı kaldırılmış </a:t>
            </a:r>
            <a:r>
              <a:rPr lang="tr-TR" sz="1600" dirty="0"/>
              <a:t>ve yöneticilerin atanmasının Bakanlık tarafından yapılmasına karar verilmiştir. Bu </a:t>
            </a:r>
            <a:r>
              <a:rPr lang="tr-TR" sz="1600" dirty="0" smtClean="0"/>
              <a:t>durumda atanacaklarda </a:t>
            </a:r>
            <a:r>
              <a:rPr lang="tr-TR" sz="1600" dirty="0"/>
              <a:t>mesleki kıdem ön plana çıkmıştır (Yaşaroğlu,2010, s.156</a:t>
            </a:r>
            <a:r>
              <a:rPr lang="tr-TR" sz="1600" dirty="0" smtClean="0"/>
              <a:t>).</a:t>
            </a:r>
          </a:p>
          <a:p>
            <a:endParaRPr lang="tr-TR" sz="1600" dirty="0" smtClean="0"/>
          </a:p>
          <a:p>
            <a:pPr marL="285750" indent="-285750">
              <a:buFont typeface="Arial" panose="020B0604020202020204" pitchFamily="34" charset="0"/>
              <a:buChar char="•"/>
            </a:pPr>
            <a:r>
              <a:rPr lang="tr-TR" sz="1600" dirty="0"/>
              <a:t>Oysa Işık’ın (2000), </a:t>
            </a:r>
            <a:r>
              <a:rPr lang="tr-TR" sz="1600" dirty="0" smtClean="0"/>
              <a:t>yaptığı araştırmada </a:t>
            </a:r>
            <a:r>
              <a:rPr lang="tr-TR" sz="1600" dirty="0"/>
              <a:t>öğretmen görüşlerine göre müdürlük hazırlık eğitimi almalarının müdürlerin </a:t>
            </a:r>
            <a:r>
              <a:rPr lang="tr-TR" sz="1600" dirty="0" smtClean="0"/>
              <a:t>etkililik, değerlendirme</a:t>
            </a:r>
            <a:r>
              <a:rPr lang="tr-TR" sz="1600" dirty="0"/>
              <a:t>, örgütsel beceriler ve bunlarla ilgili politikalar gibi davranışları üzerinde önemli </a:t>
            </a:r>
            <a:r>
              <a:rPr lang="tr-TR" sz="1600" dirty="0" smtClean="0"/>
              <a:t>etkileri olduğu </a:t>
            </a:r>
            <a:r>
              <a:rPr lang="tr-TR" sz="1600" dirty="0"/>
              <a:t>sonucuna ulaşılmıştır</a:t>
            </a:r>
            <a:r>
              <a:rPr lang="tr-TR" sz="1600" dirty="0" smtClean="0"/>
              <a:t>.</a:t>
            </a:r>
          </a:p>
          <a:p>
            <a:endParaRPr lang="tr-TR" sz="1600" dirty="0" smtClean="0"/>
          </a:p>
          <a:p>
            <a:pPr marL="285750" indent="-285750">
              <a:buFont typeface="Arial" panose="020B0604020202020204" pitchFamily="34" charset="0"/>
              <a:buChar char="•"/>
            </a:pPr>
            <a:r>
              <a:rPr lang="tr-TR" sz="1600" dirty="0" err="1"/>
              <a:t>Rayner</a:t>
            </a:r>
            <a:r>
              <a:rPr lang="tr-TR" sz="1600" dirty="0"/>
              <a:t> ve </a:t>
            </a:r>
            <a:r>
              <a:rPr lang="tr-TR" sz="1600" dirty="0" err="1"/>
              <a:t>Gunter’in</a:t>
            </a:r>
            <a:r>
              <a:rPr lang="tr-TR" sz="1600" dirty="0"/>
              <a:t> (2005) yürüttüğü bir diğer çalışmada </a:t>
            </a:r>
            <a:r>
              <a:rPr lang="tr-TR" sz="1600" dirty="0" smtClean="0"/>
              <a:t>hazırlık sürecinden </a:t>
            </a:r>
            <a:r>
              <a:rPr lang="tr-TR" sz="1600" dirty="0"/>
              <a:t>geçen müdürlerin daha etkili oldukları bulunmuştur.</a:t>
            </a:r>
            <a:endParaRPr lang="tr-TR" sz="1600" dirty="0" smtClean="0"/>
          </a:p>
        </p:txBody>
      </p:sp>
      <p:sp>
        <p:nvSpPr>
          <p:cNvPr id="7" name="AutoShape 2" descr="data:image/jpeg;base64,/9j/4AAQSkZJRgABAQAAAQABAAD/2wCEAAkGBxQSEBQUExQWFRUWFiAbFBUXGCQdHxYYIBoaHB8aHh0aHikhISYxIRgdIT0iJSkuMS4uHB8zODMsOiktLysBCgoKBQUFDgUFDisZExkrKysrKysrKysrKysrKysrKysrKysrKysrKysrKysrKysrKysrKysrKysrKysrKysrK//AABEIAKAAoAMBIgACEQEDEQH/xAAcAAACAwEBAQEAAAAAAAAAAAAABwUGCAQDAQL/xAA7EAACAQMCAwYEBAQGAgMAAAABAgMABBEFEgYhMQcTIkFRYRQycYEIQpGhM1KxwRUjQ2JyooLhJMLR/8QAFAEBAAAAAAAAAAAAAAAAAAAAAP/EABQRAQAAAAAAAAAAAAAAAAAAAAD/2gAMAwEAAhEDEQA/AHjRRRQFFLMdo099cS2ml22ZIywe4nbCIA23dtXJOT0yR06enFe9mGoTBppdXl+J/wBPYGWNfbkwP3AGPQ0DZqu8QcbWVlKsVzOsbsMhcE4B6FsDkPrSUu+0DV9Juhb3UsdwUwXQ4bKkfLvABBx68+dVrVpLnXtRklt7fxsoJjV87VGFyWbGfsPtQawjkDAFSCCMgjoQehFfqovTQlpb20EkihgqRJk/O4Touevyk4qUoCiiigKKUX4i7qVLS17uR0RpWEgVsbjtBXOOZxg+37Vb+yvUzPpVszyiWQJhzuyw5kANzJzgefWgt1FFFBEXXDsMk7TvvMhVVVg5HdhST4MfLktz9cDPSvLddW55j4qL1GFlX6j5JPttPsanKVHaT2rS6bffDx26OoQMzOxBbdnpjoOXXnQMjTtZhn5RuNw+aM+F19mRsMOvmK76V3akqTaEt5IyCdVR45ocrzYjwqT4tp3dDU/2R388+lQyXDmRyWAdurIGIUn15DqaC5UUUUBRRRQeFrZxx57tFTcSzbVA3MeZJx1PvXhreppbW0s7kBY0LHJxnA5D7nl967qQ34kb2bvrWLJEBRmAB5PJuwcjzwMfTcfWgT+pXz3E0k0rbnkYs59yc/p7UwdH4K1HTIItWCANE+5rc5Dd1jmzenoR1HX2qt9n3EFvYXizz25uNvyYbHdt/OARhj6AkYrUnDfEVtqEHe27h16Op6oSPlZfKgWkNzHxNfW5EckdpZJvkJOC80m3/LBHkO7+Yc+vTIpx1w6RpEFrH3dvEkSbi21BgZPU13UHldXKxozuwVFBLMeQAHMk1QtF7YNPuboW6mRCzbY5JFAV2PQdcjP+4Cp/tC0aS8024ghOJHXw55BiCDtJ98YrM9z2f6lEru1pKqxgszcuQHMnkef2oLT21Wstxqd06kslrDHvH8gYgch9Wyar/ZLqpt9XtiH2rI/dv6MG5AH/AMttWU9o8Ec+sTKnem8EawBlwNoRlbdnpjcOXmRSrViDkHBHQig3DRUPwfqD3FhbTSDDyQqz/Ujmf71MUBSH/EtG3e2TbfDskG71OUO39Of3+tPilt2/oh0di2NwmQpnruyQce+0n7ZoE92Z8NNq05tpLl44I03sgYktg4ART4QefXHIVp/StPS3hjhiG2ONQqD2FZu7A0J1hceULk/TAH9605QFFFFAUUV8JoOPWNVitYXmncRxoMsx/oPU+1Z/h0qfifVJZ9xitIyFDkfLHk7VUdN5HiPpnnnlm22LPxJdyJdRtb2li+Gt92WlmJYeNgBjAU8h0z1Oc02LGyjhjWOJFjRRhVUYA+woE92p8G6Zp2mtIkAExxHCS7ZLHq3XmQATVg7EOEHsLN5ZgVluSrFD+RFB2Aj18bE/UDyqvw8RwanxLHHcKRFa7ltUkGN04IyzA+Z28gf5RToFB9ooooCvhr7RQZnuOHRrWuzx2kawW8bYkdFwFVTtLYHLLEHA/wDdd54MtrzXvgbePura1TE7A+KTbjdk+pJC58udW7s8nt4OIdWgRx/msrRqDyLAs0g9MgueX1r3h08xcXll5LLal2x+Y4CnP3AoGdZ2yxRpGgwqKFUegAwP2Fe1FFAUpPxGwO1hAyjKJPlznoSpC/1NNukL268YC4kXTbcbysgMpXnul5hYgB6E8/fA8qCkdkE5TWrTBxucqfcFG5VrGsy9jGm7NeEcqjfCJQfPa6+E4P6itNUBRRRQFFFFBDaVw5Fb3VzcRFg1ztMqZ8O5d3jAxkE7ufPHKpmioPibi2008R/FSiPvDhBgkn1OBzwMjn70H44j4Os74hriEM6/LIpKuMejLg1OxpgAc+QxzOT9zS+u+2LTkuhBvdhnBnUAxqfrnOPcDFMOgKKKKArxvIO8jdAzJuUjehwy5GMqfI17VE8S8R29hB31y+xM4HLJZuZ2qB1PI0EVwb2f2emjMKFpOeZpMF8HHIEAADl0AqLm4evn4gS9zGttHF3Y8WWdSMkbccjuP7VZeFuKbbUIjLbSbwpwwIwyn0IPMf3qaoCiiigVvbPxhd2j21tYk97OrltqbnxlQuz3zu8vIVydkvZcbV1vL3nPjMUXXuifzMfNvby59c8mZeaJBLPFcPGrTQ57p/Nc9akaDP8A2BQLLqt5MfEVRirf85OZ/QVoCq7wlwbbab3vwwZRMQWDNnG3djGef5jVioCiiigKKKonaf2hx6ZFsTbJdOP8uPyQfzvjy9B5/rQW3V9XhtYjLcSrEg5bmOOfoPU+wrKXaLxa2p3rTY2xqNkK+YjBOCfc5z7ZxUdxDxLdXzhrqZpSudoPRM4ztA5DoP0Fd+gcA6heKrw2zlGxiRvCuD5gtjI9xmgg9NtlllRHkWJWODI+dqe5wCcVo+HgzUhCDLrki7eZKxLtC4/mLAn6mqzH+H8GJM3pWX8+Idy/RRvU8vUnn6Cpuy7Gtzx/HahPeRRDwQsCoH3MjcvYY8udBSOy7je7i1YW0tw1zFNKUZmcuMjdh0JPIew5EfStGVw6Zo8FuoWCGOIDyRQP6V3UHNqV8kELzSnbHGpZ29ABk1kfjTi+41GdnldjGGJhi/LGp6AAcs4xk1ojtqvjFotxgZ37U+gZgCazFpNgZpQmdvhZt2M4Cozfvtx96CxdnXHcmkyuyxrJHLt71DyJC7sbW8j4j5GtSaDq8V5bx3EJzHIuV9R6gj1B5VknhnhxrwXJVtvw8DTHw53Yx4eoxnPXn9KeH4dtSMmnSQkfwZjtPqHG7+uf1FA1qKKq/aFximlWomZDIzNsjQHG5sE8zg4AA9KC0UVRuzLtDXVllBi7mWLBZQ24MpzhgcDzGCPp9rzQFFVXtG4nm0607+G3M+GAfngRrj52wM48vbNU7jPtkiS3jWwxLcTKPcQZA5Hl4mycAD0J9AQrnbBxzqFtqTQQ3HdRoqsgjAz4h+cnOT+3OmV2ScQXF9pqTXOC+9lDgY7xVwNxHTOcjl6VmLXdbnvJe8uZDJIBjcQAcenhA9avHZd2oSWDJb3GXtScf7ocn5h6jnzX9PQhLa727XRkYW0CRJzC94Nz/wDI4IAPtz+pqiiKGeG4u7u77y4bmkIyXkcnG5mPIKBzwPQDlWjeHuzextQpMKzTAeOaUbmdj8zEHI58689W7LNMuHDtbhCDk90Sgb2IXlQKbsM4I+JuPi50zBD/AAww5Sy+2eoXz98e9aMArztbZIkVI1CoowqqMBQPIAV60BRRRQFFFFAt+36fbo7DGd8qDPpg7s/9cVT+HuGfhtb08AnuprHIyc5zGQ68/dv3q8dukStosxY42uhX67wMfvUPPw/dz6ppN3FGptYbeMbt2CAUO7I6/m+9BH9gWhwPaXzFtzSuYXXPyxbTjB887zz/ANo9K9uwNe4n1SzznuZgA3rhpIyf+g/Wmlo+iW9qrLbwpCGO5gi4yfU0vezNkOt62VI/iIAB585A36MMH3NA0qrfH2gWt7Zul43dxJ4+9yB3ZAI3ZPLoSOfrVkri1nS47qCSCZd0ci4YZxy9iOY+tBXezzgi102Jjbu0pmClpWIO5RkqF28gOZPvVquZgiM5yQqliAMnAGeQHU+1LTTuAdTsg8VlqQW3zmNJo9xT2z0/Tl7Cou+4D126fZcakoizzKEj/qgXP3NBHcQ9vWcpaWo24xvnOc/+C8v1Y/Slk3FsoWRY4reHvfmaKEBgOfJWOSo5npirBrXZBqUMrJFF8QgxiRCqg8vRmyK5I+ynVDL3fwpHP5yy7frnNBTIYi7BVBZmICqBksTyAAHMn2prwdhF41urmeJZTzMJB8PtvGRn2xj3NMTs27LYdO2zynvbrb835I89Qgx1xy3H7YzTFoCiiig4tZ1WK1gknmbbHGMsf7AeZ9qheC+OrXVBJ8OXDR43o4wQDnB5EgjlVI7cOMrNrKWySXfOzjKx8whVgSHOcDpjA50ruzLjhdKnkkaEyrKoVsPtKqGySAQQx9iR0686DV9Fcul6hHcQpNEweNxlWHmK6qAooooKpx5wYNUWJHneNEJYoBkO3IAnmDy5+f5q/HEOoy6VYwi2tnu+7CoRuwQoAGejMSegABr8aJfyR6ve288nhlCS2isT4k27XVMnA2lckDn4s12do2qzWumXE1v/ABETwnGdvMAtj2BzQSPD+txXsAli3AElWRhho3HJkYeTA+VVjTezdLbUBeW87x5Y95Hjd3qsBlWZmyTuBbd15+1LPsS4muZdYcSSFxcIWm5AbmQeF8DlnyyK0PQFFcOt6rHaW8k8pIjjXc2Bk49hSt0vt2glulSSEwwEHMrNuYN5ZVR0oHBRUfY63bTbe6nikLDKhZFJI+gOakKAooooCiioPXuL7KyYLc3CRsRkITlseuBzoKHxb22RWl1JbxWxn7olXfvdg3g4KgbGzg8s+tRK9oOt30f/AMOwEayfJKAWwPXc2F++K9ON+xaS5vZJ7WaNUmYu6yZ8Dk5YjAOQTz+9NHg/QFsLKK2Vi3djmxGNzE5Jx5cz0oE3J2ETfBl/iAbzO4x/kIx8m7ruzz3dPLHnSbkUgkHqDg1rftQ1Y2uk3UgbaxTYh/3Odo/rWRqB+fh64qDxNp7KAYwZImz8wLZZSPUE5yPI+3Nz1jvgLUzbanaSg4AmUMT02sdrfsTWxKAooooIDi/hKDUY0WXejxtuhmjO14m9VP2HL2HpVB4i0/X7S3lEdxFfQ7DuLRgSbMYPh8+WfM03a57+9SGJ5ZWCRoNzs3QAedBkrs74n/w2/juCu9OaSDzCNjJHuOvv0rXtZDtNOTUtY7q3Xu4ri4YqP5IixYnHl4cnHToK15QFc19p8Uy7ZY0kHkHUNj9RXTRQK/iLsUs5n7y2ke0fORsG5AfIhSQR9mFVPW77XdDO+Sf4qAkDvHy6jp82fEhPTrin5X4liDKVYAqRggjII9CDQKDhrt3hkYJeQmEn/UjO9fupG4fbNdvFXbdaQKBaKblz580RPqSMn6AfcVSe3TgmCyaG4tkEaSsVkjB5BwAQVHkCM+fkKqXZlw0mo6jHBIT3eC8gBwSqjoD7kj96C12Wu6zxBK0MUncw/wCqYwURB6Mw8R/4550wuG+xext9rT7rqQcyX5Jn2Qf/AGJpg6bp8VvGsUKLHGo8KKMAV1UBRRRQI/8AEXxJyhsU6/xZj7cwi/1P2FUHsv4H/wAVnlRnaNIo8llGTuJwo5/Qn6CrzpHDS6vxDfzTjdb28mxlPR2AKBf+hb9PWm9w9wza2KuLaFYg5BfHVsZxkn0yf1NBjqVGilIPzI2D9VP/AOitn6NqSXNvFPGcpKgZfoR0/tVT4q7NbKe2uBDbRJcOrFJAMESdQevmf61X/wAPF+xs7m2kyGt5vlbkUDg+HHl4kegbNUHjDivU4GkFrpbSonSYyBtwHXESeL98+1X6igV+l9tdoSEu4ZrWTluDLuUH6jDfqoqJ7euMofhVsoiJHm2yOynkkYIZenUt/QfSmZxNwra38ey5iV8Dwt0ZP+LDmKpnCfYxaWkxllc3RDZiV1AVB5bhk7z7nA9qBX9hWpRQasomXxSoY4nJ+Rzg4x7gYrTtJbt54QjSP/EoT3cyuol28t+SArgjowOOfmPpTZ4evjPaQTHGZIlZsdMlQT+9BIUUUUBRRRQIf8St63e2cOfAEd8erEhf2AP6mqT2OXrRaza7fzsUb3Uqf7gVa+2aL4nVpVkk2RWtoG5DJJOSFA5cyxA51QeHyLcQ30cn+ZBdIskeOikFlYHoQQkikeXL1oNg0UUUBVH7V5702Zgsrd5WnBV5FIHdLyzyyCSQSB6YNXiigX/YroE9lpzR3ERikaZm2kgkgqoBO36Y+1MCiigKS2p66dO4rKrsSK7EYnyOpIIDex3efuadNRuoaBbTyJJNBHJImNjsoJXByMH686CSooooCiiighOMtAW/sZrZjjvF8LH8rjmp/UCql2G68JtP+FbImtG2SKfJSTtI/Qr9R9KY9LG+4XudP1c6hZRm4iuCRdwAgMu4glkyQDz8XPzz65AM+ivgr7QFFFR+sWs8igQTiA58TGISZGOgywA+vOgW+ncNrqWqa0LhT3J7uBWHIggBztPqMKfuKj+M+zOCw0S7+H7yRyySO8hGQqMeQAAAADMff7UyuEOHfgYpFMzTvLM0skjAAs7YzyH0qS1iwFxbywklRLGyFh1G4EZoPuk3Bkt4ZD1eNWP1Kg/3rrqvcL6Jc2qrHLeC4iRAqKYQjDGAPGHOeQxjFWGg/9k="/>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Dikdörtgen 11"/>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41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75" y="990582"/>
            <a:ext cx="6562726" cy="5865068"/>
          </a:xfrm>
          <a:prstGeom prst="rect">
            <a:avLst/>
          </a:prstGeom>
        </p:spPr>
      </p:pic>
      <p:sp>
        <p:nvSpPr>
          <p:cNvPr id="28" name="Rectangle 27"/>
          <p:cNvSpPr/>
          <p:nvPr/>
        </p:nvSpPr>
        <p:spPr>
          <a:xfrm>
            <a:off x="0" y="1241055"/>
            <a:ext cx="2933700" cy="49801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2295451"/>
            <a:ext cx="2933700" cy="49801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3351055"/>
            <a:ext cx="2933700" cy="49801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0" y="4380895"/>
            <a:ext cx="2933700" cy="498012"/>
          </a:xfrm>
          <a:prstGeom prst="rect">
            <a:avLst/>
          </a:prstGeom>
          <a:gradFill>
            <a:gsLst>
              <a:gs pos="0">
                <a:schemeClr val="bg1">
                  <a:lumMod val="9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tr-TR" sz="2000" dirty="0" smtClean="0"/>
              <a:t>Dünyadan </a:t>
            </a:r>
            <a:r>
              <a:rPr lang="tr-TR" sz="2000" dirty="0"/>
              <a:t>Okul Yöneticisi </a:t>
            </a:r>
            <a:r>
              <a:rPr lang="tr-TR" sz="2000" dirty="0" smtClean="0"/>
              <a:t>Yetiştirme Örnekleri</a:t>
            </a:r>
            <a:endParaRPr lang="tr-TR" sz="2000" dirty="0"/>
          </a:p>
        </p:txBody>
      </p:sp>
      <p:sp>
        <p:nvSpPr>
          <p:cNvPr id="23" name="TextBox 22"/>
          <p:cNvSpPr txBox="1"/>
          <p:nvPr/>
        </p:nvSpPr>
        <p:spPr>
          <a:xfrm>
            <a:off x="210468" y="1284877"/>
            <a:ext cx="7097975" cy="2677656"/>
          </a:xfrm>
          <a:prstGeom prst="rect">
            <a:avLst/>
          </a:prstGeom>
          <a:solidFill>
            <a:schemeClr val="accent3">
              <a:lumMod val="20000"/>
              <a:lumOff val="80000"/>
            </a:schemeClr>
          </a:solidFill>
        </p:spPr>
        <p:txBody>
          <a:bodyPr vert="horz" wrap="square" rtlCol="0">
            <a:spAutoFit/>
          </a:bodyPr>
          <a:lstStyle/>
          <a:p>
            <a:pPr marL="285750" indent="-285750">
              <a:buClr>
                <a:srgbClr val="C00000"/>
              </a:buClr>
              <a:buFont typeface="Arial" panose="020B0604020202020204" pitchFamily="34" charset="0"/>
              <a:buChar char="•"/>
            </a:pPr>
            <a:r>
              <a:rPr lang="tr-TR" sz="1400" b="1" dirty="0" smtClean="0">
                <a:solidFill>
                  <a:srgbClr val="555555"/>
                </a:solidFill>
              </a:rPr>
              <a:t>Amerika, İngiltere ve Fransa’da müdürlerin genellikle öğretmenlik </a:t>
            </a:r>
            <a:r>
              <a:rPr lang="tr-TR" sz="1400" b="1" dirty="0">
                <a:solidFill>
                  <a:srgbClr val="555555"/>
                </a:solidFill>
              </a:rPr>
              <a:t>mesleğinden gelmeleri bir koşul olarak aranmaktadır. Bu kapsamda incelenen </a:t>
            </a:r>
            <a:r>
              <a:rPr lang="tr-TR" sz="1400" b="1" dirty="0" smtClean="0">
                <a:solidFill>
                  <a:srgbClr val="555555"/>
                </a:solidFill>
              </a:rPr>
              <a:t>müdür yetiştirme </a:t>
            </a:r>
            <a:r>
              <a:rPr lang="tr-TR" sz="1400" b="1" dirty="0">
                <a:solidFill>
                  <a:srgbClr val="555555"/>
                </a:solidFill>
              </a:rPr>
              <a:t>sistemleri içerisinde </a:t>
            </a:r>
            <a:endParaRPr lang="tr-TR" sz="1400" b="1" dirty="0" smtClean="0">
              <a:solidFill>
                <a:srgbClr val="555555"/>
              </a:solidFill>
            </a:endParaRPr>
          </a:p>
          <a:p>
            <a:pPr marL="285750" indent="-285750">
              <a:buClr>
                <a:srgbClr val="C00000"/>
              </a:buClr>
              <a:buFont typeface="Arial" panose="020B0604020202020204" pitchFamily="34" charset="0"/>
              <a:buChar char="•"/>
            </a:pPr>
            <a:r>
              <a:rPr lang="tr-TR" sz="1400" b="1" dirty="0" smtClean="0">
                <a:solidFill>
                  <a:srgbClr val="555555"/>
                </a:solidFill>
              </a:rPr>
              <a:t>Amerika’nın </a:t>
            </a:r>
            <a:r>
              <a:rPr lang="tr-TR" sz="1400" b="1" dirty="0">
                <a:solidFill>
                  <a:srgbClr val="555555"/>
                </a:solidFill>
              </a:rPr>
              <a:t>en gelişmiş eğitim yöneticisi yetiştirme programına sahip </a:t>
            </a:r>
            <a:r>
              <a:rPr lang="tr-TR" sz="1400" b="1" dirty="0" smtClean="0">
                <a:solidFill>
                  <a:srgbClr val="555555"/>
                </a:solidFill>
              </a:rPr>
              <a:t>ülke olduğu </a:t>
            </a:r>
            <a:r>
              <a:rPr lang="tr-TR" sz="1400" b="1" dirty="0">
                <a:solidFill>
                  <a:srgbClr val="555555"/>
                </a:solidFill>
              </a:rPr>
              <a:t>görülmektedir. Amerika’da okul müdürlerinin büyük bir çoğunluğunun eğitim yönetimi </a:t>
            </a:r>
            <a:r>
              <a:rPr lang="tr-TR" sz="1400" b="1" dirty="0" smtClean="0">
                <a:solidFill>
                  <a:srgbClr val="555555"/>
                </a:solidFill>
              </a:rPr>
              <a:t>üzerine lisansüstü </a:t>
            </a:r>
            <a:r>
              <a:rPr lang="tr-TR" sz="1400" b="1" dirty="0">
                <a:solidFill>
                  <a:srgbClr val="555555"/>
                </a:solidFill>
              </a:rPr>
              <a:t>veya doktora dereceleri bulunmaktadır. </a:t>
            </a:r>
            <a:endParaRPr lang="tr-TR" sz="1400" b="1" dirty="0" smtClean="0">
              <a:solidFill>
                <a:srgbClr val="555555"/>
              </a:solidFill>
            </a:endParaRPr>
          </a:p>
          <a:p>
            <a:pPr marL="285750" indent="-285750">
              <a:buClr>
                <a:srgbClr val="C00000"/>
              </a:buClr>
              <a:buFont typeface="Arial" panose="020B0604020202020204" pitchFamily="34" charset="0"/>
              <a:buChar char="•"/>
            </a:pPr>
            <a:r>
              <a:rPr lang="tr-TR" sz="1400" b="1" dirty="0" smtClean="0">
                <a:solidFill>
                  <a:srgbClr val="555555"/>
                </a:solidFill>
              </a:rPr>
              <a:t>Okul </a:t>
            </a:r>
            <a:r>
              <a:rPr lang="tr-TR" sz="1400" b="1" dirty="0">
                <a:solidFill>
                  <a:srgbClr val="555555"/>
                </a:solidFill>
              </a:rPr>
              <a:t>müdürlerini yetiştirme ve geliştirme </a:t>
            </a:r>
            <a:r>
              <a:rPr lang="tr-TR" sz="1400" b="1" dirty="0" smtClean="0">
                <a:solidFill>
                  <a:srgbClr val="555555"/>
                </a:solidFill>
              </a:rPr>
              <a:t>politikaları bakımından </a:t>
            </a:r>
            <a:r>
              <a:rPr lang="tr-TR" sz="1400" b="1" dirty="0">
                <a:solidFill>
                  <a:srgbClr val="555555"/>
                </a:solidFill>
              </a:rPr>
              <a:t>hizmet öncesi yetiştirme ve liyakat ilkelerini benimseyen İngiltere, aynı önemi </a:t>
            </a:r>
            <a:r>
              <a:rPr lang="tr-TR" sz="1400" b="1" dirty="0" smtClean="0">
                <a:solidFill>
                  <a:srgbClr val="555555"/>
                </a:solidFill>
              </a:rPr>
              <a:t>müdürlerin hizmet </a:t>
            </a:r>
            <a:r>
              <a:rPr lang="tr-TR" sz="1400" b="1" dirty="0">
                <a:solidFill>
                  <a:srgbClr val="555555"/>
                </a:solidFill>
              </a:rPr>
              <a:t>içinde yetiştirilmelerine de vermektedir. </a:t>
            </a:r>
            <a:endParaRPr lang="tr-TR" sz="1400" b="1" dirty="0" smtClean="0">
              <a:solidFill>
                <a:srgbClr val="555555"/>
              </a:solidFill>
            </a:endParaRPr>
          </a:p>
          <a:p>
            <a:pPr marL="285750" indent="-285750">
              <a:buClr>
                <a:srgbClr val="C00000"/>
              </a:buClr>
              <a:buFont typeface="Arial" panose="020B0604020202020204" pitchFamily="34" charset="0"/>
              <a:buChar char="•"/>
            </a:pPr>
            <a:r>
              <a:rPr lang="tr-TR" sz="1400" b="1" dirty="0" smtClean="0">
                <a:solidFill>
                  <a:srgbClr val="555555"/>
                </a:solidFill>
              </a:rPr>
              <a:t>Fransa’da </a:t>
            </a:r>
            <a:r>
              <a:rPr lang="tr-TR" sz="1400" b="1" dirty="0">
                <a:solidFill>
                  <a:srgbClr val="555555"/>
                </a:solidFill>
              </a:rPr>
              <a:t>ilköğretim müdürleri için hizmet öncesinde </a:t>
            </a:r>
            <a:r>
              <a:rPr lang="tr-TR" sz="1400" b="1" dirty="0" smtClean="0">
                <a:solidFill>
                  <a:srgbClr val="555555"/>
                </a:solidFill>
              </a:rPr>
              <a:t>bir yetiştirme </a:t>
            </a:r>
            <a:r>
              <a:rPr lang="tr-TR" sz="1400" b="1" dirty="0">
                <a:solidFill>
                  <a:srgbClr val="555555"/>
                </a:solidFill>
              </a:rPr>
              <a:t>programı uygulanmazken, ortaöğretim müdürlerinin hizmet öncesinde yetiştirilmeleri için </a:t>
            </a:r>
            <a:r>
              <a:rPr lang="tr-TR" sz="1400" b="1" dirty="0" smtClean="0">
                <a:solidFill>
                  <a:srgbClr val="555555"/>
                </a:solidFill>
              </a:rPr>
              <a:t>belli bir </a:t>
            </a:r>
            <a:r>
              <a:rPr lang="tr-TR" sz="1400" b="1" dirty="0">
                <a:solidFill>
                  <a:srgbClr val="555555"/>
                </a:solidFill>
              </a:rPr>
              <a:t>yetiştirme programı uygulanmaktadır.</a:t>
            </a:r>
          </a:p>
        </p:txBody>
      </p:sp>
      <p:sp>
        <p:nvSpPr>
          <p:cNvPr id="25" name="Oval 24"/>
          <p:cNvSpPr/>
          <p:nvPr/>
        </p:nvSpPr>
        <p:spPr>
          <a:xfrm>
            <a:off x="7168322" y="4302045"/>
            <a:ext cx="1814646" cy="2419528"/>
          </a:xfrm>
          <a:prstGeom prst="ellipse">
            <a:avLst/>
          </a:prstGeom>
          <a:solidFill>
            <a:srgbClr val="F13219"/>
          </a:solidFill>
          <a:ln w="76200">
            <a:gradFill>
              <a:gsLst>
                <a:gs pos="0">
                  <a:srgbClr val="C00000"/>
                </a:gs>
                <a:gs pos="50000">
                  <a:srgbClr val="F13219"/>
                </a:gs>
                <a:gs pos="100000">
                  <a:srgbClr val="C0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496437">
            <a:off x="7279038" y="5201294"/>
            <a:ext cx="1672775" cy="553998"/>
          </a:xfrm>
          <a:prstGeom prst="rect">
            <a:avLst/>
          </a:prstGeom>
        </p:spPr>
        <p:txBody>
          <a:bodyPr wrap="square">
            <a:spAutoFit/>
          </a:bodyPr>
          <a:lstStyle/>
          <a:p>
            <a:pPr algn="ctr"/>
            <a:r>
              <a:rPr lang="tr-TR" sz="1500" b="1" dirty="0" smtClean="0">
                <a:solidFill>
                  <a:schemeClr val="bg1"/>
                </a:solidFill>
              </a:rPr>
              <a:t>Dünyadan Örnekler</a:t>
            </a:r>
            <a:endParaRPr lang="tr-TR" sz="1500" b="1" dirty="0">
              <a:solidFill>
                <a:schemeClr val="bg1"/>
              </a:solidFill>
            </a:endParaRPr>
          </a:p>
        </p:txBody>
      </p:sp>
      <p:sp>
        <p:nvSpPr>
          <p:cNvPr id="36" name="Teardrop 35"/>
          <p:cNvSpPr/>
          <p:nvPr/>
        </p:nvSpPr>
        <p:spPr>
          <a:xfrm rot="8130569">
            <a:off x="248071" y="1321655"/>
            <a:ext cx="181583" cy="242111"/>
          </a:xfrm>
          <a:prstGeom prst="teardrop">
            <a:avLst/>
          </a:prstGeom>
          <a:solidFill>
            <a:srgbClr val="F032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kdörtgen 43"/>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ardrop 35"/>
          <p:cNvSpPr/>
          <p:nvPr/>
        </p:nvSpPr>
        <p:spPr>
          <a:xfrm rot="8130569">
            <a:off x="266762" y="2221630"/>
            <a:ext cx="181583" cy="242111"/>
          </a:xfrm>
          <a:prstGeom prst="teardrop">
            <a:avLst/>
          </a:prstGeom>
          <a:solidFill>
            <a:srgbClr val="F032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ardrop 35"/>
          <p:cNvSpPr/>
          <p:nvPr/>
        </p:nvSpPr>
        <p:spPr>
          <a:xfrm rot="8130569">
            <a:off x="266763" y="3014610"/>
            <a:ext cx="181583" cy="242111"/>
          </a:xfrm>
          <a:prstGeom prst="teardrop">
            <a:avLst/>
          </a:prstGeom>
          <a:solidFill>
            <a:srgbClr val="F032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ardrop 35"/>
          <p:cNvSpPr/>
          <p:nvPr/>
        </p:nvSpPr>
        <p:spPr>
          <a:xfrm rot="8130569">
            <a:off x="248070" y="3905699"/>
            <a:ext cx="181583" cy="242111"/>
          </a:xfrm>
          <a:prstGeom prst="teardrop">
            <a:avLst/>
          </a:prstGeom>
          <a:solidFill>
            <a:srgbClr val="F032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421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İçerik Yer Tutucusu"/>
          <p:cNvSpPr>
            <a:spLocks noGrp="1"/>
          </p:cNvSpPr>
          <p:nvPr>
            <p:ph idx="1"/>
          </p:nvPr>
        </p:nvSpPr>
        <p:spPr>
          <a:xfrm>
            <a:off x="457200" y="1687304"/>
            <a:ext cx="7467600" cy="4264025"/>
          </a:xfrm>
        </p:spPr>
        <p:txBody>
          <a:bodyPr>
            <a:normAutofit fontScale="85000" lnSpcReduction="10000"/>
          </a:bodyPr>
          <a:lstStyle/>
          <a:p>
            <a:r>
              <a:rPr lang="tr-TR" sz="2000" dirty="0"/>
              <a:t>Ülkemiz eğitim sistemi bakımından durum değerlendirildiğinde</a:t>
            </a:r>
            <a:r>
              <a:rPr lang="tr-TR" sz="2000" dirty="0" smtClean="0"/>
              <a:t>,</a:t>
            </a:r>
            <a:r>
              <a:rPr lang="tr-TR" dirty="0"/>
              <a:t> “meslekte esas olan öğretmenliktir” anlayışı hâkim olduğundan, müdürlük işinin profesyonel bir </a:t>
            </a:r>
            <a:r>
              <a:rPr lang="tr-TR" dirty="0" smtClean="0"/>
              <a:t>meslek olarak </a:t>
            </a:r>
            <a:r>
              <a:rPr lang="tr-TR" dirty="0"/>
              <a:t>kabul </a:t>
            </a:r>
            <a:r>
              <a:rPr lang="tr-TR" dirty="0" smtClean="0"/>
              <a:t>edilmemektedir.</a:t>
            </a:r>
            <a:r>
              <a:rPr lang="tr-TR" dirty="0"/>
              <a:t> </a:t>
            </a:r>
            <a:endParaRPr lang="tr-TR" dirty="0" smtClean="0"/>
          </a:p>
          <a:p>
            <a:r>
              <a:rPr lang="tr-TR" dirty="0" smtClean="0"/>
              <a:t>Gerek </a:t>
            </a:r>
            <a:r>
              <a:rPr lang="tr-TR" dirty="0"/>
              <a:t>teorik gerekse </a:t>
            </a:r>
            <a:r>
              <a:rPr lang="tr-TR" dirty="0" smtClean="0"/>
              <a:t>uygulamalı olarak verilen </a:t>
            </a:r>
            <a:r>
              <a:rPr lang="tr-TR" dirty="0"/>
              <a:t>olan bu </a:t>
            </a:r>
            <a:r>
              <a:rPr lang="tr-TR" dirty="0" smtClean="0"/>
              <a:t>eğitimler, </a:t>
            </a:r>
            <a:r>
              <a:rPr lang="tr-TR" dirty="0"/>
              <a:t>müdürlerin olay olduktan sonra tepkisel yönetim anlamına gelen </a:t>
            </a:r>
            <a:r>
              <a:rPr lang="tr-TR" dirty="0" smtClean="0"/>
              <a:t>reaktif olmak </a:t>
            </a:r>
            <a:r>
              <a:rPr lang="tr-TR" dirty="0"/>
              <a:t>yerine işinin gereklerini bilir bir şekilde önceden yapılacakları öngören </a:t>
            </a:r>
            <a:r>
              <a:rPr lang="tr-TR" dirty="0" err="1"/>
              <a:t>proaktif</a:t>
            </a:r>
            <a:r>
              <a:rPr lang="tr-TR" dirty="0"/>
              <a:t> birer </a:t>
            </a:r>
            <a:r>
              <a:rPr lang="tr-TR" dirty="0" smtClean="0"/>
              <a:t>müdür olmaları düşünülmektedir.</a:t>
            </a:r>
          </a:p>
          <a:p>
            <a:endParaRPr lang="tr-TR" sz="4800" dirty="0" smtClean="0"/>
          </a:p>
        </p:txBody>
      </p:sp>
      <p:sp>
        <p:nvSpPr>
          <p:cNvPr id="4" name="2 İçerik Yer Tutucusu"/>
          <p:cNvSpPr txBox="1">
            <a:spLocks/>
          </p:cNvSpPr>
          <p:nvPr/>
        </p:nvSpPr>
        <p:spPr>
          <a:xfrm>
            <a:off x="-23751" y="216724"/>
            <a:ext cx="8110847" cy="685801"/>
          </a:xfrm>
          <a:prstGeom prst="rect">
            <a:avLst/>
          </a:prstGeom>
        </p:spPr>
        <p:txBody>
          <a:bodyPr vert="horz" lIns="91440" tIns="45720" rIns="91440" bIns="45720" rtlCol="0">
            <a:noAutofit/>
          </a:bodyPr>
          <a:lstStyle>
            <a:lvl1pPr marL="180975" indent="-180975" algn="l" defTabSz="914400" rtl="0" eaLnBrk="1" latinLnBrk="0" hangingPunct="1">
              <a:spcBef>
                <a:spcPct val="20000"/>
              </a:spcBef>
              <a:buClr>
                <a:srgbClr val="C00000"/>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None/>
            </a:pPr>
            <a:r>
              <a:rPr lang="tr-TR" sz="2400" dirty="0" smtClean="0"/>
              <a:t>Sonuç Olarak Türkiye’de </a:t>
            </a:r>
            <a:r>
              <a:rPr lang="tr-TR" sz="2400" dirty="0"/>
              <a:t>Okul Yöneticisi Yetiştirme</a:t>
            </a:r>
            <a:endParaRPr lang="tr-TR" altLang="tr-TR" sz="2400" dirty="0" smtClean="0">
              <a:solidFill>
                <a:srgbClr val="FF0000"/>
              </a:solidFill>
              <a:latin typeface="+mj-lt"/>
            </a:endParaRPr>
          </a:p>
        </p:txBody>
      </p:sp>
      <p:sp>
        <p:nvSpPr>
          <p:cNvPr id="5" name="Dikdörtgen 4"/>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49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pPr marL="457200" indent="-457200">
              <a:lnSpc>
                <a:spcPct val="80000"/>
              </a:lnSpc>
              <a:buFontTx/>
              <a:buAutoNum type="arabicPeriod"/>
            </a:pPr>
            <a:r>
              <a:rPr lang="tr-TR" altLang="tr-TR" sz="1800" dirty="0"/>
              <a:t>Hammaddesi insan</a:t>
            </a:r>
          </a:p>
          <a:p>
            <a:pPr marL="457200" indent="-457200">
              <a:lnSpc>
                <a:spcPct val="80000"/>
              </a:lnSpc>
              <a:buFontTx/>
              <a:buAutoNum type="arabicPeriod"/>
            </a:pPr>
            <a:r>
              <a:rPr lang="tr-TR" altLang="tr-TR" sz="1800" dirty="0"/>
              <a:t>Çatışma halinde olan değerlerin mevcudiyeti</a:t>
            </a:r>
          </a:p>
          <a:p>
            <a:pPr marL="457200" indent="-457200">
              <a:lnSpc>
                <a:spcPct val="80000"/>
              </a:lnSpc>
              <a:buFontTx/>
              <a:buAutoNum type="arabicPeriod"/>
            </a:pPr>
            <a:r>
              <a:rPr lang="tr-TR" altLang="tr-TR" sz="1800" dirty="0"/>
              <a:t>Okul ürününün kalitesinin değerlendirmesi zor</a:t>
            </a:r>
          </a:p>
          <a:p>
            <a:pPr marL="457200" indent="-457200">
              <a:lnSpc>
                <a:spcPct val="80000"/>
              </a:lnSpc>
              <a:buFontTx/>
              <a:buAutoNum type="arabicPeriod"/>
            </a:pPr>
            <a:r>
              <a:rPr lang="tr-TR" altLang="tr-TR" sz="1800" dirty="0"/>
              <a:t>Özel bir çevresinin olması</a:t>
            </a:r>
          </a:p>
          <a:p>
            <a:pPr marL="457200" indent="-457200">
              <a:lnSpc>
                <a:spcPct val="80000"/>
              </a:lnSpc>
              <a:buFontTx/>
              <a:buAutoNum type="arabicPeriod"/>
            </a:pPr>
            <a:r>
              <a:rPr lang="tr-TR" altLang="tr-TR" sz="1800" dirty="0"/>
              <a:t>Okulun çevresindeki tüm biçimsel veya doğal örgütlerden etkilenir ve etkiler</a:t>
            </a:r>
          </a:p>
          <a:p>
            <a:pPr marL="457200" indent="-457200">
              <a:lnSpc>
                <a:spcPct val="80000"/>
              </a:lnSpc>
              <a:buFontTx/>
              <a:buAutoNum type="arabicPeriod"/>
            </a:pPr>
            <a:r>
              <a:rPr lang="tr-TR" altLang="tr-TR" sz="1800" dirty="0"/>
              <a:t>Çevredeki gruplar kendi yararları adına okulun düşünce bağımsızlığını sınırlama çabasında</a:t>
            </a:r>
          </a:p>
          <a:p>
            <a:pPr marL="457200" indent="-457200">
              <a:lnSpc>
                <a:spcPct val="80000"/>
              </a:lnSpc>
              <a:buFontTx/>
              <a:buAutoNum type="arabicPeriod"/>
            </a:pPr>
            <a:r>
              <a:rPr lang="tr-TR" altLang="tr-TR" sz="1800" dirty="0"/>
              <a:t>Okul kültür değişimini sağlayan temel örgüt</a:t>
            </a:r>
          </a:p>
          <a:p>
            <a:pPr marL="457200" indent="-457200">
              <a:lnSpc>
                <a:spcPct val="80000"/>
              </a:lnSpc>
              <a:buFontTx/>
              <a:buAutoNum type="arabicPeriod"/>
            </a:pPr>
            <a:r>
              <a:rPr lang="tr-TR" altLang="tr-TR" sz="1800" dirty="0"/>
              <a:t>Okul bürokratik bir kurum</a:t>
            </a:r>
          </a:p>
          <a:p>
            <a:pPr marL="457200" indent="-457200">
              <a:lnSpc>
                <a:spcPct val="80000"/>
              </a:lnSpc>
              <a:buFontTx/>
              <a:buAutoNum type="arabicPeriod"/>
            </a:pPr>
            <a:r>
              <a:rPr lang="tr-TR" altLang="tr-TR" sz="1800" dirty="0"/>
              <a:t>Okulun kendine özgü bir kişiliği var. </a:t>
            </a:r>
          </a:p>
          <a:p>
            <a:pPr marL="457200" indent="-457200">
              <a:lnSpc>
                <a:spcPct val="80000"/>
              </a:lnSpc>
              <a:buNone/>
            </a:pPr>
            <a:r>
              <a:rPr lang="tr-TR" altLang="tr-TR" sz="1800" dirty="0"/>
              <a:t>							(</a:t>
            </a:r>
            <a:r>
              <a:rPr lang="tr-TR" altLang="tr-TR" sz="1800" dirty="0" err="1"/>
              <a:t>Bursalıoğlu</a:t>
            </a:r>
            <a:r>
              <a:rPr lang="tr-TR" altLang="tr-TR" sz="1800" dirty="0"/>
              <a:t> 2002)</a:t>
            </a:r>
          </a:p>
          <a:p>
            <a:pPr marL="457200" indent="-457200">
              <a:lnSpc>
                <a:spcPct val="80000"/>
              </a:lnSpc>
              <a:buFontTx/>
              <a:buAutoNum type="arabicPeriod"/>
            </a:pPr>
            <a:endParaRPr lang="tr-TR" altLang="tr-TR" sz="1800" dirty="0"/>
          </a:p>
        </p:txBody>
      </p:sp>
      <p:sp>
        <p:nvSpPr>
          <p:cNvPr id="54274" name="Rectangle 2"/>
          <p:cNvSpPr>
            <a:spLocks noGrp="1" noChangeArrowheads="1"/>
          </p:cNvSpPr>
          <p:nvPr>
            <p:ph type="title"/>
          </p:nvPr>
        </p:nvSpPr>
        <p:spPr>
          <a:xfrm>
            <a:off x="247650" y="185740"/>
            <a:ext cx="9306253" cy="588961"/>
          </a:xfrm>
        </p:spPr>
        <p:txBody>
          <a:bodyPr/>
          <a:lstStyle/>
          <a:p>
            <a:r>
              <a:rPr lang="tr-TR" altLang="tr-TR" sz="2400" dirty="0"/>
              <a:t>Okulları diğer örgütlerden ayıran </a:t>
            </a:r>
            <a:r>
              <a:rPr lang="tr-TR" altLang="tr-TR" sz="2400" dirty="0" smtClean="0"/>
              <a:t>özellikler.</a:t>
            </a:r>
            <a:endParaRPr lang="tr-TR" altLang="tr-TR" sz="2400"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1973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152400" y="1600200"/>
            <a:ext cx="8560676" cy="4953000"/>
          </a:xfrm>
        </p:spPr>
        <p:txBody>
          <a:bodyPr>
            <a:normAutofit fontScale="77500" lnSpcReduction="20000"/>
          </a:bodyPr>
          <a:lstStyle/>
          <a:p>
            <a:r>
              <a:rPr lang="tr-TR" dirty="0"/>
              <a:t>Yöneticilerin temel görevi, öğrencilerin eğitimden en üst düzeyde yararlanabilmesi için okulun ve çevrenin kaynaklarını etkin şekilde kullanılmasını sağlamaktır. Yönetici karar vericidir ve verdiği kararlarla en iyi sonucu alma sorumluluğunu taşır. Ancak, bunu yapmak çoğu zaman hiç de kolay bir şey değil. </a:t>
            </a:r>
            <a:endParaRPr lang="tr-TR" dirty="0" smtClean="0"/>
          </a:p>
          <a:p>
            <a:r>
              <a:rPr lang="tr-TR" dirty="0"/>
              <a:t>Yaklaşık 1000 öğrencilik bir okulda, </a:t>
            </a:r>
            <a:r>
              <a:rPr lang="tr-TR" dirty="0" smtClean="0"/>
              <a:t>2000’e </a:t>
            </a:r>
            <a:r>
              <a:rPr lang="tr-TR" dirty="0"/>
              <a:t>yakın bir veli grubu vardır. </a:t>
            </a:r>
            <a:endParaRPr lang="tr-TR" dirty="0" smtClean="0"/>
          </a:p>
          <a:p>
            <a:r>
              <a:rPr lang="tr-TR" dirty="0"/>
              <a:t>Eğitim düzeyleri, ekonomik durumları, yaş grupları, kişilik yapıları, aile kültürleri birbirinden az çok farklı çok sayıda veli. Bu velilerin anne-baba olmalarından kaynaklan hassasiyetleri de düşünüldüğünde, ne kadar büyük bir enerji ile karşı karşıya kalındığı daha iyi anlaşılır</a:t>
            </a:r>
            <a:r>
              <a:rPr lang="tr-TR" dirty="0" smtClean="0"/>
              <a:t>.</a:t>
            </a:r>
          </a:p>
          <a:p>
            <a:r>
              <a:rPr lang="tr-TR" dirty="0"/>
              <a:t>Sonuçta bu enerji büyük bir değer de yaratabilir, risk de</a:t>
            </a:r>
            <a:r>
              <a:rPr lang="tr-TR" dirty="0" smtClean="0"/>
              <a:t>...???</a:t>
            </a:r>
            <a:endParaRPr lang="tr-TR" altLang="tr-TR" dirty="0" smtClean="0"/>
          </a:p>
          <a:p>
            <a:pPr>
              <a:buFont typeface="Wingdings" pitchFamily="2" charset="2"/>
              <a:buNone/>
            </a:pPr>
            <a:endParaRPr lang="tr-TR" altLang="tr-TR" dirty="0" smtClean="0"/>
          </a:p>
          <a:p>
            <a:pPr>
              <a:buFont typeface="Wingdings" pitchFamily="2" charset="2"/>
              <a:buNone/>
            </a:pPr>
            <a:endParaRPr lang="tr-TR" altLang="tr-TR" dirty="0" smtClean="0"/>
          </a:p>
        </p:txBody>
      </p:sp>
      <p:sp>
        <p:nvSpPr>
          <p:cNvPr id="7" name="Title 1"/>
          <p:cNvSpPr txBox="1">
            <a:spLocks/>
          </p:cNvSpPr>
          <p:nvPr/>
        </p:nvSpPr>
        <p:spPr>
          <a:xfrm>
            <a:off x="349070" y="172988"/>
            <a:ext cx="6492180" cy="67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sz="2400" dirty="0" smtClean="0"/>
              <a:t>Okul Yöneticisinin Görevleri</a:t>
            </a:r>
            <a:endParaRPr lang="tr-TR" sz="2400" dirty="0"/>
          </a:p>
        </p:txBody>
      </p:sp>
    </p:spTree>
    <p:extLst>
      <p:ext uri="{BB962C8B-B14F-4D97-AF65-F5344CB8AC3E}">
        <p14:creationId xmlns:p14="http://schemas.microsoft.com/office/powerpoint/2010/main" val="371821700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162911" y="997607"/>
            <a:ext cx="8560676" cy="5715000"/>
          </a:xfrm>
        </p:spPr>
        <p:txBody>
          <a:bodyPr>
            <a:normAutofit fontScale="77500" lnSpcReduction="20000"/>
          </a:bodyPr>
          <a:lstStyle/>
          <a:p>
            <a:r>
              <a:rPr lang="tr-TR" dirty="0"/>
              <a:t>Eğitim düzeyleri, ekonomik durumları, yaş grupları, kişilik yapıları, aile kültürleri birbirinden az çok farklı çok sayıda veli. Bu velilerin anne-baba olmalarından kaynaklan hassasiyetleri de düşünüldüğünde, ne kadar büyük bir enerji ile karşı karşıya kalındığı daha iyi anlaşılır</a:t>
            </a:r>
            <a:r>
              <a:rPr lang="tr-TR" dirty="0" smtClean="0"/>
              <a:t>.</a:t>
            </a:r>
          </a:p>
          <a:p>
            <a:r>
              <a:rPr lang="tr-TR" dirty="0"/>
              <a:t>Yöneticilerin için en önemli dinamiklerden bir diğeri okul çalışanlarıdır</a:t>
            </a:r>
            <a:r>
              <a:rPr lang="tr-TR" dirty="0" smtClean="0"/>
              <a:t>.</a:t>
            </a:r>
          </a:p>
          <a:p>
            <a:r>
              <a:rPr lang="tr-TR" dirty="0"/>
              <a:t>Meslektaşlar ve yöneticileri ile sürekli çekişme halinde olup motive edici bir dil kullanmak yerine </a:t>
            </a:r>
            <a:r>
              <a:rPr lang="tr-TR" dirty="0" smtClean="0"/>
              <a:t>eleştiri </a:t>
            </a:r>
            <a:r>
              <a:rPr lang="tr-TR" dirty="0"/>
              <a:t>dilini kullanan çalışan yapısı kurum içi negatif enerjinin kaynağı </a:t>
            </a:r>
            <a:r>
              <a:rPr lang="tr-TR" dirty="0" smtClean="0"/>
              <a:t>olabilir.</a:t>
            </a:r>
          </a:p>
          <a:p>
            <a:r>
              <a:rPr lang="tr-TR" dirty="0" smtClean="0"/>
              <a:t>Baştan savma iş yapma, bir yapıp on yapmış gibi davranma, şikayet kültürü barındırma yöneticiler için olumsuz yapılardır.</a:t>
            </a:r>
          </a:p>
          <a:p>
            <a:r>
              <a:rPr lang="tr-TR" dirty="0" smtClean="0"/>
              <a:t>Okul içinde </a:t>
            </a:r>
            <a:r>
              <a:rPr lang="tr-TR" dirty="0"/>
              <a:t>dedikodu </a:t>
            </a:r>
            <a:r>
              <a:rPr lang="tr-TR" dirty="0" smtClean="0"/>
              <a:t>kültürü oluşması, öğrencisiyle </a:t>
            </a:r>
            <a:r>
              <a:rPr lang="tr-TR" dirty="0"/>
              <a:t>ve velisiyle iletişim </a:t>
            </a:r>
            <a:r>
              <a:rPr lang="tr-TR" dirty="0" smtClean="0"/>
              <a:t>kurma becerilerinde iletişim sıkıntıları yaşayan </a:t>
            </a:r>
            <a:r>
              <a:rPr lang="tr-TR" dirty="0"/>
              <a:t>eğitimciler okul </a:t>
            </a:r>
            <a:r>
              <a:rPr lang="tr-TR" dirty="0" smtClean="0"/>
              <a:t>dinamiklerinde kaymalar oluşturabilir.</a:t>
            </a:r>
          </a:p>
          <a:p>
            <a:r>
              <a:rPr lang="tr-TR" b="1" u="sng" dirty="0"/>
              <a:t>Ancak, etkili yöneticilerden de bu tür ilişki oyunlarını profesyonelce </a:t>
            </a:r>
            <a:r>
              <a:rPr lang="tr-TR" b="1" u="sng" dirty="0" smtClean="0"/>
              <a:t>yöntemeler kullanarak çözmeleri beklenir</a:t>
            </a:r>
            <a:r>
              <a:rPr lang="tr-TR" b="1" u="sng" dirty="0"/>
              <a:t>.</a:t>
            </a:r>
            <a:endParaRPr lang="tr-TR" b="1" u="sng" dirty="0" smtClean="0"/>
          </a:p>
          <a:p>
            <a:pPr>
              <a:buFont typeface="Wingdings" pitchFamily="2" charset="2"/>
              <a:buNone/>
            </a:pPr>
            <a:endParaRPr lang="tr-TR" altLang="tr-TR" dirty="0" smtClean="0"/>
          </a:p>
        </p:txBody>
      </p:sp>
      <p:sp>
        <p:nvSpPr>
          <p:cNvPr id="7" name="Title 1"/>
          <p:cNvSpPr txBox="1">
            <a:spLocks/>
          </p:cNvSpPr>
          <p:nvPr/>
        </p:nvSpPr>
        <p:spPr>
          <a:xfrm>
            <a:off x="349070" y="172988"/>
            <a:ext cx="6492180" cy="67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sz="2400" dirty="0" smtClean="0"/>
              <a:t>Okul Yöneticisinin Görevleri</a:t>
            </a:r>
            <a:endParaRPr lang="tr-TR" sz="2400" dirty="0"/>
          </a:p>
        </p:txBody>
      </p:sp>
    </p:spTree>
    <p:extLst>
      <p:ext uri="{BB962C8B-B14F-4D97-AF65-F5344CB8AC3E}">
        <p14:creationId xmlns:p14="http://schemas.microsoft.com/office/powerpoint/2010/main" val="27265652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162911" y="997607"/>
            <a:ext cx="8560676" cy="5715000"/>
          </a:xfrm>
        </p:spPr>
        <p:txBody>
          <a:bodyPr>
            <a:normAutofit fontScale="85000" lnSpcReduction="20000"/>
          </a:bodyPr>
          <a:lstStyle/>
          <a:p>
            <a:r>
              <a:rPr lang="tr-TR" dirty="0"/>
              <a:t>Kendini tanımalı ve yöneticilik tarzını </a:t>
            </a:r>
            <a:r>
              <a:rPr lang="tr-TR" dirty="0" smtClean="0"/>
              <a:t>keşfetmeli (</a:t>
            </a:r>
            <a:r>
              <a:rPr lang="tr-TR" dirty="0"/>
              <a:t>geliştirici, adanmış, ilgili, bütünleşmiş vb</a:t>
            </a:r>
            <a:r>
              <a:rPr lang="tr-TR" dirty="0" smtClean="0"/>
              <a:t>.).</a:t>
            </a:r>
          </a:p>
          <a:p>
            <a:r>
              <a:rPr lang="tr-TR" dirty="0"/>
              <a:t>Profesyonel olduğunu </a:t>
            </a:r>
            <a:r>
              <a:rPr lang="tr-TR" dirty="0" smtClean="0"/>
              <a:t>unutmamalı. </a:t>
            </a:r>
            <a:r>
              <a:rPr lang="tr-TR" dirty="0"/>
              <a:t>Yöneticilikle ilgili faaliyetler, hayatın tümü haline getirilmemeli, işin bir parçası olarak görülmeli. </a:t>
            </a:r>
            <a:endParaRPr lang="tr-TR" dirty="0" smtClean="0"/>
          </a:p>
          <a:p>
            <a:r>
              <a:rPr lang="tr-TR" dirty="0"/>
              <a:t>İşini yaparken, duygularını yönetebilmeli. Bilgi ve akıl odaklı yöneticilik yapmalı. </a:t>
            </a:r>
            <a:endParaRPr lang="tr-TR" dirty="0" smtClean="0"/>
          </a:p>
          <a:p>
            <a:r>
              <a:rPr lang="tr-TR" dirty="0"/>
              <a:t>İlkelerle hareket ettiğini göstermeli: Kurum içinde adalet, eşitlik, saygı, hak kavramlarını yaşayan değerler haline getirmeli. Bu değerleri de şahsında somutlaştırıp </a:t>
            </a:r>
            <a:r>
              <a:rPr lang="tr-TR" dirty="0" err="1"/>
              <a:t>örnekleştirmesi</a:t>
            </a:r>
            <a:r>
              <a:rPr lang="tr-TR" dirty="0"/>
              <a:t> </a:t>
            </a:r>
            <a:r>
              <a:rPr lang="tr-TR" dirty="0" smtClean="0"/>
              <a:t>gerekiyor</a:t>
            </a:r>
            <a:r>
              <a:rPr lang="tr-TR" dirty="0"/>
              <a:t> </a:t>
            </a:r>
            <a:r>
              <a:rPr lang="tr-TR" dirty="0" smtClean="0"/>
              <a:t>(Örneğin Dürüstlük ilkesinin okuldaki tanımı herkes için aynı olmalı ve bilinmelidir).</a:t>
            </a:r>
          </a:p>
          <a:p>
            <a:r>
              <a:rPr lang="tr-TR" dirty="0"/>
              <a:t>Otoritesini, makamından daha çok insani ilişki kalitesinden almalı: Gücünü makamından alan yöneticilerin çoğu, makamdan ayrılınca aynı saygınlığını koruyamazlar. </a:t>
            </a:r>
            <a:endParaRPr lang="tr-TR" dirty="0" smtClean="0"/>
          </a:p>
          <a:p>
            <a:endParaRPr lang="tr-TR" altLang="tr-TR" dirty="0" smtClean="0"/>
          </a:p>
        </p:txBody>
      </p:sp>
      <p:sp>
        <p:nvSpPr>
          <p:cNvPr id="7" name="Title 1"/>
          <p:cNvSpPr txBox="1">
            <a:spLocks/>
          </p:cNvSpPr>
          <p:nvPr/>
        </p:nvSpPr>
        <p:spPr>
          <a:xfrm>
            <a:off x="349070" y="172988"/>
            <a:ext cx="6492180" cy="67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sz="2400" dirty="0" smtClean="0"/>
              <a:t>Okul Yöneticisinde Olması Gereken Özellikler:</a:t>
            </a:r>
            <a:endParaRPr lang="tr-TR" sz="2400" dirty="0"/>
          </a:p>
        </p:txBody>
      </p:sp>
    </p:spTree>
    <p:extLst>
      <p:ext uri="{BB962C8B-B14F-4D97-AF65-F5344CB8AC3E}">
        <p14:creationId xmlns:p14="http://schemas.microsoft.com/office/powerpoint/2010/main" val="194211573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162911" y="997607"/>
            <a:ext cx="8560676" cy="5715000"/>
          </a:xfrm>
        </p:spPr>
        <p:txBody>
          <a:bodyPr>
            <a:normAutofit fontScale="92500" lnSpcReduction="10000"/>
          </a:bodyPr>
          <a:lstStyle/>
          <a:p>
            <a:r>
              <a:rPr lang="tr-TR" dirty="0"/>
              <a:t>Tepkilerini, kişiye değil, eylemine yöneltmeli: Okul çalışanlarının, görevleri ile ilgili </a:t>
            </a:r>
            <a:r>
              <a:rPr lang="tr-TR" dirty="0" err="1" smtClean="0"/>
              <a:t>suistimalleri</a:t>
            </a:r>
            <a:r>
              <a:rPr lang="tr-TR" dirty="0" smtClean="0"/>
              <a:t> </a:t>
            </a:r>
            <a:r>
              <a:rPr lang="tr-TR" dirty="0"/>
              <a:t>karşısında haklı olarak yetki kullanımı söz konusu olabilir. Bu gibi durumlarda, kişi hedef haline getirilmemeli, eyleminin gerektirdiği kadar bir yaptırımla yetinilmeli</a:t>
            </a:r>
            <a:r>
              <a:rPr lang="tr-TR" dirty="0" smtClean="0"/>
              <a:t>.</a:t>
            </a:r>
          </a:p>
          <a:p>
            <a:r>
              <a:rPr lang="tr-TR" dirty="0"/>
              <a:t>Yöneticilik becerilerini geliştirmeli: Ülkemizde birçok yönetici maalesef eğitim yönetimi ile ilgili hiçbir kaynağı takip etmiyor. El yordamıyla ve sezgilere dayalı olarak yapılan yöneticiliğin günümüz bilgi birikimiyle örtüşmeyeceği açık. Bu nedenle, yöneticilerin mutlaka alanıyla ilgili okumalar yapması ve kendini geliştirmesi gerekiyor. </a:t>
            </a:r>
            <a:endParaRPr lang="tr-TR" dirty="0" smtClean="0"/>
          </a:p>
          <a:p>
            <a:endParaRPr lang="tr-TR" altLang="tr-TR" dirty="0" smtClean="0"/>
          </a:p>
        </p:txBody>
      </p:sp>
      <p:sp>
        <p:nvSpPr>
          <p:cNvPr id="7" name="Title 1"/>
          <p:cNvSpPr txBox="1">
            <a:spLocks/>
          </p:cNvSpPr>
          <p:nvPr/>
        </p:nvSpPr>
        <p:spPr>
          <a:xfrm>
            <a:off x="349070" y="172988"/>
            <a:ext cx="6492180" cy="67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sz="2400" dirty="0" smtClean="0"/>
              <a:t>Okul Yöneticisinde Olması Gereken Özellikler:</a:t>
            </a:r>
            <a:endParaRPr lang="tr-TR" sz="2400" dirty="0"/>
          </a:p>
        </p:txBody>
      </p:sp>
    </p:spTree>
    <p:extLst>
      <p:ext uri="{BB962C8B-B14F-4D97-AF65-F5344CB8AC3E}">
        <p14:creationId xmlns:p14="http://schemas.microsoft.com/office/powerpoint/2010/main" val="20545328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rot="10800000">
            <a:off x="5724608" y="1708812"/>
            <a:ext cx="3418356" cy="4530721"/>
          </a:xfrm>
          <a:prstGeom prst="rect">
            <a:avLst/>
          </a:prstGeom>
          <a:gradFill>
            <a:gsLst>
              <a:gs pos="0">
                <a:schemeClr val="bg1">
                  <a:lumMod val="50000"/>
                  <a:alpha val="28000"/>
                </a:schemeClr>
              </a:gs>
              <a:gs pos="100000">
                <a:schemeClr val="bg1">
                  <a:alpha val="1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0" y="1708812"/>
            <a:ext cx="2801566" cy="4530721"/>
          </a:xfrm>
          <a:prstGeom prst="rect">
            <a:avLst/>
          </a:prstGeom>
          <a:gradFill>
            <a:gsLst>
              <a:gs pos="0">
                <a:schemeClr val="bg1">
                  <a:lumMod val="50000"/>
                  <a:alpha val="28000"/>
                </a:schemeClr>
              </a:gs>
              <a:gs pos="100000">
                <a:schemeClr val="bg1">
                  <a:alpha val="1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itle 1"/>
          <p:cNvSpPr txBox="1">
            <a:spLocks/>
          </p:cNvSpPr>
          <p:nvPr/>
        </p:nvSpPr>
        <p:spPr>
          <a:xfrm>
            <a:off x="222945" y="126537"/>
            <a:ext cx="6492180" cy="67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sz="2400" dirty="0" smtClean="0"/>
              <a:t>Okul Yöneticisinin Görevleri</a:t>
            </a:r>
            <a:endParaRPr lang="tr-TR" sz="2400" dirty="0"/>
          </a:p>
        </p:txBody>
      </p:sp>
      <p:sp>
        <p:nvSpPr>
          <p:cNvPr id="7" name="Rectangle 6"/>
          <p:cNvSpPr/>
          <p:nvPr/>
        </p:nvSpPr>
        <p:spPr>
          <a:xfrm>
            <a:off x="120371" y="2658657"/>
            <a:ext cx="2961240" cy="307777"/>
          </a:xfrm>
          <a:prstGeom prst="rect">
            <a:avLst/>
          </a:prstGeom>
        </p:spPr>
        <p:txBody>
          <a:bodyPr wrap="square">
            <a:spAutoFit/>
          </a:bodyPr>
          <a:lstStyle/>
          <a:p>
            <a:pPr algn="ctr"/>
            <a:r>
              <a:rPr lang="tr-TR" sz="1400" dirty="0" smtClean="0">
                <a:solidFill>
                  <a:srgbClr val="555555"/>
                </a:solidFill>
              </a:rPr>
              <a:t>Genel Yönetim %21</a:t>
            </a:r>
            <a:endParaRPr lang="tr-TR" sz="1400" dirty="0">
              <a:solidFill>
                <a:srgbClr val="555555"/>
              </a:solidFill>
            </a:endParaRPr>
          </a:p>
        </p:txBody>
      </p:sp>
      <p:sp>
        <p:nvSpPr>
          <p:cNvPr id="8" name="Rectangle 7"/>
          <p:cNvSpPr/>
          <p:nvPr/>
        </p:nvSpPr>
        <p:spPr>
          <a:xfrm>
            <a:off x="793271" y="4425341"/>
            <a:ext cx="2148318" cy="307777"/>
          </a:xfrm>
          <a:prstGeom prst="rect">
            <a:avLst/>
          </a:prstGeom>
        </p:spPr>
        <p:txBody>
          <a:bodyPr wrap="square">
            <a:spAutoFit/>
          </a:bodyPr>
          <a:lstStyle/>
          <a:p>
            <a:r>
              <a:rPr lang="tr-TR" sz="1400" dirty="0" smtClean="0">
                <a:solidFill>
                  <a:srgbClr val="555555"/>
                </a:solidFill>
              </a:rPr>
              <a:t>Yazışma %12</a:t>
            </a:r>
            <a:endParaRPr lang="tr-TR" sz="1400" dirty="0">
              <a:solidFill>
                <a:srgbClr val="555555"/>
              </a:solidFill>
            </a:endParaRPr>
          </a:p>
        </p:txBody>
      </p:sp>
      <p:sp>
        <p:nvSpPr>
          <p:cNvPr id="9" name="Rectangle 8"/>
          <p:cNvSpPr/>
          <p:nvPr/>
        </p:nvSpPr>
        <p:spPr>
          <a:xfrm>
            <a:off x="5813685" y="2125515"/>
            <a:ext cx="3149877" cy="738664"/>
          </a:xfrm>
          <a:prstGeom prst="rect">
            <a:avLst/>
          </a:prstGeom>
        </p:spPr>
        <p:txBody>
          <a:bodyPr wrap="square">
            <a:spAutoFit/>
          </a:bodyPr>
          <a:lstStyle/>
          <a:p>
            <a:pPr algn="r"/>
            <a:r>
              <a:rPr lang="tr-TR" sz="1400" dirty="0" smtClean="0">
                <a:solidFill>
                  <a:srgbClr val="555555"/>
                </a:solidFill>
              </a:rPr>
              <a:t>Disiplin %11</a:t>
            </a:r>
          </a:p>
          <a:p>
            <a:pPr algn="r"/>
            <a:r>
              <a:rPr lang="tr-TR" sz="1400" dirty="0" smtClean="0">
                <a:solidFill>
                  <a:srgbClr val="555555"/>
                </a:solidFill>
              </a:rPr>
              <a:t>Ziyaret %9</a:t>
            </a:r>
          </a:p>
          <a:p>
            <a:pPr algn="r"/>
            <a:r>
              <a:rPr lang="tr-TR" sz="1400" dirty="0" smtClean="0"/>
              <a:t>Telefon %8</a:t>
            </a:r>
            <a:endParaRPr lang="tr-TR" sz="1400" dirty="0">
              <a:solidFill>
                <a:srgbClr val="555555"/>
              </a:solidFill>
            </a:endParaRPr>
          </a:p>
        </p:txBody>
      </p:sp>
      <p:sp>
        <p:nvSpPr>
          <p:cNvPr id="13" name="Rectangle 12"/>
          <p:cNvSpPr/>
          <p:nvPr/>
        </p:nvSpPr>
        <p:spPr>
          <a:xfrm>
            <a:off x="6644361" y="3470049"/>
            <a:ext cx="2408383" cy="523220"/>
          </a:xfrm>
          <a:prstGeom prst="rect">
            <a:avLst/>
          </a:prstGeom>
        </p:spPr>
        <p:txBody>
          <a:bodyPr wrap="square">
            <a:spAutoFit/>
          </a:bodyPr>
          <a:lstStyle/>
          <a:p>
            <a:pPr algn="r"/>
            <a:r>
              <a:rPr lang="tr-TR" sz="1400" dirty="0" smtClean="0">
                <a:solidFill>
                  <a:srgbClr val="555555"/>
                </a:solidFill>
              </a:rPr>
              <a:t> Toplantı %6</a:t>
            </a:r>
          </a:p>
          <a:p>
            <a:pPr algn="r"/>
            <a:r>
              <a:rPr lang="tr-TR" sz="1400" dirty="0" smtClean="0"/>
              <a:t>Üst yönetim %3</a:t>
            </a:r>
            <a:endParaRPr lang="tr-TR" sz="1400" dirty="0">
              <a:solidFill>
                <a:srgbClr val="555555"/>
              </a:solidFill>
            </a:endParaRPr>
          </a:p>
        </p:txBody>
      </p:sp>
      <p:sp>
        <p:nvSpPr>
          <p:cNvPr id="23" name="Rectangle 22"/>
          <p:cNvSpPr/>
          <p:nvPr/>
        </p:nvSpPr>
        <p:spPr>
          <a:xfrm>
            <a:off x="120372" y="3399594"/>
            <a:ext cx="2226953" cy="307777"/>
          </a:xfrm>
          <a:prstGeom prst="rect">
            <a:avLst/>
          </a:prstGeom>
        </p:spPr>
        <p:txBody>
          <a:bodyPr wrap="square">
            <a:spAutoFit/>
          </a:bodyPr>
          <a:lstStyle/>
          <a:p>
            <a:pPr algn="ctr"/>
            <a:r>
              <a:rPr lang="tr-TR" sz="1400" dirty="0" smtClean="0">
                <a:solidFill>
                  <a:srgbClr val="555555"/>
                </a:solidFill>
              </a:rPr>
              <a:t>Planlama %13</a:t>
            </a:r>
            <a:endParaRPr lang="tr-TR" sz="1400" dirty="0">
              <a:solidFill>
                <a:srgbClr val="555555"/>
              </a:solidFill>
            </a:endParaRPr>
          </a:p>
        </p:txBody>
      </p:sp>
      <p:sp>
        <p:nvSpPr>
          <p:cNvPr id="30" name="Rectangle 29"/>
          <p:cNvSpPr/>
          <p:nvPr/>
        </p:nvSpPr>
        <p:spPr>
          <a:xfrm>
            <a:off x="5845582" y="4339421"/>
            <a:ext cx="3149878" cy="523220"/>
          </a:xfrm>
          <a:prstGeom prst="rect">
            <a:avLst/>
          </a:prstGeom>
        </p:spPr>
        <p:txBody>
          <a:bodyPr wrap="square">
            <a:spAutoFit/>
          </a:bodyPr>
          <a:lstStyle/>
          <a:p>
            <a:pPr algn="r"/>
            <a:r>
              <a:rPr lang="tr-TR" sz="1400" dirty="0"/>
              <a:t>Kendini </a:t>
            </a:r>
            <a:r>
              <a:rPr lang="tr-TR" sz="1400" dirty="0" smtClean="0"/>
              <a:t>yetiştirme %2</a:t>
            </a:r>
          </a:p>
          <a:p>
            <a:pPr algn="r"/>
            <a:r>
              <a:rPr lang="tr-TR" sz="1400" dirty="0"/>
              <a:t>Okul- çevre </a:t>
            </a:r>
            <a:r>
              <a:rPr lang="tr-TR" sz="1400" dirty="0" smtClean="0"/>
              <a:t>ilişkiler %2</a:t>
            </a:r>
            <a:endParaRPr lang="tr-TR" sz="1400" dirty="0">
              <a:solidFill>
                <a:srgbClr val="555555"/>
              </a:solidFill>
            </a:endParaRPr>
          </a:p>
        </p:txBody>
      </p:sp>
      <p:cxnSp>
        <p:nvCxnSpPr>
          <p:cNvPr id="31" name="Straight Connector 30"/>
          <p:cNvCxnSpPr/>
          <p:nvPr/>
        </p:nvCxnSpPr>
        <p:spPr>
          <a:xfrm>
            <a:off x="13363" y="3211279"/>
            <a:ext cx="2800078" cy="0"/>
          </a:xfrm>
          <a:prstGeom prst="line">
            <a:avLst/>
          </a:prstGeom>
          <a:ln>
            <a:tailEnd type="ova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13364" y="3984023"/>
            <a:ext cx="2333961" cy="0"/>
          </a:xfrm>
          <a:prstGeom prst="line">
            <a:avLst/>
          </a:prstGeom>
          <a:ln>
            <a:tailEnd type="oval"/>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13363" y="4977964"/>
            <a:ext cx="2754826" cy="0"/>
          </a:xfrm>
          <a:prstGeom prst="line">
            <a:avLst/>
          </a:prstGeom>
          <a:ln>
            <a:tailEnd type="oval"/>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flipH="1">
            <a:off x="6099243" y="4172943"/>
            <a:ext cx="3044758" cy="0"/>
          </a:xfrm>
          <a:prstGeom prst="line">
            <a:avLst/>
          </a:prstGeom>
          <a:ln>
            <a:tailEnd type="oval"/>
          </a:ln>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flipH="1">
            <a:off x="6554142" y="3363013"/>
            <a:ext cx="2588823" cy="0"/>
          </a:xfrm>
          <a:prstGeom prst="line">
            <a:avLst/>
          </a:prstGeom>
          <a:ln>
            <a:tailEnd type="oval"/>
          </a:ln>
        </p:spPr>
        <p:style>
          <a:lnRef idx="1">
            <a:schemeClr val="accent2"/>
          </a:lnRef>
          <a:fillRef idx="0">
            <a:schemeClr val="accent2"/>
          </a:fillRef>
          <a:effectRef idx="0">
            <a:schemeClr val="accent2"/>
          </a:effectRef>
          <a:fontRef idx="minor">
            <a:schemeClr val="tx1"/>
          </a:fontRef>
        </p:style>
      </p:cxnSp>
      <p:cxnSp>
        <p:nvCxnSpPr>
          <p:cNvPr id="24" name="Straight Connector 44"/>
          <p:cNvCxnSpPr/>
          <p:nvPr/>
        </p:nvCxnSpPr>
        <p:spPr>
          <a:xfrm flipH="1">
            <a:off x="5659814" y="5317568"/>
            <a:ext cx="3521414" cy="0"/>
          </a:xfrm>
          <a:prstGeom prst="line">
            <a:avLst/>
          </a:prstGeom>
          <a:ln>
            <a:tailEnd type="oval"/>
          </a:ln>
        </p:spPr>
        <p:style>
          <a:lnRef idx="1">
            <a:schemeClr val="accent2"/>
          </a:lnRef>
          <a:fillRef idx="0">
            <a:schemeClr val="accent2"/>
          </a:fillRef>
          <a:effectRef idx="0">
            <a:schemeClr val="accent2"/>
          </a:effectRef>
          <a:fontRef idx="minor">
            <a:schemeClr val="tx1"/>
          </a:fontRef>
        </p:style>
      </p:cxnSp>
      <p:sp>
        <p:nvSpPr>
          <p:cNvPr id="19" name="Oval 18"/>
          <p:cNvSpPr/>
          <p:nvPr/>
        </p:nvSpPr>
        <p:spPr>
          <a:xfrm>
            <a:off x="3559614" y="2416181"/>
            <a:ext cx="1814646" cy="2419528"/>
          </a:xfrm>
          <a:prstGeom prst="ellipse">
            <a:avLst/>
          </a:prstGeom>
          <a:solidFill>
            <a:srgbClr val="F13219"/>
          </a:solidFill>
          <a:ln w="76200">
            <a:gradFill>
              <a:gsLst>
                <a:gs pos="0">
                  <a:srgbClr val="C00000"/>
                </a:gs>
                <a:gs pos="50000">
                  <a:srgbClr val="F13219"/>
                </a:gs>
                <a:gs pos="100000">
                  <a:srgbClr val="C0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5"/>
          <p:cNvSpPr/>
          <p:nvPr/>
        </p:nvSpPr>
        <p:spPr>
          <a:xfrm rot="496437">
            <a:off x="3670330" y="2969183"/>
            <a:ext cx="1672775" cy="1246495"/>
          </a:xfrm>
          <a:prstGeom prst="rect">
            <a:avLst/>
          </a:prstGeom>
        </p:spPr>
        <p:txBody>
          <a:bodyPr wrap="square">
            <a:spAutoFit/>
          </a:bodyPr>
          <a:lstStyle/>
          <a:p>
            <a:pPr algn="ctr"/>
            <a:r>
              <a:rPr lang="tr-TR" sz="1500" b="1" dirty="0" smtClean="0">
                <a:solidFill>
                  <a:schemeClr val="bg1"/>
                </a:solidFill>
              </a:rPr>
              <a:t>Okul Yöneticisinin Bir Öğretim Dönemi İçerisinde </a:t>
            </a:r>
            <a:r>
              <a:rPr lang="tr-TR" sz="1500" b="1" dirty="0" err="1" smtClean="0">
                <a:solidFill>
                  <a:schemeClr val="bg1"/>
                </a:solidFill>
              </a:rPr>
              <a:t>Beliritilen</a:t>
            </a:r>
            <a:r>
              <a:rPr lang="tr-TR" sz="1500" b="1" dirty="0" smtClean="0">
                <a:solidFill>
                  <a:schemeClr val="bg1"/>
                </a:solidFill>
              </a:rPr>
              <a:t> İşlere Ayırdığı Zaman</a:t>
            </a:r>
            <a:endParaRPr lang="tr-TR" sz="1500" b="1" dirty="0">
              <a:solidFill>
                <a:schemeClr val="bg1"/>
              </a:solidFill>
            </a:endParaRPr>
          </a:p>
        </p:txBody>
      </p:sp>
      <p:sp>
        <p:nvSpPr>
          <p:cNvPr id="21" name="Rectangle 7"/>
          <p:cNvSpPr/>
          <p:nvPr/>
        </p:nvSpPr>
        <p:spPr>
          <a:xfrm>
            <a:off x="7344994" y="5912402"/>
            <a:ext cx="2148318" cy="307777"/>
          </a:xfrm>
          <a:prstGeom prst="rect">
            <a:avLst/>
          </a:prstGeom>
        </p:spPr>
        <p:txBody>
          <a:bodyPr wrap="square">
            <a:spAutoFit/>
          </a:bodyPr>
          <a:lstStyle/>
          <a:p>
            <a:r>
              <a:rPr lang="tr-TR" sz="1400" dirty="0" smtClean="0">
                <a:solidFill>
                  <a:srgbClr val="555555"/>
                </a:solidFill>
              </a:rPr>
              <a:t>Çelikten,M.,2004.</a:t>
            </a:r>
            <a:endParaRPr lang="tr-TR" sz="1400" dirty="0">
              <a:solidFill>
                <a:srgbClr val="555555"/>
              </a:solidFill>
            </a:endParaRPr>
          </a:p>
        </p:txBody>
      </p:sp>
    </p:spTree>
    <p:extLst>
      <p:ext uri="{BB962C8B-B14F-4D97-AF65-F5344CB8AC3E}">
        <p14:creationId xmlns:p14="http://schemas.microsoft.com/office/powerpoint/2010/main" val="391638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9070" y="172988"/>
            <a:ext cx="6492180" cy="67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sz="2400" dirty="0" smtClean="0"/>
              <a:t>Okul Yöneticisinin Görevleri</a:t>
            </a:r>
            <a:endParaRPr lang="tr-TR" sz="2400" dirty="0"/>
          </a:p>
        </p:txBody>
      </p:sp>
      <p:sp>
        <p:nvSpPr>
          <p:cNvPr id="4" name="Dikdörtgen 3"/>
          <p:cNvSpPr/>
          <p:nvPr/>
        </p:nvSpPr>
        <p:spPr>
          <a:xfrm>
            <a:off x="349070" y="2495198"/>
            <a:ext cx="7834218" cy="2031325"/>
          </a:xfrm>
          <a:prstGeom prst="rect">
            <a:avLst/>
          </a:prstGeom>
        </p:spPr>
        <p:txBody>
          <a:bodyPr wrap="square">
            <a:spAutoFit/>
          </a:bodyPr>
          <a:lstStyle/>
          <a:p>
            <a:pPr marL="285750" indent="-285750">
              <a:buFont typeface="Arial" panose="020B0604020202020204" pitchFamily="34" charset="0"/>
              <a:buChar char="•"/>
            </a:pPr>
            <a:r>
              <a:rPr lang="tr-TR" dirty="0" smtClean="0"/>
              <a:t>Okul Müdürlerinin; </a:t>
            </a:r>
            <a:r>
              <a:rPr lang="tr-TR" dirty="0"/>
              <a:t>gün boyunca </a:t>
            </a:r>
            <a:r>
              <a:rPr lang="tr-TR" dirty="0" err="1"/>
              <a:t>formal</a:t>
            </a:r>
            <a:r>
              <a:rPr lang="tr-TR" dirty="0"/>
              <a:t> ve </a:t>
            </a:r>
            <a:r>
              <a:rPr lang="tr-TR" dirty="0" err="1"/>
              <a:t>informal</a:t>
            </a:r>
            <a:r>
              <a:rPr lang="tr-TR" dirty="0"/>
              <a:t> </a:t>
            </a:r>
            <a:r>
              <a:rPr lang="tr-TR" dirty="0" smtClean="0"/>
              <a:t>görevleri sıklıkta değişir.</a:t>
            </a:r>
          </a:p>
          <a:p>
            <a:pPr marL="285750" indent="-285750">
              <a:buFont typeface="Arial" panose="020B0604020202020204" pitchFamily="34" charset="0"/>
              <a:buChar char="•"/>
            </a:pPr>
            <a:r>
              <a:rPr lang="tr-TR" dirty="0"/>
              <a:t>K</a:t>
            </a:r>
            <a:r>
              <a:rPr lang="tr-TR" dirty="0" smtClean="0"/>
              <a:t>ısa </a:t>
            </a:r>
            <a:r>
              <a:rPr lang="tr-TR" dirty="0"/>
              <a:t>süreli istek ve şikayetlerle </a:t>
            </a:r>
            <a:r>
              <a:rPr lang="tr-TR" dirty="0" smtClean="0"/>
              <a:t>bölünen iş akışı. </a:t>
            </a:r>
          </a:p>
          <a:p>
            <a:pPr marL="285750" indent="-285750">
              <a:buFont typeface="Arial" panose="020B0604020202020204" pitchFamily="34" charset="0"/>
              <a:buChar char="•"/>
            </a:pPr>
            <a:r>
              <a:rPr lang="tr-TR" dirty="0" smtClean="0"/>
              <a:t>Öğretim liderliği.</a:t>
            </a:r>
          </a:p>
          <a:p>
            <a:pPr marL="285750" indent="-285750">
              <a:buFont typeface="Arial" panose="020B0604020202020204" pitchFamily="34" charset="0"/>
              <a:buChar char="•"/>
            </a:pPr>
            <a:r>
              <a:rPr lang="tr-TR" dirty="0"/>
              <a:t>A</a:t>
            </a:r>
            <a:r>
              <a:rPr lang="tr-TR" dirty="0" smtClean="0"/>
              <a:t>rabulucu</a:t>
            </a:r>
            <a:r>
              <a:rPr lang="tr-TR" dirty="0"/>
              <a:t>, </a:t>
            </a:r>
            <a:endParaRPr lang="tr-TR" dirty="0" smtClean="0"/>
          </a:p>
          <a:p>
            <a:pPr marL="285750" indent="-285750">
              <a:buFont typeface="Arial" panose="020B0604020202020204" pitchFamily="34" charset="0"/>
              <a:buChar char="•"/>
            </a:pPr>
            <a:r>
              <a:rPr lang="tr-TR" dirty="0"/>
              <a:t>Ö</a:t>
            </a:r>
            <a:r>
              <a:rPr lang="tr-TR" dirty="0" smtClean="0"/>
              <a:t>ğretmen</a:t>
            </a:r>
            <a:r>
              <a:rPr lang="tr-TR" dirty="0"/>
              <a:t>, </a:t>
            </a:r>
            <a:endParaRPr lang="tr-TR" dirty="0" smtClean="0"/>
          </a:p>
          <a:p>
            <a:pPr marL="285750" indent="-285750">
              <a:buFont typeface="Arial" panose="020B0604020202020204" pitchFamily="34" charset="0"/>
              <a:buChar char="•"/>
            </a:pPr>
            <a:r>
              <a:rPr lang="tr-TR" dirty="0"/>
              <a:t>P</a:t>
            </a:r>
            <a:r>
              <a:rPr lang="tr-TR" dirty="0" smtClean="0"/>
              <a:t>roblem </a:t>
            </a:r>
            <a:r>
              <a:rPr lang="tr-TR" dirty="0"/>
              <a:t>çözücü vb. rollerinde sürekli olarak değişim</a:t>
            </a:r>
          </a:p>
          <a:p>
            <a:r>
              <a:rPr lang="tr-TR" dirty="0"/>
              <a:t>yaşadığı saptanmıştır. </a:t>
            </a:r>
          </a:p>
        </p:txBody>
      </p:sp>
      <p:sp>
        <p:nvSpPr>
          <p:cNvPr id="10" name="Title 1"/>
          <p:cNvSpPr txBox="1">
            <a:spLocks/>
          </p:cNvSpPr>
          <p:nvPr/>
        </p:nvSpPr>
        <p:spPr>
          <a:xfrm>
            <a:off x="522491" y="1334092"/>
            <a:ext cx="6492180" cy="67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sz="2400" dirty="0" smtClean="0">
                <a:solidFill>
                  <a:srgbClr val="FF0000"/>
                </a:solidFill>
              </a:rPr>
              <a:t>Gün İçi Değişkenlik Gösteren Roller ve Görevler:</a:t>
            </a:r>
            <a:endParaRPr lang="tr-TR" sz="2400" dirty="0">
              <a:solidFill>
                <a:srgbClr val="FF0000"/>
              </a:solidFill>
            </a:endParaRPr>
          </a:p>
        </p:txBody>
      </p:sp>
      <p:sp>
        <p:nvSpPr>
          <p:cNvPr id="11" name="Dikdörtgen 10"/>
          <p:cNvSpPr/>
          <p:nvPr/>
        </p:nvSpPr>
        <p:spPr>
          <a:xfrm>
            <a:off x="7945822" y="29029"/>
            <a:ext cx="1176407"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60989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4692014" y="3984331"/>
            <a:ext cx="4453244" cy="2873669"/>
          </a:xfrm>
          <a:prstGeom prst="rect">
            <a:avLst/>
          </a:prstGeom>
          <a:gradFill>
            <a:gsLst>
              <a:gs pos="0">
                <a:schemeClr val="bg1">
                  <a:lumMod val="0"/>
                  <a:alpha val="14000"/>
                </a:schemeClr>
              </a:gs>
              <a:gs pos="85000">
                <a:schemeClr val="bg1">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tr-TR"/>
          </a:p>
        </p:txBody>
      </p:sp>
      <p:sp>
        <p:nvSpPr>
          <p:cNvPr id="10" name="Rectangle 9"/>
          <p:cNvSpPr/>
          <p:nvPr/>
        </p:nvSpPr>
        <p:spPr>
          <a:xfrm>
            <a:off x="-1" y="3984331"/>
            <a:ext cx="4453244" cy="2873669"/>
          </a:xfrm>
          <a:prstGeom prst="rect">
            <a:avLst/>
          </a:prstGeom>
          <a:gradFill>
            <a:gsLst>
              <a:gs pos="0">
                <a:schemeClr val="bg1">
                  <a:lumMod val="0"/>
                  <a:alpha val="14000"/>
                </a:schemeClr>
              </a:gs>
              <a:gs pos="85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9" name="Layer 14"/>
          <p:cNvPicPr>
            <a:picLocks/>
          </p:cNvPicPr>
          <p:nvPr>
            <p:custDataLst>
              <p:tags r:id="rId1"/>
            </p:custDataLst>
          </p:nvPr>
        </p:nvPicPr>
        <p:blipFill>
          <a:blip r:embed="rId4">
            <a:extLst>
              <a:ext uri="{BEBA8EAE-BF5A-486C-A8C5-ECC9F3942E4B}">
                <a14:imgProps xmlns:a14="http://schemas.microsoft.com/office/drawing/2010/main">
                  <a14:imgLayer r:embed="rId5">
                    <a14:imgEffect>
                      <a14:brightnessContrast bright="-14000"/>
                    </a14:imgEffect>
                  </a14:imgLayer>
                </a14:imgProps>
              </a:ext>
              <a:ext uri="{28A0092B-C50C-407E-A947-70E740481C1C}">
                <a14:useLocalDpi xmlns:a14="http://schemas.microsoft.com/office/drawing/2010/main" val="0"/>
              </a:ext>
            </a:extLst>
          </a:blip>
          <a:stretch>
            <a:fillRect/>
          </a:stretch>
        </p:blipFill>
        <p:spPr>
          <a:xfrm rot="563405">
            <a:off x="2539882" y="1710167"/>
            <a:ext cx="2750478" cy="4065924"/>
          </a:xfrm>
          <a:prstGeom prst="rect">
            <a:avLst/>
          </a:prstGeom>
        </p:spPr>
      </p:pic>
      <p:sp>
        <p:nvSpPr>
          <p:cNvPr id="2" name="Title 1"/>
          <p:cNvSpPr>
            <a:spLocks noGrp="1"/>
          </p:cNvSpPr>
          <p:nvPr>
            <p:ph type="title"/>
          </p:nvPr>
        </p:nvSpPr>
        <p:spPr/>
        <p:txBody>
          <a:bodyPr/>
          <a:lstStyle/>
          <a:p>
            <a:r>
              <a:rPr lang="tr-TR" sz="2800" b="1" dirty="0" smtClean="0">
                <a:solidFill>
                  <a:schemeClr val="accent5">
                    <a:lumMod val="75000"/>
                  </a:schemeClr>
                </a:solidFill>
              </a:rPr>
              <a:t>OKUL YÖNETİCİSİNİN GÖREVLERİ</a:t>
            </a:r>
            <a:endParaRPr lang="en-GB" sz="2800" b="1" dirty="0">
              <a:solidFill>
                <a:schemeClr val="accent5">
                  <a:lumMod val="75000"/>
                </a:schemeClr>
              </a:solidFill>
            </a:endParaRPr>
          </a:p>
        </p:txBody>
      </p:sp>
      <p:grpSp>
        <p:nvGrpSpPr>
          <p:cNvPr id="9" name="Grup 8"/>
          <p:cNvGrpSpPr/>
          <p:nvPr/>
        </p:nvGrpSpPr>
        <p:grpSpPr>
          <a:xfrm>
            <a:off x="2642303" y="1346200"/>
            <a:ext cx="1603367" cy="2112709"/>
            <a:chOff x="2642302" y="1009650"/>
            <a:chExt cx="1603367" cy="1584532"/>
          </a:xfrm>
        </p:grpSpPr>
        <p:sp>
          <p:nvSpPr>
            <p:cNvPr id="19" name="Oval 18"/>
            <p:cNvSpPr/>
            <p:nvPr/>
          </p:nvSpPr>
          <p:spPr>
            <a:xfrm>
              <a:off x="2661140" y="1009650"/>
              <a:ext cx="1584529" cy="1584532"/>
            </a:xfrm>
            <a:prstGeom prst="ellipse">
              <a:avLst/>
            </a:prstGeom>
            <a:gradFill>
              <a:gsLst>
                <a:gs pos="100000">
                  <a:srgbClr val="C00000"/>
                </a:gs>
                <a:gs pos="0">
                  <a:srgbClr val="FF0000"/>
                </a:gs>
              </a:gsLst>
              <a:lin ang="6000000" scaled="0"/>
            </a:gradFill>
            <a:ln w="3810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42302" y="1230210"/>
              <a:ext cx="1594584" cy="877163"/>
            </a:xfrm>
            <a:prstGeom prst="rect">
              <a:avLst/>
            </a:prstGeom>
          </p:spPr>
          <p:txBody>
            <a:bodyPr wrap="square">
              <a:spAutoFit/>
            </a:bodyPr>
            <a:lstStyle/>
            <a:p>
              <a:pPr algn="ctr"/>
              <a:r>
                <a:rPr lang="tr-TR" sz="1400" b="1" dirty="0">
                  <a:solidFill>
                    <a:schemeClr val="bg1"/>
                  </a:solidFill>
                </a:rPr>
                <a:t>Okul Müdürünün Gün içinde En Fazla Zaman Ayırdığı İş ve İşlemler:</a:t>
              </a:r>
            </a:p>
          </p:txBody>
        </p:sp>
      </p:grpSp>
      <p:grpSp>
        <p:nvGrpSpPr>
          <p:cNvPr id="8" name="Grup 7"/>
          <p:cNvGrpSpPr/>
          <p:nvPr/>
        </p:nvGrpSpPr>
        <p:grpSpPr>
          <a:xfrm>
            <a:off x="4616899" y="1391295"/>
            <a:ext cx="1584529" cy="2112709"/>
            <a:chOff x="4854881" y="1009650"/>
            <a:chExt cx="1584529" cy="1584532"/>
          </a:xfrm>
        </p:grpSpPr>
        <p:sp>
          <p:nvSpPr>
            <p:cNvPr id="21" name="Oval 20"/>
            <p:cNvSpPr/>
            <p:nvPr/>
          </p:nvSpPr>
          <p:spPr>
            <a:xfrm>
              <a:off x="4854881" y="1009650"/>
              <a:ext cx="1584529" cy="1584532"/>
            </a:xfrm>
            <a:prstGeom prst="ellipse">
              <a:avLst/>
            </a:prstGeom>
            <a:gradFill>
              <a:gsLst>
                <a:gs pos="100000">
                  <a:srgbClr val="C00000"/>
                </a:gs>
                <a:gs pos="0">
                  <a:srgbClr val="FF0000"/>
                </a:gs>
              </a:gsLst>
              <a:lin ang="6000000" scaled="0"/>
            </a:gradFill>
            <a:ln w="3810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939050" y="1222197"/>
              <a:ext cx="1416189" cy="877163"/>
            </a:xfrm>
            <a:prstGeom prst="rect">
              <a:avLst/>
            </a:prstGeom>
          </p:spPr>
          <p:txBody>
            <a:bodyPr wrap="square">
              <a:spAutoFit/>
            </a:bodyPr>
            <a:lstStyle/>
            <a:p>
              <a:pPr algn="ctr"/>
              <a:r>
                <a:rPr lang="tr-TR" sz="1400" b="1" dirty="0">
                  <a:solidFill>
                    <a:schemeClr val="bg1"/>
                  </a:solidFill>
                </a:rPr>
                <a:t>Okul Müdürünün Gün içinde En </a:t>
              </a:r>
              <a:r>
                <a:rPr lang="tr-TR" sz="1400" b="1" dirty="0" smtClean="0">
                  <a:solidFill>
                    <a:schemeClr val="bg1"/>
                  </a:solidFill>
                </a:rPr>
                <a:t>Az </a:t>
              </a:r>
              <a:r>
                <a:rPr lang="tr-TR" sz="1400" b="1" dirty="0">
                  <a:solidFill>
                    <a:schemeClr val="bg1"/>
                  </a:solidFill>
                </a:rPr>
                <a:t>Zaman Ayırdığı İş ve İşlemler:</a:t>
              </a:r>
            </a:p>
          </p:txBody>
        </p:sp>
      </p:grpSp>
      <p:sp>
        <p:nvSpPr>
          <p:cNvPr id="46" name="Rectangle 45"/>
          <p:cNvSpPr/>
          <p:nvPr/>
        </p:nvSpPr>
        <p:spPr>
          <a:xfrm>
            <a:off x="4692014" y="4020809"/>
            <a:ext cx="4140701" cy="1938992"/>
          </a:xfrm>
          <a:prstGeom prst="rect">
            <a:avLst/>
          </a:prstGeom>
        </p:spPr>
        <p:txBody>
          <a:bodyPr wrap="square">
            <a:spAutoFit/>
          </a:bodyPr>
          <a:lstStyle/>
          <a:p>
            <a:pPr marL="285750" indent="-285750">
              <a:lnSpc>
                <a:spcPct val="200000"/>
              </a:lnSpc>
              <a:buClr>
                <a:srgbClr val="C00000"/>
              </a:buClr>
              <a:buFont typeface="Arial" panose="020B0604020202020204" pitchFamily="34" charset="0"/>
              <a:buChar char="•"/>
            </a:pPr>
            <a:r>
              <a:rPr lang="tr-TR" sz="1600" b="1" dirty="0" smtClean="0">
                <a:solidFill>
                  <a:srgbClr val="555555"/>
                </a:solidFill>
              </a:rPr>
              <a:t>Üst Yönetim.</a:t>
            </a:r>
            <a:endParaRPr lang="tr-TR" sz="1600" b="1" dirty="0">
              <a:solidFill>
                <a:srgbClr val="555555"/>
              </a:solidFill>
            </a:endParaRPr>
          </a:p>
          <a:p>
            <a:pPr marL="285750" indent="-285750">
              <a:lnSpc>
                <a:spcPct val="200000"/>
              </a:lnSpc>
              <a:buClr>
                <a:srgbClr val="C00000"/>
              </a:buClr>
              <a:buFont typeface="Arial" panose="020B0604020202020204" pitchFamily="34" charset="0"/>
              <a:buChar char="•"/>
            </a:pPr>
            <a:r>
              <a:rPr lang="tr-TR" sz="1600" b="1" dirty="0" smtClean="0">
                <a:solidFill>
                  <a:srgbClr val="555555"/>
                </a:solidFill>
              </a:rPr>
              <a:t>Kendini Yetiştirme.</a:t>
            </a:r>
            <a:endParaRPr lang="tr-TR" sz="1600" b="1" dirty="0">
              <a:solidFill>
                <a:srgbClr val="555555"/>
              </a:solidFill>
            </a:endParaRPr>
          </a:p>
          <a:p>
            <a:pPr marL="285750" indent="-285750">
              <a:lnSpc>
                <a:spcPct val="200000"/>
              </a:lnSpc>
              <a:buClr>
                <a:srgbClr val="C00000"/>
              </a:buClr>
              <a:buFont typeface="Arial" panose="020B0604020202020204" pitchFamily="34" charset="0"/>
              <a:buChar char="•"/>
            </a:pPr>
            <a:r>
              <a:rPr lang="tr-TR" sz="1600" b="1" dirty="0" smtClean="0">
                <a:solidFill>
                  <a:srgbClr val="555555"/>
                </a:solidFill>
              </a:rPr>
              <a:t>Okul-Çevre İlişkilerini Geliştirme.</a:t>
            </a:r>
            <a:endParaRPr lang="tr-TR" sz="1600" b="1" dirty="0">
              <a:solidFill>
                <a:srgbClr val="555555"/>
              </a:solidFill>
            </a:endParaRPr>
          </a:p>
          <a:p>
            <a:pPr>
              <a:lnSpc>
                <a:spcPct val="150000"/>
              </a:lnSpc>
              <a:buClr>
                <a:srgbClr val="C00000"/>
              </a:buClr>
            </a:pPr>
            <a:r>
              <a:rPr lang="tr-TR" sz="1600" b="1" dirty="0" smtClean="0">
                <a:solidFill>
                  <a:srgbClr val="555555"/>
                </a:solidFill>
              </a:rPr>
              <a:t> </a:t>
            </a:r>
            <a:endParaRPr lang="tr-TR" sz="1600" b="1" dirty="0">
              <a:solidFill>
                <a:srgbClr val="555555"/>
              </a:solidFill>
            </a:endParaRPr>
          </a:p>
        </p:txBody>
      </p:sp>
      <p:sp>
        <p:nvSpPr>
          <p:cNvPr id="53" name="Rectangle 52"/>
          <p:cNvSpPr/>
          <p:nvPr/>
        </p:nvSpPr>
        <p:spPr>
          <a:xfrm>
            <a:off x="-1" y="3883000"/>
            <a:ext cx="4229856" cy="96249"/>
          </a:xfrm>
          <a:prstGeom prst="rect">
            <a:avLst/>
          </a:prstGeom>
          <a:gradFill>
            <a:gsLst>
              <a:gs pos="50000">
                <a:srgbClr val="C00000"/>
              </a:gs>
              <a:gs pos="0">
                <a:srgbClr val="F13219"/>
              </a:gs>
              <a:gs pos="100000">
                <a:srgbClr val="F1321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en-US" dirty="0"/>
          </a:p>
        </p:txBody>
      </p:sp>
      <p:sp>
        <p:nvSpPr>
          <p:cNvPr id="54" name="Rectangle 53"/>
          <p:cNvSpPr/>
          <p:nvPr/>
        </p:nvSpPr>
        <p:spPr>
          <a:xfrm>
            <a:off x="4692014" y="3867159"/>
            <a:ext cx="4451985" cy="99592"/>
          </a:xfrm>
          <a:prstGeom prst="rect">
            <a:avLst/>
          </a:prstGeom>
          <a:gradFill>
            <a:gsLst>
              <a:gs pos="50000">
                <a:srgbClr val="C00000"/>
              </a:gs>
              <a:gs pos="0">
                <a:srgbClr val="F13219"/>
              </a:gs>
              <a:gs pos="100000">
                <a:srgbClr val="F1321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en-US" dirty="0"/>
          </a:p>
        </p:txBody>
      </p:sp>
      <p:cxnSp>
        <p:nvCxnSpPr>
          <p:cNvPr id="55" name="Straight Connector 54"/>
          <p:cNvCxnSpPr/>
          <p:nvPr/>
        </p:nvCxnSpPr>
        <p:spPr>
          <a:xfrm>
            <a:off x="-1" y="4934993"/>
            <a:ext cx="44532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 y="5598333"/>
            <a:ext cx="44532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834656" y="4844199"/>
            <a:ext cx="42898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834656" y="5471165"/>
            <a:ext cx="42898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834657" y="6117299"/>
            <a:ext cx="39980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45"/>
          <p:cNvSpPr/>
          <p:nvPr/>
        </p:nvSpPr>
        <p:spPr>
          <a:xfrm>
            <a:off x="611560" y="4001971"/>
            <a:ext cx="4133620" cy="1938992"/>
          </a:xfrm>
          <a:prstGeom prst="rect">
            <a:avLst/>
          </a:prstGeom>
        </p:spPr>
        <p:txBody>
          <a:bodyPr wrap="square">
            <a:spAutoFit/>
          </a:bodyPr>
          <a:lstStyle/>
          <a:p>
            <a:pPr marL="285750" indent="-285750">
              <a:lnSpc>
                <a:spcPct val="200000"/>
              </a:lnSpc>
              <a:buClr>
                <a:srgbClr val="C00000"/>
              </a:buClr>
              <a:buFont typeface="Arial" panose="020B0604020202020204" pitchFamily="34" charset="0"/>
              <a:buChar char="•"/>
            </a:pPr>
            <a:r>
              <a:rPr lang="tr-TR" sz="1600" b="1" dirty="0" smtClean="0">
                <a:solidFill>
                  <a:srgbClr val="555555"/>
                </a:solidFill>
              </a:rPr>
              <a:t>Genel Yönetim.</a:t>
            </a:r>
            <a:endParaRPr lang="tr-TR" sz="1600" b="1" dirty="0">
              <a:solidFill>
                <a:srgbClr val="555555"/>
              </a:solidFill>
            </a:endParaRPr>
          </a:p>
          <a:p>
            <a:pPr marL="285750" indent="-285750">
              <a:lnSpc>
                <a:spcPct val="200000"/>
              </a:lnSpc>
              <a:buClr>
                <a:srgbClr val="C00000"/>
              </a:buClr>
              <a:buFont typeface="Arial" panose="020B0604020202020204" pitchFamily="34" charset="0"/>
              <a:buChar char="•"/>
            </a:pPr>
            <a:r>
              <a:rPr lang="tr-TR" sz="1600" b="1" dirty="0" smtClean="0">
                <a:solidFill>
                  <a:srgbClr val="555555"/>
                </a:solidFill>
              </a:rPr>
              <a:t>Planlama.</a:t>
            </a:r>
            <a:endParaRPr lang="tr-TR" sz="1600" b="1" dirty="0">
              <a:solidFill>
                <a:srgbClr val="555555"/>
              </a:solidFill>
            </a:endParaRPr>
          </a:p>
          <a:p>
            <a:pPr marL="285750" indent="-285750">
              <a:lnSpc>
                <a:spcPct val="200000"/>
              </a:lnSpc>
              <a:buClr>
                <a:srgbClr val="C00000"/>
              </a:buClr>
              <a:buFont typeface="Arial" panose="020B0604020202020204" pitchFamily="34" charset="0"/>
              <a:buChar char="•"/>
            </a:pPr>
            <a:r>
              <a:rPr lang="tr-TR" sz="1600" b="1" dirty="0" smtClean="0">
                <a:solidFill>
                  <a:srgbClr val="555555"/>
                </a:solidFill>
              </a:rPr>
              <a:t>Okul Kontrolü, gezinti.</a:t>
            </a:r>
            <a:endParaRPr lang="tr-TR" sz="1600" b="1" dirty="0">
              <a:solidFill>
                <a:srgbClr val="555555"/>
              </a:solidFill>
            </a:endParaRPr>
          </a:p>
          <a:p>
            <a:pPr>
              <a:lnSpc>
                <a:spcPct val="150000"/>
              </a:lnSpc>
              <a:buClr>
                <a:srgbClr val="C00000"/>
              </a:buClr>
            </a:pPr>
            <a:r>
              <a:rPr lang="tr-TR" sz="1600" b="1" dirty="0" smtClean="0">
                <a:solidFill>
                  <a:srgbClr val="555555"/>
                </a:solidFill>
              </a:rPr>
              <a:t> </a:t>
            </a:r>
            <a:endParaRPr lang="tr-TR" sz="1600" b="1" dirty="0">
              <a:solidFill>
                <a:srgbClr val="555555"/>
              </a:solidFill>
            </a:endParaRPr>
          </a:p>
        </p:txBody>
      </p:sp>
    </p:spTree>
    <p:extLst>
      <p:ext uri="{BB962C8B-B14F-4D97-AF65-F5344CB8AC3E}">
        <p14:creationId xmlns:p14="http://schemas.microsoft.com/office/powerpoint/2010/main" val="29069053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152400" y="1600200"/>
            <a:ext cx="5486400" cy="4953000"/>
          </a:xfrm>
        </p:spPr>
        <p:txBody>
          <a:bodyPr>
            <a:normAutofit/>
          </a:bodyPr>
          <a:lstStyle/>
          <a:p>
            <a:r>
              <a:rPr lang="tr-TR" altLang="tr-TR" dirty="0" smtClean="0"/>
              <a:t>Bir Simit Satan Birey ile Bir Okul Müdürünün İşi Sahiplenme Biçimleri örneği.</a:t>
            </a:r>
          </a:p>
          <a:p>
            <a:r>
              <a:rPr lang="tr-TR" altLang="tr-TR" dirty="0" smtClean="0"/>
              <a:t>1960’larda Ankara-Kazan’da bir köy okulunun hikayesi.</a:t>
            </a:r>
          </a:p>
          <a:p>
            <a:pPr>
              <a:buFont typeface="Wingdings" pitchFamily="2" charset="2"/>
              <a:buNone/>
            </a:pPr>
            <a:endParaRPr lang="tr-TR" altLang="tr-TR" dirty="0" smtClean="0"/>
          </a:p>
          <a:p>
            <a:pPr>
              <a:buFont typeface="Wingdings" pitchFamily="2" charset="2"/>
              <a:buNone/>
            </a:pPr>
            <a:endParaRPr lang="tr-TR" altLang="tr-TR" dirty="0" smtClean="0"/>
          </a:p>
          <a:p>
            <a:pPr>
              <a:buFont typeface="Wingdings" pitchFamily="2" charset="2"/>
              <a:buNone/>
            </a:pPr>
            <a:endParaRPr lang="tr-TR" altLang="tr-TR" dirty="0" smtClean="0"/>
          </a:p>
        </p:txBody>
      </p:sp>
      <p:sp>
        <p:nvSpPr>
          <p:cNvPr id="7" name="Title 1"/>
          <p:cNvSpPr txBox="1">
            <a:spLocks/>
          </p:cNvSpPr>
          <p:nvPr/>
        </p:nvSpPr>
        <p:spPr>
          <a:xfrm>
            <a:off x="349070" y="172988"/>
            <a:ext cx="6492180" cy="67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sz="2400" dirty="0" smtClean="0"/>
              <a:t>Okul Yöneticisinin Görevleri</a:t>
            </a:r>
            <a:endParaRPr lang="tr-TR" sz="2400" dirty="0"/>
          </a:p>
        </p:txBody>
      </p:sp>
    </p:spTree>
    <p:extLst>
      <p:ext uri="{BB962C8B-B14F-4D97-AF65-F5344CB8AC3E}">
        <p14:creationId xmlns:p14="http://schemas.microsoft.com/office/powerpoint/2010/main" val="101044547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OGO_SUGAV_ELMA"/>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649" y="150443"/>
            <a:ext cx="9144000" cy="6858000"/>
          </a:xfrm>
          <a:prstGeom prst="rect">
            <a:avLst/>
          </a:prstGeom>
        </p:spPr>
      </p:pic>
      <p:sp>
        <p:nvSpPr>
          <p:cNvPr id="2" name="TextBox 1"/>
          <p:cNvSpPr txBox="1"/>
          <p:nvPr/>
        </p:nvSpPr>
        <p:spPr>
          <a:xfrm>
            <a:off x="2411760" y="5589240"/>
            <a:ext cx="3762375" cy="461665"/>
          </a:xfrm>
          <a:prstGeom prst="rect">
            <a:avLst/>
          </a:prstGeom>
          <a:noFill/>
        </p:spPr>
        <p:txBody>
          <a:bodyPr wrap="square" rtlCol="0">
            <a:spAutoFit/>
          </a:bodyPr>
          <a:lstStyle/>
          <a:p>
            <a:pPr algn="ctr"/>
            <a:r>
              <a:rPr lang="tr-TR" sz="2400" b="1" dirty="0" smtClean="0"/>
              <a:t>TEŞEKKÜRLER</a:t>
            </a:r>
          </a:p>
        </p:txBody>
      </p:sp>
      <p:pic>
        <p:nvPicPr>
          <p:cNvPr id="15"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3933056"/>
            <a:ext cx="1751226" cy="1481957"/>
          </a:xfrm>
          <a:prstGeom prst="rect">
            <a:avLst/>
          </a:prstGeom>
        </p:spPr>
      </p:pic>
      <p:sp>
        <p:nvSpPr>
          <p:cNvPr id="13" name="TextBox 1"/>
          <p:cNvSpPr txBox="1"/>
          <p:nvPr/>
        </p:nvSpPr>
        <p:spPr>
          <a:xfrm>
            <a:off x="1187624" y="1700808"/>
            <a:ext cx="6408712" cy="1815882"/>
          </a:xfrm>
          <a:prstGeom prst="rect">
            <a:avLst/>
          </a:prstGeom>
          <a:noFill/>
        </p:spPr>
        <p:txBody>
          <a:bodyPr wrap="square" rtlCol="0">
            <a:spAutoFit/>
          </a:bodyPr>
          <a:lstStyle/>
          <a:p>
            <a:pPr algn="ctr"/>
            <a:r>
              <a:rPr lang="tr-TR" sz="3200" b="1" dirty="0" smtClean="0"/>
              <a:t>YÖNETİCİLİK FORMASYONU KAZANDIRMA EĞİTİMİ</a:t>
            </a:r>
          </a:p>
          <a:p>
            <a:pPr algn="ctr"/>
            <a:endParaRPr lang="tr-TR" sz="2400" b="1" dirty="0" smtClean="0"/>
          </a:p>
          <a:p>
            <a:pPr algn="ctr"/>
            <a:r>
              <a:rPr lang="tr-TR" sz="2400" b="1" dirty="0" smtClean="0">
                <a:solidFill>
                  <a:srgbClr val="FF0000"/>
                </a:solidFill>
              </a:rPr>
              <a:t>OKUL YÖNETİCİLİĞİ</a:t>
            </a:r>
          </a:p>
        </p:txBody>
      </p:sp>
    </p:spTree>
    <p:extLst>
      <p:ext uri="{BB962C8B-B14F-4D97-AF65-F5344CB8AC3E}">
        <p14:creationId xmlns:p14="http://schemas.microsoft.com/office/powerpoint/2010/main" val="367834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	</a:t>
            </a:r>
            <a:r>
              <a:rPr lang="tr-TR" b="1" i="1" dirty="0" smtClean="0"/>
              <a:t>Okullar, toplumsal açık sistemlerdir</a:t>
            </a:r>
            <a:r>
              <a:rPr lang="tr-TR" dirty="0" smtClean="0"/>
              <a:t>. Bunun sebebi; girdisini içinde yaşadığı toplumdan alması ve amaçlarını gerçekleştirmek üzere bu girdiyi işledikten sonra topluma çıktı olarak sunmasıdır. (</a:t>
            </a:r>
            <a:r>
              <a:rPr lang="tr-TR" dirty="0" err="1" smtClean="0"/>
              <a:t>Taymaz</a:t>
            </a:r>
            <a:r>
              <a:rPr lang="tr-TR" dirty="0" smtClean="0"/>
              <a:t>, 2003)</a:t>
            </a:r>
            <a:endParaRPr lang="tr-TR" dirty="0"/>
          </a:p>
        </p:txBody>
      </p:sp>
      <p:sp>
        <p:nvSpPr>
          <p:cNvPr id="2" name="1 Başlık"/>
          <p:cNvSpPr>
            <a:spLocks noGrp="1"/>
          </p:cNvSpPr>
          <p:nvPr>
            <p:ph type="title"/>
          </p:nvPr>
        </p:nvSpPr>
        <p:spPr/>
        <p:txBody>
          <a:bodyPr/>
          <a:lstStyle/>
          <a:p>
            <a:pPr algn="l"/>
            <a:r>
              <a:rPr lang="tr-TR" b="1" dirty="0" smtClean="0"/>
              <a:t>Okula sistem yaklaşımı;</a:t>
            </a:r>
            <a:endParaRPr lang="tr-TR" b="1"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067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dirty="0" smtClean="0"/>
              <a:t>	Okulun sistem içindeki yerinin önemi ise, okulun eğitim amacıyla kurulmuş örgütlerin başında gelmesidir. </a:t>
            </a:r>
          </a:p>
          <a:p>
            <a:pPr>
              <a:buNone/>
            </a:pPr>
            <a:r>
              <a:rPr lang="tr-TR" dirty="0" smtClean="0"/>
              <a:t>	Ayrıca halka en açık ve halkla en çok ilgisi olan bir örgüttür.</a:t>
            </a:r>
          </a:p>
          <a:p>
            <a:pPr>
              <a:buNone/>
            </a:pPr>
            <a:r>
              <a:rPr lang="tr-TR" dirty="0" smtClean="0"/>
              <a:t>	Her okul diğerlerine benzemekle birlikte kendine has nitelikleri olan bir sistemdir.</a:t>
            </a:r>
            <a:br>
              <a:rPr lang="tr-TR" dirty="0" smtClean="0"/>
            </a:br>
            <a:r>
              <a:rPr lang="tr-TR" dirty="0" smtClean="0"/>
              <a:t>                                                         </a:t>
            </a:r>
            <a:br>
              <a:rPr lang="tr-TR" dirty="0" smtClean="0"/>
            </a:br>
            <a:r>
              <a:rPr lang="tr-TR" dirty="0" smtClean="0"/>
              <a:t>                                                             (Türk, 1991)</a:t>
            </a:r>
            <a:endParaRPr lang="tr-TR" dirty="0"/>
          </a:p>
        </p:txBody>
      </p:sp>
      <p:sp>
        <p:nvSpPr>
          <p:cNvPr id="2" name="1 Başlık"/>
          <p:cNvSpPr>
            <a:spLocks noGrp="1"/>
          </p:cNvSpPr>
          <p:nvPr>
            <p:ph type="title"/>
          </p:nvPr>
        </p:nvSpPr>
        <p:spPr/>
        <p:txBody>
          <a:bodyPr/>
          <a:lstStyle/>
          <a:p>
            <a:pPr algn="l"/>
            <a:r>
              <a:rPr lang="tr-TR" b="1" dirty="0" smtClean="0"/>
              <a:t>Okula sistem yaklaşımı;</a:t>
            </a:r>
            <a:endParaRPr lang="tr-TR"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51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196128" y="1805996"/>
            <a:ext cx="5947872" cy="112912"/>
          </a:xfrm>
          <a:prstGeom prst="rect">
            <a:avLst/>
          </a:prstGeom>
          <a:gradFill>
            <a:gsLst>
              <a:gs pos="50000">
                <a:srgbClr val="C00000"/>
              </a:gs>
              <a:gs pos="0">
                <a:srgbClr val="F13219"/>
              </a:gs>
              <a:gs pos="100000">
                <a:srgbClr val="F1321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96127" y="1918908"/>
            <a:ext cx="5947873" cy="4553107"/>
          </a:xfrm>
          <a:prstGeom prst="rect">
            <a:avLst/>
          </a:prstGeom>
          <a:gradFill>
            <a:gsLst>
              <a:gs pos="8000">
                <a:schemeClr val="bg1">
                  <a:lumMod val="85000"/>
                  <a:alpha val="78000"/>
                </a:schemeClr>
              </a:gs>
              <a:gs pos="85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438" y="185740"/>
            <a:ext cx="8229600" cy="588961"/>
          </a:xfrm>
        </p:spPr>
        <p:txBody>
          <a:bodyPr/>
          <a:lstStyle/>
          <a:p>
            <a:r>
              <a:rPr lang="tr-TR" dirty="0" smtClean="0"/>
              <a:t>Sosyal Sistem Olarak Okullar…</a:t>
            </a:r>
            <a:endParaRPr lang="en-GB" dirty="0"/>
          </a:p>
        </p:txBody>
      </p:sp>
      <p:pic>
        <p:nvPicPr>
          <p:cNvPr id="12" name="Group 7"/>
          <p:cNvPicPr>
            <a:picLocks/>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453853" y="2344377"/>
            <a:ext cx="306346" cy="321556"/>
          </a:xfrm>
          <a:prstGeom prst="rect">
            <a:avLst/>
          </a:prstGeom>
        </p:spPr>
      </p:pic>
      <p:pic>
        <p:nvPicPr>
          <p:cNvPr id="14" name="Group 7"/>
          <p:cNvPicPr>
            <a:picLocks/>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498574" y="3649362"/>
            <a:ext cx="306346" cy="321556"/>
          </a:xfrm>
          <a:prstGeom prst="rect">
            <a:avLst/>
          </a:prstGeom>
        </p:spPr>
      </p:pic>
      <p:sp>
        <p:nvSpPr>
          <p:cNvPr id="8" name="Rectangle 7"/>
          <p:cNvSpPr/>
          <p:nvPr/>
        </p:nvSpPr>
        <p:spPr>
          <a:xfrm>
            <a:off x="3849642" y="2355771"/>
            <a:ext cx="4162675" cy="3108543"/>
          </a:xfrm>
          <a:prstGeom prst="rect">
            <a:avLst/>
          </a:prstGeom>
        </p:spPr>
        <p:txBody>
          <a:bodyPr wrap="square">
            <a:spAutoFit/>
          </a:bodyPr>
          <a:lstStyle/>
          <a:p>
            <a:pPr>
              <a:buClr>
                <a:srgbClr val="F03C25"/>
              </a:buClr>
            </a:pPr>
            <a:r>
              <a:rPr lang="tr-TR" sz="1400" dirty="0">
                <a:solidFill>
                  <a:srgbClr val="555555"/>
                </a:solidFill>
              </a:rPr>
              <a:t>Okullar sosyal örgütlerdir.  </a:t>
            </a:r>
          </a:p>
          <a:p>
            <a:pPr>
              <a:buClr>
                <a:srgbClr val="F03C25"/>
              </a:buClr>
            </a:pPr>
            <a:r>
              <a:rPr lang="tr-TR" sz="1400" dirty="0">
                <a:solidFill>
                  <a:srgbClr val="555555"/>
                </a:solidFill>
              </a:rPr>
              <a:t>Katılımcılar arasında birbirine bağımlılık, iş birliği ve bağlılık olmaksızın okullar sadece beton, tahta ve kağıttır. </a:t>
            </a:r>
            <a:endParaRPr lang="tr-TR" sz="1400" dirty="0" smtClean="0">
              <a:solidFill>
                <a:srgbClr val="555555"/>
              </a:solidFill>
            </a:endParaRPr>
          </a:p>
          <a:p>
            <a:pPr>
              <a:buClr>
                <a:srgbClr val="F03C25"/>
              </a:buClr>
            </a:pPr>
            <a:endParaRPr lang="tr-TR" sz="1400" dirty="0" smtClean="0">
              <a:solidFill>
                <a:srgbClr val="555555"/>
              </a:solidFill>
            </a:endParaRPr>
          </a:p>
          <a:p>
            <a:pPr>
              <a:buClr>
                <a:srgbClr val="F03C25"/>
              </a:buClr>
            </a:pPr>
            <a:r>
              <a:rPr lang="tr-TR" sz="1400" dirty="0">
                <a:solidFill>
                  <a:srgbClr val="555555"/>
                </a:solidFill>
              </a:rPr>
              <a:t>Sistem kavramının örgüte getirdiği en önemli değişken</a:t>
            </a:r>
            <a:br>
              <a:rPr lang="tr-TR" sz="1400" dirty="0">
                <a:solidFill>
                  <a:srgbClr val="555555"/>
                </a:solidFill>
              </a:rPr>
            </a:br>
            <a:r>
              <a:rPr lang="tr-TR" sz="1400" dirty="0">
                <a:solidFill>
                  <a:srgbClr val="555555"/>
                </a:solidFill>
              </a:rPr>
              <a:t>çevredir. Bir toplumsal açık sistem* olarak örgüt, ilgili olduğu çevre </a:t>
            </a:r>
            <a:r>
              <a:rPr lang="tr-TR" sz="1400" dirty="0" smtClean="0">
                <a:solidFill>
                  <a:srgbClr val="555555"/>
                </a:solidFill>
              </a:rPr>
              <a:t>örgütleriyle (sistemleriyle</a:t>
            </a:r>
            <a:r>
              <a:rPr lang="tr-TR" sz="1400" dirty="0">
                <a:solidFill>
                  <a:srgbClr val="555555"/>
                </a:solidFill>
              </a:rPr>
              <a:t>) sürekli etkileşim içindedir.</a:t>
            </a:r>
            <a:br>
              <a:rPr lang="tr-TR" sz="1400" dirty="0">
                <a:solidFill>
                  <a:srgbClr val="555555"/>
                </a:solidFill>
              </a:rPr>
            </a:br>
            <a:endParaRPr lang="tr-TR" sz="1400" dirty="0" smtClean="0">
              <a:solidFill>
                <a:srgbClr val="555555"/>
              </a:solidFill>
            </a:endParaRPr>
          </a:p>
          <a:p>
            <a:pPr>
              <a:buClr>
                <a:srgbClr val="F03C25"/>
              </a:buClr>
            </a:pPr>
            <a:endParaRPr lang="tr-TR" sz="1400" dirty="0">
              <a:solidFill>
                <a:srgbClr val="555555"/>
              </a:solidFill>
            </a:endParaRPr>
          </a:p>
          <a:p>
            <a:pPr>
              <a:buClr>
                <a:srgbClr val="F03C25"/>
              </a:buClr>
            </a:pPr>
            <a:endParaRPr lang="tr-TR" sz="1400" dirty="0" smtClean="0">
              <a:solidFill>
                <a:srgbClr val="555555"/>
              </a:solidFill>
            </a:endParaRPr>
          </a:p>
          <a:p>
            <a:pPr>
              <a:buClr>
                <a:srgbClr val="F03C25"/>
              </a:buClr>
            </a:pPr>
            <a:r>
              <a:rPr lang="tr-TR" sz="1400" dirty="0">
                <a:solidFill>
                  <a:srgbClr val="555555"/>
                </a:solidFill>
              </a:rPr>
              <a:t>*Yaşayan bir organizma açık bir sistemdir. Eğer bu sisteme madde giriş-çıkışı yoksa o sistem kapalıdır.</a:t>
            </a:r>
          </a:p>
        </p:txBody>
      </p:sp>
      <p:grpSp>
        <p:nvGrpSpPr>
          <p:cNvPr id="13" name="Group 12"/>
          <p:cNvGrpSpPr/>
          <p:nvPr/>
        </p:nvGrpSpPr>
        <p:grpSpPr>
          <a:xfrm>
            <a:off x="7679711" y="4644392"/>
            <a:ext cx="1796894" cy="2395859"/>
            <a:chOff x="6817312" y="2263130"/>
            <a:chExt cx="1796894" cy="1796894"/>
          </a:xfrm>
          <a:effectLst>
            <a:outerShdw blurRad="50800" dist="38100" dir="8100000" algn="tr" rotWithShape="0">
              <a:prstClr val="black">
                <a:alpha val="40000"/>
              </a:prstClr>
            </a:outerShdw>
          </a:effectLst>
        </p:grpSpPr>
        <p:sp>
          <p:nvSpPr>
            <p:cNvPr id="10" name="Oval 9"/>
            <p:cNvSpPr/>
            <p:nvPr/>
          </p:nvSpPr>
          <p:spPr>
            <a:xfrm>
              <a:off x="6817312" y="2263130"/>
              <a:ext cx="1796894" cy="1796894"/>
            </a:xfrm>
            <a:prstGeom prst="ellipse">
              <a:avLst/>
            </a:prstGeom>
            <a:solidFill>
              <a:srgbClr val="F13219"/>
            </a:solidFill>
            <a:ln w="76200">
              <a:gradFill>
                <a:gsLst>
                  <a:gs pos="0">
                    <a:srgbClr val="C00000"/>
                  </a:gs>
                  <a:gs pos="50000">
                    <a:srgbClr val="F13219"/>
                  </a:gs>
                  <a:gs pos="100000">
                    <a:srgbClr val="C00000"/>
                  </a:gs>
                </a:gsLst>
                <a:lin ang="5400000" scaled="0"/>
              </a:gradFill>
            </a:ln>
            <a:effectLst>
              <a:outerShdw blurRad="330200" dist="38100" dir="2700000" sx="102000" sy="102000" algn="tl" rotWithShape="0">
                <a:srgbClr val="C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496437">
              <a:off x="6880883" y="3027030"/>
              <a:ext cx="1672775" cy="300082"/>
            </a:xfrm>
            <a:prstGeom prst="rect">
              <a:avLst/>
            </a:prstGeom>
            <a:effectLst/>
          </p:spPr>
          <p:txBody>
            <a:bodyPr wrap="square">
              <a:spAutoFit/>
            </a:bodyPr>
            <a:lstStyle/>
            <a:p>
              <a:pPr algn="ctr"/>
              <a:r>
                <a:rPr lang="tr-TR" sz="2000" b="1" dirty="0" smtClean="0">
                  <a:solidFill>
                    <a:schemeClr val="bg1"/>
                  </a:solidFill>
                </a:rPr>
                <a:t>Okullar</a:t>
              </a:r>
              <a:endParaRPr lang="tr-TR" sz="2000" b="1" dirty="0">
                <a:solidFill>
                  <a:schemeClr val="bg1"/>
                </a:solidFill>
              </a:endParaRPr>
            </a:p>
          </p:txBody>
        </p:sp>
      </p:grpSp>
      <p:sp>
        <p:nvSpPr>
          <p:cNvPr id="15" name="Dikdörtgen 14"/>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458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4465650" y="863600"/>
            <a:ext cx="0" cy="5994400"/>
          </a:xfrm>
          <a:prstGeom prst="line">
            <a:avLst/>
          </a:prstGeom>
          <a:ln w="38100">
            <a:gradFill>
              <a:gsLst>
                <a:gs pos="0">
                  <a:schemeClr val="bg1">
                    <a:alpha val="0"/>
                  </a:schemeClr>
                </a:gs>
                <a:gs pos="50000">
                  <a:schemeClr val="bg1">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646" y="3546295"/>
            <a:ext cx="9163646" cy="0"/>
          </a:xfrm>
          <a:prstGeom prst="line">
            <a:avLst/>
          </a:prstGeom>
          <a:ln w="38100">
            <a:gradFill>
              <a:gsLst>
                <a:gs pos="0">
                  <a:schemeClr val="bg1"/>
                </a:gs>
                <a:gs pos="50000">
                  <a:schemeClr val="bg1">
                    <a:lumMod val="65000"/>
                  </a:scheme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10800000">
            <a:off x="762858" y="1175537"/>
            <a:ext cx="3611360" cy="2236388"/>
          </a:xfrm>
          <a:prstGeom prst="rect">
            <a:avLst/>
          </a:prstGeom>
          <a:gradFill>
            <a:gsLst>
              <a:gs pos="18000">
                <a:srgbClr val="F03C25">
                  <a:alpha val="36000"/>
                </a:srgbClr>
              </a:gs>
              <a:gs pos="85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2425" y="2126328"/>
            <a:ext cx="8723586" cy="1569660"/>
          </a:xfrm>
          <a:prstGeom prst="rect">
            <a:avLst/>
          </a:prstGeom>
          <a:noFill/>
        </p:spPr>
        <p:txBody>
          <a:bodyPr vert="horz" wrap="square" rtlCol="0">
            <a:spAutoFit/>
          </a:bodyPr>
          <a:lstStyle/>
          <a:p>
            <a:pPr algn="ctr">
              <a:buClr>
                <a:srgbClr val="C00000"/>
              </a:buClr>
            </a:pPr>
            <a:r>
              <a:rPr lang="tr-TR" sz="3200" b="1" dirty="0">
                <a:solidFill>
                  <a:schemeClr val="tx1">
                    <a:lumMod val="65000"/>
                    <a:lumOff val="35000"/>
                  </a:schemeClr>
                </a:solidFill>
              </a:rPr>
              <a:t>Okul sosyal bir etkileşim sistemi olarak organik bir</a:t>
            </a:r>
          </a:p>
          <a:p>
            <a:pPr algn="ctr">
              <a:buClr>
                <a:srgbClr val="C00000"/>
              </a:buClr>
            </a:pPr>
            <a:r>
              <a:rPr lang="tr-TR" sz="3200" b="1" dirty="0">
                <a:solidFill>
                  <a:schemeClr val="tx1">
                    <a:lumMod val="65000"/>
                    <a:lumOff val="35000"/>
                  </a:schemeClr>
                </a:solidFill>
              </a:rPr>
              <a:t>bağ içinde etkileşimde bulunan kişilik ve</a:t>
            </a:r>
          </a:p>
          <a:p>
            <a:pPr algn="ctr">
              <a:buClr>
                <a:srgbClr val="C00000"/>
              </a:buClr>
            </a:pPr>
            <a:r>
              <a:rPr lang="tr-TR" sz="3200" b="1" dirty="0">
                <a:solidFill>
                  <a:schemeClr val="tx1">
                    <a:lumMod val="65000"/>
                    <a:lumOff val="35000"/>
                  </a:schemeClr>
                </a:solidFill>
              </a:rPr>
              <a:t>özelliklerin oluşturduğu örgütlü bir bütündür. </a:t>
            </a:r>
          </a:p>
        </p:txBody>
      </p:sp>
      <p:sp>
        <p:nvSpPr>
          <p:cNvPr id="38" name="Rectangle 37"/>
          <p:cNvSpPr/>
          <p:nvPr/>
        </p:nvSpPr>
        <p:spPr>
          <a:xfrm rot="10800000">
            <a:off x="750746" y="3680113"/>
            <a:ext cx="3611360" cy="2236388"/>
          </a:xfrm>
          <a:prstGeom prst="rect">
            <a:avLst/>
          </a:prstGeom>
          <a:gradFill>
            <a:gsLst>
              <a:gs pos="18000">
                <a:srgbClr val="F03C25">
                  <a:alpha val="36000"/>
                </a:srgbClr>
              </a:gs>
              <a:gs pos="85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70766" y="1175537"/>
            <a:ext cx="3611360" cy="2236388"/>
          </a:xfrm>
          <a:prstGeom prst="rect">
            <a:avLst/>
          </a:prstGeom>
          <a:gradFill>
            <a:gsLst>
              <a:gs pos="18000">
                <a:srgbClr val="F03C25">
                  <a:alpha val="36000"/>
                </a:srgbClr>
              </a:gs>
              <a:gs pos="85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68124" y="3680113"/>
            <a:ext cx="3611360" cy="2236388"/>
          </a:xfrm>
          <a:prstGeom prst="rect">
            <a:avLst/>
          </a:prstGeom>
          <a:gradFill>
            <a:gsLst>
              <a:gs pos="18000">
                <a:srgbClr val="F03C25">
                  <a:alpha val="36000"/>
                </a:srgbClr>
              </a:gs>
              <a:gs pos="85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rotWithShape="1">
          <a:blip r:embed="rId3">
            <a:extLst>
              <a:ext uri="{28A0092B-C50C-407E-A947-70E740481C1C}">
                <a14:useLocalDpi xmlns:a14="http://schemas.microsoft.com/office/drawing/2010/main" val="0"/>
              </a:ext>
            </a:extLst>
          </a:blip>
          <a:srcRect l="5730" t="32824" r="59236" b="52411"/>
          <a:stretch/>
        </p:blipFill>
        <p:spPr>
          <a:xfrm>
            <a:off x="5421347" y="4798306"/>
            <a:ext cx="2200014" cy="1010900"/>
          </a:xfrm>
          <a:prstGeom prst="rect">
            <a:avLst/>
          </a:prstGeom>
        </p:spPr>
      </p:pic>
      <p:pic>
        <p:nvPicPr>
          <p:cNvPr id="63" name="Picture 62"/>
          <p:cNvPicPr>
            <a:picLocks noChangeAspect="1"/>
          </p:cNvPicPr>
          <p:nvPr/>
        </p:nvPicPr>
        <p:blipFill rotWithShape="1">
          <a:blip r:embed="rId3">
            <a:extLst>
              <a:ext uri="{28A0092B-C50C-407E-A947-70E740481C1C}">
                <a14:useLocalDpi xmlns:a14="http://schemas.microsoft.com/office/drawing/2010/main" val="0"/>
              </a:ext>
            </a:extLst>
          </a:blip>
          <a:srcRect l="5730" t="32824" r="59236" b="52411"/>
          <a:stretch/>
        </p:blipFill>
        <p:spPr>
          <a:xfrm>
            <a:off x="1481188" y="4758305"/>
            <a:ext cx="2200014" cy="1010900"/>
          </a:xfrm>
          <a:prstGeom prst="rect">
            <a:avLst/>
          </a:prstGeom>
        </p:spPr>
      </p:pic>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5730" t="32824" r="59236" b="52411"/>
          <a:stretch/>
        </p:blipFill>
        <p:spPr>
          <a:xfrm>
            <a:off x="1343224" y="2344503"/>
            <a:ext cx="2200014" cy="1010900"/>
          </a:xfrm>
          <a:prstGeom prst="rect">
            <a:avLst/>
          </a:prstGeom>
        </p:spPr>
      </p:pic>
      <p:sp>
        <p:nvSpPr>
          <p:cNvPr id="28" name="Title 1"/>
          <p:cNvSpPr txBox="1">
            <a:spLocks/>
          </p:cNvSpPr>
          <p:nvPr/>
        </p:nvSpPr>
        <p:spPr>
          <a:xfrm>
            <a:off x="74539" y="100960"/>
            <a:ext cx="8229600" cy="58896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555555"/>
                </a:solidFill>
                <a:latin typeface="+mj-lt"/>
                <a:ea typeface="+mj-ea"/>
                <a:cs typeface="+mj-cs"/>
              </a:defRPr>
            </a:lvl1pPr>
          </a:lstStyle>
          <a:p>
            <a:r>
              <a:rPr lang="tr-TR" dirty="0" smtClean="0"/>
              <a:t>Sosyal Sistem Olarak Okullar…</a:t>
            </a:r>
            <a:endParaRPr lang="en-GB" dirty="0"/>
          </a:p>
        </p:txBody>
      </p:sp>
      <p:sp>
        <p:nvSpPr>
          <p:cNvPr id="14" name="Dikdörtgen 13"/>
          <p:cNvSpPr/>
          <p:nvPr/>
        </p:nvSpPr>
        <p:spPr>
          <a:xfrm>
            <a:off x="7225381" y="100959"/>
            <a:ext cx="1805049" cy="1209308"/>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831" y="1"/>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508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S-GROUP 7.PNG"/>
  <p:tag name="PXPSDI_PNGPATH" val="\"/>
  <p:tag name="PXPSDI_PNGFILENAME" val="S-GROUP 7.PNG"/>
  <p:tag name="PXPSDI_LAYERNAME" val="Group 7"/>
  <p:tag name="PXPSDI_PSDFILENAME" val="S.PSD"/>
  <p:tag name="PSDSOURCE" val="C:\Users\Admin\Desktop\"/>
  <p:tag name="PSDSOURCELAYER" val="Group 7"/>
</p:tagLst>
</file>

<file path=ppt/tags/tag2.xml><?xml version="1.0" encoding="utf-8"?>
<p:tagLst xmlns:a="http://schemas.openxmlformats.org/drawingml/2006/main" xmlns:r="http://schemas.openxmlformats.org/officeDocument/2006/relationships" xmlns:p="http://schemas.openxmlformats.org/presentationml/2006/main">
  <p:tag name="PICTUREPATH" val="\S-GROUP 7.PNG"/>
  <p:tag name="PXPSDI_PNGPATH" val="\"/>
  <p:tag name="PXPSDI_PNGFILENAME" val="S-GROUP 7.PNG"/>
  <p:tag name="PXPSDI_LAYERNAME" val="Group 7"/>
  <p:tag name="PXPSDI_PSDFILENAME" val="S.PSD"/>
  <p:tag name="PSDSOURCE" val="C:\Users\Admin\Desktop\"/>
  <p:tag name="PSDSOURCELAYER" val="Group 7"/>
</p:tagLst>
</file>

<file path=ppt/tags/tag3.xml><?xml version="1.0" encoding="utf-8"?>
<p:tagLst xmlns:a="http://schemas.openxmlformats.org/drawingml/2006/main" xmlns:r="http://schemas.openxmlformats.org/officeDocument/2006/relationships" xmlns:p="http://schemas.openxmlformats.org/presentationml/2006/main">
  <p:tag name="PICTUREPATH" val="\S-GROUP 7.PNG"/>
  <p:tag name="PXPSDI_PNGPATH" val="\"/>
  <p:tag name="PXPSDI_PNGFILENAME" val="S-GROUP 7.PNG"/>
  <p:tag name="PXPSDI_LAYERNAME" val="Group 7"/>
  <p:tag name="PXPSDI_PSDFILENAME" val="S.PSD"/>
  <p:tag name="PSDSOURCE" val="C:\Users\Admin\Desktop\"/>
  <p:tag name="PSDSOURCELAYER" val="Group 7"/>
</p:tagLst>
</file>

<file path=ppt/tags/tag4.xml><?xml version="1.0" encoding="utf-8"?>
<p:tagLst xmlns:a="http://schemas.openxmlformats.org/drawingml/2006/main" xmlns:r="http://schemas.openxmlformats.org/officeDocument/2006/relationships" xmlns:p="http://schemas.openxmlformats.org/presentationml/2006/main">
  <p:tag name="PICTUREPATH" val="\S-GROUP 7.PNG"/>
  <p:tag name="PXPSDI_PNGPATH" val="\"/>
  <p:tag name="PXPSDI_PNGFILENAME" val="S-GROUP 7.PNG"/>
  <p:tag name="PXPSDI_LAYERNAME" val="Group 7"/>
  <p:tag name="PXPSDI_PSDFILENAME" val="S.PSD"/>
  <p:tag name="PSDSOURCE" val="C:\Users\Admin\Desktop\"/>
  <p:tag name="PSDSOURCELAYER" val="Group 7"/>
</p:tagLst>
</file>

<file path=ppt/tags/tag5.xml><?xml version="1.0" encoding="utf-8"?>
<p:tagLst xmlns:a="http://schemas.openxmlformats.org/drawingml/2006/main" xmlns:r="http://schemas.openxmlformats.org/officeDocument/2006/relationships" xmlns:p="http://schemas.openxmlformats.org/presentationml/2006/main">
  <p:tag name="PICTUREPATH" val="\S-LAYER 14.PNG"/>
  <p:tag name="PXPSDI_PNGPATH" val="\"/>
  <p:tag name="PXPSDI_PNGFILENAME" val="S-LAYER 14.PNG"/>
  <p:tag name="PXPSDI_LAYERNAME" val="Layer 14"/>
  <p:tag name="PXPSDI_PSDFILENAME" val="S.PSD"/>
  <p:tag name="PSDSOURCE" val="C:\Users\Admin\Desktop\"/>
  <p:tag name="PSDSOURCELAYER" val="Layer 14"/>
</p:tagLst>
</file>

<file path=ppt/tags/tag6.xml><?xml version="1.0" encoding="utf-8"?>
<p:tagLst xmlns:a="http://schemas.openxmlformats.org/drawingml/2006/main" xmlns:r="http://schemas.openxmlformats.org/officeDocument/2006/relationships" xmlns:p="http://schemas.openxmlformats.org/presentationml/2006/main">
  <p:tag name="PICTUREPATH" val="\S-LOGO_SUGAV_ELMA.PNG"/>
  <p:tag name="PXPSDI_PNGPATH" val="\"/>
  <p:tag name="PXPSDI_PNGFILENAME" val="S-LOGO_SUGAV_ELMA.PNG"/>
  <p:tag name="PXPSDI_LAYERNAME" val="LOGO_SUGAV_ELMA"/>
  <p:tag name="PXPSDI_PSDFILENAME" val="S.PSD"/>
  <p:tag name="PSDSOURCE" val="C:\Users\Admin\Desktop\"/>
  <p:tag name="PSDSOURCELAYER" val="LOGO_SUGAV_ELMA"/>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3673</Words>
  <Application>Microsoft Office PowerPoint</Application>
  <PresentationFormat>Ekran Gösterisi (4:3)</PresentationFormat>
  <Paragraphs>381</Paragraphs>
  <Slides>58</Slides>
  <Notes>19</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Ofis Teması</vt:lpstr>
      <vt:lpstr>Okulu diğer örgütlerden ayıran özellikler:</vt:lpstr>
      <vt:lpstr>Okulu diğer örgütlerden ayıran özellikler:</vt:lpstr>
      <vt:lpstr>Okulu diğer örgütlerden ayıran özellikler:</vt:lpstr>
      <vt:lpstr>Okulu diğer örgütlerden ayıran özellikler:</vt:lpstr>
      <vt:lpstr>Okulları diğer örgütlerden ayıran özellikler.</vt:lpstr>
      <vt:lpstr>Okula sistem yaklaşımı;</vt:lpstr>
      <vt:lpstr>Okula sistem yaklaşımı;</vt:lpstr>
      <vt:lpstr>Sosyal Sistem Olarak Okullar…</vt:lpstr>
      <vt:lpstr>PowerPoint Sunusu</vt:lpstr>
      <vt:lpstr>PowerPoint Sunusu</vt:lpstr>
      <vt:lpstr>Sosyal Sistem Olarak Okullar…</vt:lpstr>
      <vt:lpstr>Sosyal Sistem Olarak Okullar…</vt:lpstr>
      <vt:lpstr>Sosyal Sistem Olarak Okullar…</vt:lpstr>
      <vt:lpstr>Sosyal Sistem Olarak Okullar…</vt:lpstr>
      <vt:lpstr>Sosyal  sistemlerin özellikleri nelerdir?</vt:lpstr>
      <vt:lpstr>Okul eğitiminin görevleri/işlevleri nelerdir?</vt:lpstr>
      <vt:lpstr>Eğitim-Okul-Toplum-İdeoloji İlişkisi…</vt:lpstr>
      <vt:lpstr>PowerPoint Sunusu</vt:lpstr>
      <vt:lpstr>Eğitim-Okul-Toplum-İdeoloji İlişkisi… </vt:lpstr>
      <vt:lpstr>Okulların Görevleri…</vt:lpstr>
      <vt:lpstr>Okulların Görevleri…</vt:lpstr>
      <vt:lpstr>Okulların Görevleri…</vt:lpstr>
      <vt:lpstr>Okulların Görevleri…</vt:lpstr>
      <vt:lpstr>Okulların Diğer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Okulların Görevleri…</vt:lpstr>
      <vt:lpstr>PowerPoint Sunusu</vt:lpstr>
      <vt:lpstr>Türkiye’de Okul Yöneticisi Yetiştirme</vt:lpstr>
      <vt:lpstr>Türkiye’de Okul Yöneticisi Yetiştirme</vt:lpstr>
      <vt:lpstr>Türkiye’de Okul Yöneticisi Yetiştirme</vt:lpstr>
      <vt:lpstr>Türkiye’de Okul Yöneticisi Yetiştirme</vt:lpstr>
      <vt:lpstr>Dünyadan Okul Yöneticisi Yetiştirme Örnekleri</vt:lpstr>
      <vt:lpstr>PowerPoint Sunusu</vt:lpstr>
      <vt:lpstr>PowerPoint Sunusu</vt:lpstr>
      <vt:lpstr>PowerPoint Sunusu</vt:lpstr>
      <vt:lpstr>PowerPoint Sunusu</vt:lpstr>
      <vt:lpstr>PowerPoint Sunusu</vt:lpstr>
      <vt:lpstr>PowerPoint Sunusu</vt:lpstr>
      <vt:lpstr>PowerPoint Sunusu</vt:lpstr>
      <vt:lpstr>OKUL YÖNETİCİSİNİN GÖREVLERİ</vt:lpstr>
      <vt:lpstr>PowerPoint Sunusu</vt:lpstr>
      <vt:lpstr>PowerPoint Sunusu</vt:lpstr>
    </vt:vector>
  </TitlesOfParts>
  <Company>MOTUN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Sistem Olarak Okullar…</dc:title>
  <dc:creator>motun</dc:creator>
  <cp:lastModifiedBy>motun</cp:lastModifiedBy>
  <cp:revision>2</cp:revision>
  <dcterms:created xsi:type="dcterms:W3CDTF">2015-03-03T20:23:11Z</dcterms:created>
  <dcterms:modified xsi:type="dcterms:W3CDTF">2015-03-03T20:25:28Z</dcterms:modified>
</cp:coreProperties>
</file>