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4" autoAdjust="0"/>
    <p:restoredTop sz="94668" autoAdjust="0"/>
  </p:normalViewPr>
  <p:slideViewPr>
    <p:cSldViewPr>
      <p:cViewPr>
        <p:scale>
          <a:sx n="110" d="100"/>
          <a:sy n="110" d="100"/>
        </p:scale>
        <p:origin x="-894" y="72"/>
      </p:cViewPr>
      <p:guideLst>
        <p:guide orient="horz" pos="2160"/>
        <p:guide pos="2880"/>
      </p:guideLst>
    </p:cSldViewPr>
  </p:slideViewPr>
  <p:outlineViewPr>
    <p:cViewPr>
      <p:scale>
        <a:sx n="33" d="100"/>
        <a:sy n="33" d="100"/>
      </p:scale>
      <p:origin x="0" y="629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B2F158-D746-4588-AFC8-FA2B64483C11}" type="datetimeFigureOut">
              <a:rPr lang="tr-TR" smtClean="0"/>
              <a:t>1.2.2015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6F6321-C9AB-4B0F-8D8B-F206B29F66DD}" type="slidenum">
              <a:rPr lang="tr-TR" smtClean="0"/>
              <a:t>‹#›</a:t>
            </a:fld>
            <a:endParaRPr lang="tr-TR"/>
          </a:p>
        </p:txBody>
      </p:sp>
    </p:spTree>
    <p:extLst>
      <p:ext uri="{BB962C8B-B14F-4D97-AF65-F5344CB8AC3E}">
        <p14:creationId xmlns:p14="http://schemas.microsoft.com/office/powerpoint/2010/main" val="275656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40E560-6682-46B6-B8C5-940C506284FA}" type="slidenum">
              <a:rPr lang="tr-TR" smtClean="0">
                <a:cs typeface="Arial" pitchFamily="34" charset="0"/>
              </a:rPr>
              <a:pPr fontAlgn="base">
                <a:spcBef>
                  <a:spcPct val="0"/>
                </a:spcBef>
                <a:spcAft>
                  <a:spcPct val="0"/>
                </a:spcAft>
                <a:defRPr/>
              </a:pPr>
              <a:t>1</a:t>
            </a:fld>
            <a:endParaRPr lang="tr-TR"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Arial" pitchFamily="34" charset="0"/>
            </a:endParaRPr>
          </a:p>
        </p:txBody>
      </p:sp>
      <p:sp>
        <p:nvSpPr>
          <p:cNvPr id="11469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743B43A3-857B-406E-A56A-9FC660149DD1}" type="slidenum">
              <a:rPr lang="tr-TR" altLang="tr-TR" smtClean="0">
                <a:solidFill>
                  <a:srgbClr val="000000"/>
                </a:solidFill>
                <a:latin typeface="Arial" pitchFamily="34" charset="0"/>
                <a:cs typeface="Arial" pitchFamily="34" charset="0"/>
              </a:rPr>
              <a:pPr eaLnBrk="1" fontAlgn="base" hangingPunct="1">
                <a:spcBef>
                  <a:spcPct val="0"/>
                </a:spcBef>
                <a:spcAft>
                  <a:spcPct val="0"/>
                </a:spcAft>
              </a:pPr>
              <a:t>18</a:t>
            </a:fld>
            <a:endParaRPr lang="tr-TR" altLang="tr-TR" smtClean="0">
              <a:solidFill>
                <a:srgbClr val="000000"/>
              </a:solidFill>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latin typeface="Arial" pitchFamily="34" charset="0"/>
            </a:endParaRPr>
          </a:p>
        </p:txBody>
      </p:sp>
      <p:sp>
        <p:nvSpPr>
          <p:cNvPr id="11571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2579458D-E913-4C29-B617-C8A43F8E33D8}" type="slidenum">
              <a:rPr lang="tr-TR" altLang="tr-TR" smtClean="0">
                <a:solidFill>
                  <a:srgbClr val="000000"/>
                </a:solidFill>
                <a:latin typeface="Arial" pitchFamily="34" charset="0"/>
                <a:cs typeface="Arial" pitchFamily="34" charset="0"/>
              </a:rPr>
              <a:pPr eaLnBrk="1" fontAlgn="base" hangingPunct="1">
                <a:spcBef>
                  <a:spcPct val="0"/>
                </a:spcBef>
                <a:spcAft>
                  <a:spcPct val="0"/>
                </a:spcAft>
              </a:pPr>
              <a:t>22</a:t>
            </a:fld>
            <a:endParaRPr lang="tr-TR" altLang="tr-TR" smtClean="0">
              <a:solidFill>
                <a:srgbClr val="000000"/>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126979"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DB49A0-F25E-41E5-B6CC-1CA34B6455F3}" type="slidenum">
              <a:rPr lang="tr-TR" altLang="tr-TR" smtClean="0">
                <a:cs typeface="Arial" pitchFamily="34" charset="0"/>
              </a:rPr>
              <a:pPr fontAlgn="base">
                <a:spcBef>
                  <a:spcPct val="0"/>
                </a:spcBef>
                <a:spcAft>
                  <a:spcPct val="0"/>
                </a:spcAft>
                <a:defRPr/>
              </a:pPr>
              <a:t>81</a:t>
            </a:fld>
            <a:endParaRPr lang="tr-TR" altLang="tr-TR" smtClean="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2600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B9611F-6947-456D-82F9-1C4BEF118FAB}" type="slidenum">
              <a:rPr lang="tr-TR" smtClean="0">
                <a:cs typeface="Arial" pitchFamily="34" charset="0"/>
              </a:rPr>
              <a:pPr fontAlgn="base">
                <a:spcBef>
                  <a:spcPct val="0"/>
                </a:spcBef>
                <a:spcAft>
                  <a:spcPct val="0"/>
                </a:spcAft>
                <a:defRPr/>
              </a:pPr>
              <a:t>92</a:t>
            </a:fld>
            <a:endParaRPr lang="tr-TR"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228600" y="45720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0000" cy="4114800"/>
          </a:xfrm>
        </p:spPr>
        <p:txBody>
          <a:bodyPr rtlCol="0">
            <a:normAutofit/>
          </a:bodyPr>
          <a:lstStyle/>
          <a:p>
            <a:pPr lvl="0"/>
            <a:endParaRPr lang="tr-TR" noProof="0"/>
          </a:p>
        </p:txBody>
      </p:sp>
      <p:sp>
        <p:nvSpPr>
          <p:cNvPr id="4" name="3 Metin Yer Tutucusu"/>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685800" y="6248400"/>
            <a:ext cx="1905000" cy="457200"/>
          </a:xfrm>
        </p:spPr>
        <p:txBody>
          <a:bodyPr/>
          <a:lstStyle>
            <a:lvl1pPr>
              <a:defRPr/>
            </a:lvl1pPr>
          </a:lstStyle>
          <a:p>
            <a:pPr>
              <a:defRPr/>
            </a:pPr>
            <a:endParaRPr lang="tr-TR"/>
          </a:p>
        </p:txBody>
      </p:sp>
      <p:sp>
        <p:nvSpPr>
          <p:cNvPr id="6" name="5 Altbilgi Yer Tutucusu"/>
          <p:cNvSpPr>
            <a:spLocks noGrp="1"/>
          </p:cNvSpPr>
          <p:nvPr>
            <p:ph type="ftr" sz="quarter" idx="11"/>
          </p:nvPr>
        </p:nvSpPr>
        <p:spPr>
          <a:xfrm>
            <a:off x="3124200" y="6248400"/>
            <a:ext cx="2895600" cy="457200"/>
          </a:xfrm>
        </p:spPr>
        <p:txBody>
          <a:bodyPr/>
          <a:lstStyle>
            <a:lvl1pPr>
              <a:defRPr/>
            </a:lvl1pPr>
          </a:lstStyle>
          <a:p>
            <a:pPr>
              <a:defRPr/>
            </a:pPr>
            <a:r>
              <a:rPr lang="tr-TR"/>
              <a:t>gülay budak</a:t>
            </a:r>
          </a:p>
        </p:txBody>
      </p:sp>
      <p:sp>
        <p:nvSpPr>
          <p:cNvPr id="7" name="6 Slayt Numarası Yer Tutucusu"/>
          <p:cNvSpPr>
            <a:spLocks noGrp="1"/>
          </p:cNvSpPr>
          <p:nvPr>
            <p:ph type="sldNum" sz="quarter" idx="12"/>
          </p:nvPr>
        </p:nvSpPr>
        <p:spPr>
          <a:xfrm>
            <a:off x="6553200" y="6248400"/>
            <a:ext cx="1905000" cy="457200"/>
          </a:xfrm>
        </p:spPr>
        <p:txBody>
          <a:bodyPr/>
          <a:lstStyle>
            <a:lvl1pPr>
              <a:defRPr/>
            </a:lvl1pPr>
          </a:lstStyle>
          <a:p>
            <a:pPr>
              <a:defRPr/>
            </a:pPr>
            <a:fld id="{9F396817-832B-493A-990C-1A58A451D2B6}" type="slidenum">
              <a:rPr lang="tr-TR" altLang="tr-TR"/>
              <a:pPr>
                <a:defRPr/>
              </a:pPr>
              <a:t>‹#›</a:t>
            </a:fld>
            <a:endParaRPr lang="tr-TR" altLang="tr-TR"/>
          </a:p>
        </p:txBody>
      </p:sp>
    </p:spTree>
    <p:extLst>
      <p:ext uri="{BB962C8B-B14F-4D97-AF65-F5344CB8AC3E}">
        <p14:creationId xmlns:p14="http://schemas.microsoft.com/office/powerpoint/2010/main" val="1995775501"/>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1.2.2015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gif"/><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wmf"/></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LOGO_SUGAV_ELMA"/>
          <p:cNvPicPr>
            <a:picLocks/>
          </p:cNvPicPr>
          <p:nvPr>
            <p:custDataLst>
              <p:tags r:id="rId1"/>
            </p:custDataLst>
          </p:nvPr>
        </p:nvPicPr>
        <p:blipFill>
          <a:blip r:embed="rId4"/>
          <a:srcRect/>
          <a:stretch>
            <a:fillRect/>
          </a:stretch>
        </p:blipFill>
        <p:spPr bwMode="auto">
          <a:xfrm>
            <a:off x="0" y="-692563"/>
            <a:ext cx="9144000" cy="7253817"/>
          </a:xfrm>
          <a:prstGeom prst="rect">
            <a:avLst/>
          </a:prstGeom>
          <a:pattFill prst="pct5">
            <a:fgClr>
              <a:schemeClr val="accent6">
                <a:lumMod val="40000"/>
                <a:lumOff val="60000"/>
              </a:schemeClr>
            </a:fgClr>
            <a:bgClr>
              <a:schemeClr val="bg2">
                <a:lumMod val="40000"/>
                <a:lumOff val="60000"/>
              </a:schemeClr>
            </a:bgClr>
          </a:pattFill>
          <a:ln w="3175" cap="sq" cmpd="dbl">
            <a:solidFill>
              <a:schemeClr val="tx1"/>
            </a:solidFill>
          </a:ln>
        </p:spPr>
      </p:pic>
      <p:pic>
        <p:nvPicPr>
          <p:cNvPr id="13315"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369" y="2996952"/>
            <a:ext cx="1230311" cy="135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14"/>
          <p:cNvGrpSpPr>
            <a:grpSpLocks/>
          </p:cNvGrpSpPr>
          <p:nvPr/>
        </p:nvGrpSpPr>
        <p:grpSpPr bwMode="auto">
          <a:xfrm>
            <a:off x="7741570" y="4745619"/>
            <a:ext cx="534986" cy="1292665"/>
            <a:chOff x="8540467" y="1029616"/>
            <a:chExt cx="624389" cy="443157"/>
          </a:xfrm>
          <a:solidFill>
            <a:srgbClr val="FFFF43"/>
          </a:solidFill>
        </p:grpSpPr>
        <p:sp>
          <p:nvSpPr>
            <p:cNvPr id="18" name="Rectangle 17"/>
            <p:cNvSpPr/>
            <p:nvPr/>
          </p:nvSpPr>
          <p:spPr>
            <a:xfrm flipH="1">
              <a:off x="8911024" y="1076151"/>
              <a:ext cx="253832" cy="341823"/>
            </a:xfrm>
            <a:prstGeom prst="rect">
              <a:avLst/>
            </a:prstGeom>
            <a:grpFill/>
            <a:ln w="3175" cmpd="dbl">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4"/>
            <p:cNvSpPr/>
            <p:nvPr/>
          </p:nvSpPr>
          <p:spPr>
            <a:xfrm flipH="1">
              <a:off x="8540467" y="1029616"/>
              <a:ext cx="370558" cy="443157"/>
            </a:xfrm>
            <a:custGeom>
              <a:avLst/>
              <a:gdLst>
                <a:gd name="connsiteX0" fmla="*/ 0 w 542927"/>
                <a:gd name="connsiteY0" fmla="*/ 0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0 h 534353"/>
                <a:gd name="connsiteX0" fmla="*/ 0 w 542927"/>
                <a:gd name="connsiteY0" fmla="*/ 61913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61913 h 534353"/>
                <a:gd name="connsiteX0" fmla="*/ 2381 w 545308"/>
                <a:gd name="connsiteY0" fmla="*/ 61913 h 534353"/>
                <a:gd name="connsiteX1" fmla="*/ 545308 w 545308"/>
                <a:gd name="connsiteY1" fmla="*/ 0 h 534353"/>
                <a:gd name="connsiteX2" fmla="*/ 545308 w 545308"/>
                <a:gd name="connsiteY2" fmla="*/ 534353 h 534353"/>
                <a:gd name="connsiteX3" fmla="*/ 0 w 545308"/>
                <a:gd name="connsiteY3" fmla="*/ 472440 h 534353"/>
                <a:gd name="connsiteX4" fmla="*/ 2381 w 545308"/>
                <a:gd name="connsiteY4" fmla="*/ 61913 h 5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8" h="534353">
                  <a:moveTo>
                    <a:pt x="2381" y="61913"/>
                  </a:moveTo>
                  <a:lnTo>
                    <a:pt x="545308" y="0"/>
                  </a:lnTo>
                  <a:lnTo>
                    <a:pt x="545308" y="534353"/>
                  </a:lnTo>
                  <a:lnTo>
                    <a:pt x="0" y="472440"/>
                  </a:lnTo>
                  <a:cubicBezTo>
                    <a:pt x="794" y="335598"/>
                    <a:pt x="1587" y="198755"/>
                    <a:pt x="2381" y="61913"/>
                  </a:cubicBezTo>
                  <a:close/>
                </a:path>
              </a:pathLst>
            </a:custGeom>
            <a:grpFill/>
            <a:ln w="3175" cmpd="dbl">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3318" name="Group 19"/>
          <p:cNvGrpSpPr>
            <a:grpSpLocks/>
          </p:cNvGrpSpPr>
          <p:nvPr/>
        </p:nvGrpSpPr>
        <p:grpSpPr bwMode="auto">
          <a:xfrm>
            <a:off x="2116139" y="4745619"/>
            <a:ext cx="528640" cy="1292665"/>
            <a:chOff x="9712602" y="1006020"/>
            <a:chExt cx="617565" cy="466753"/>
          </a:xfrm>
          <a:solidFill>
            <a:srgbClr val="FFFF4F"/>
          </a:solidFill>
        </p:grpSpPr>
        <p:sp>
          <p:nvSpPr>
            <p:cNvPr id="21" name="Rectangle 20"/>
            <p:cNvSpPr/>
            <p:nvPr/>
          </p:nvSpPr>
          <p:spPr>
            <a:xfrm flipH="1">
              <a:off x="9712602" y="1052643"/>
              <a:ext cx="242945" cy="365228"/>
            </a:xfrm>
            <a:prstGeom prst="rect">
              <a:avLst/>
            </a:prstGeom>
            <a:grpFill/>
            <a:ln w="3175" cap="sq" cmpd="dbl">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14"/>
            <p:cNvSpPr/>
            <p:nvPr/>
          </p:nvSpPr>
          <p:spPr>
            <a:xfrm>
              <a:off x="9949985" y="1006020"/>
              <a:ext cx="380182" cy="466753"/>
            </a:xfrm>
            <a:custGeom>
              <a:avLst/>
              <a:gdLst>
                <a:gd name="connsiteX0" fmla="*/ 0 w 542927"/>
                <a:gd name="connsiteY0" fmla="*/ 0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0 h 534353"/>
                <a:gd name="connsiteX0" fmla="*/ 0 w 542927"/>
                <a:gd name="connsiteY0" fmla="*/ 61913 h 534353"/>
                <a:gd name="connsiteX1" fmla="*/ 542927 w 542927"/>
                <a:gd name="connsiteY1" fmla="*/ 0 h 534353"/>
                <a:gd name="connsiteX2" fmla="*/ 542927 w 542927"/>
                <a:gd name="connsiteY2" fmla="*/ 534353 h 534353"/>
                <a:gd name="connsiteX3" fmla="*/ 0 w 542927"/>
                <a:gd name="connsiteY3" fmla="*/ 534353 h 534353"/>
                <a:gd name="connsiteX4" fmla="*/ 0 w 542927"/>
                <a:gd name="connsiteY4" fmla="*/ 61913 h 534353"/>
                <a:gd name="connsiteX0" fmla="*/ 2381 w 545308"/>
                <a:gd name="connsiteY0" fmla="*/ 61913 h 534353"/>
                <a:gd name="connsiteX1" fmla="*/ 545308 w 545308"/>
                <a:gd name="connsiteY1" fmla="*/ 0 h 534353"/>
                <a:gd name="connsiteX2" fmla="*/ 545308 w 545308"/>
                <a:gd name="connsiteY2" fmla="*/ 534353 h 534353"/>
                <a:gd name="connsiteX3" fmla="*/ 0 w 545308"/>
                <a:gd name="connsiteY3" fmla="*/ 472440 h 534353"/>
                <a:gd name="connsiteX4" fmla="*/ 2381 w 545308"/>
                <a:gd name="connsiteY4" fmla="*/ 61913 h 5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308" h="534353">
                  <a:moveTo>
                    <a:pt x="2381" y="61913"/>
                  </a:moveTo>
                  <a:lnTo>
                    <a:pt x="545308" y="0"/>
                  </a:lnTo>
                  <a:lnTo>
                    <a:pt x="545308" y="534353"/>
                  </a:lnTo>
                  <a:lnTo>
                    <a:pt x="0" y="472440"/>
                  </a:lnTo>
                  <a:cubicBezTo>
                    <a:pt x="794" y="335598"/>
                    <a:pt x="1587" y="198755"/>
                    <a:pt x="2381" y="61913"/>
                  </a:cubicBezTo>
                  <a:close/>
                </a:path>
              </a:pathLst>
            </a:custGeom>
            <a:grpFill/>
            <a:ln w="3175" cap="sq" cmpd="dbl">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13320" name="Picture 8" descr="C:\Users\Babacan\Desktop\Bayrak dalgalanan.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9512" y="330544"/>
            <a:ext cx="2125707" cy="148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4" descr="D:\01-İDRİS DÜZCAN\16-RESİMLERİM\RESİMLERİM\AİLEM-1\İDRİS DÜZCAN foto 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664" y="4772069"/>
            <a:ext cx="1166016" cy="127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2644776" y="4745622"/>
            <a:ext cx="5097463" cy="1292662"/>
          </a:xfrm>
          <a:prstGeom prst="rect">
            <a:avLst/>
          </a:prstGeom>
          <a:solidFill>
            <a:srgbClr val="FFFF2D">
              <a:alpha val="81961"/>
            </a:srgbClr>
          </a:solidFill>
          <a:ln w="3175" cmpd="dbl">
            <a:solidFill>
              <a:schemeClr val="tx1"/>
            </a:solidFill>
          </a:ln>
        </p:spPr>
        <p:txBody>
          <a:bodyPr>
            <a:spAutoFit/>
          </a:bodyPr>
          <a:lstStyle/>
          <a:p>
            <a:pPr algn="ctr">
              <a:defRPr/>
            </a:pPr>
            <a:r>
              <a:rPr lang="tr-TR" altLang="tr-TR" sz="2600" b="1" dirty="0">
                <a:solidFill>
                  <a:srgbClr val="0000FF"/>
                </a:solidFill>
                <a:latin typeface="Times New Roman" panose="02020603050405020304" pitchFamily="18" charset="0"/>
                <a:cs typeface="Times New Roman" panose="02020603050405020304" pitchFamily="18" charset="0"/>
              </a:rPr>
              <a:t>İdris DÜZCAN</a:t>
            </a:r>
          </a:p>
          <a:p>
            <a:pPr algn="ctr">
              <a:defRPr/>
            </a:pPr>
            <a:r>
              <a:rPr lang="tr-TR" altLang="tr-TR" sz="2600" b="1" dirty="0">
                <a:solidFill>
                  <a:srgbClr val="0000FF"/>
                </a:solidFill>
                <a:latin typeface="Times New Roman" panose="02020603050405020304" pitchFamily="18" charset="0"/>
                <a:cs typeface="Times New Roman" panose="02020603050405020304" pitchFamily="18" charset="0"/>
              </a:rPr>
              <a:t>Maarif Müfettişi</a:t>
            </a:r>
          </a:p>
          <a:p>
            <a:pPr algn="ctr">
              <a:defRPr/>
            </a:pPr>
            <a:r>
              <a:rPr lang="tr-TR" altLang="tr-TR" sz="2600" b="1" dirty="0">
                <a:solidFill>
                  <a:srgbClr val="0000FF"/>
                </a:solidFill>
                <a:latin typeface="Times New Roman" panose="02020603050405020304" pitchFamily="18" charset="0"/>
                <a:cs typeface="Times New Roman" panose="02020603050405020304" pitchFamily="18" charset="0"/>
              </a:rPr>
              <a:t>İZMİR</a:t>
            </a:r>
          </a:p>
        </p:txBody>
      </p:sp>
      <p:sp>
        <p:nvSpPr>
          <p:cNvPr id="13323" name="7 Altbilgi Yer Tutucusu"/>
          <p:cNvSpPr>
            <a:spLocks noGrp="1"/>
          </p:cNvSpPr>
          <p:nvPr>
            <p:ph type="ftr" sz="quarter" idx="11"/>
          </p:nvPr>
        </p:nvSpPr>
        <p:spPr bwMode="auto">
          <a:xfrm>
            <a:off x="2319338" y="8098367"/>
            <a:ext cx="5581650" cy="368300"/>
          </a:xfrm>
          <a:solidFill>
            <a:srgbClr val="FFFF00"/>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tr-TR" altLang="tr-TR" sz="1200" smtClean="0">
                <a:latin typeface="Times New Roman" pitchFamily="18" charset="0"/>
              </a:rPr>
              <a:t>     </a:t>
            </a:r>
            <a:r>
              <a:rPr lang="tr-TR" altLang="tr-TR" sz="1200" b="1" smtClean="0">
                <a:solidFill>
                  <a:srgbClr val="000099"/>
                </a:solidFill>
                <a:latin typeface="Times New Roman" pitchFamily="18" charset="0"/>
              </a:rPr>
              <a:t>İdris Düzcan Maarif  Müfettişi İzmir  idrisduzcan@hotmail.com  05425835378  </a:t>
            </a:r>
            <a:endParaRPr lang="tr-TR" altLang="tr-TR" sz="1200" b="1" smtClean="0">
              <a:solidFill>
                <a:schemeClr val="bg1"/>
              </a:solidFill>
              <a:latin typeface="Times New Roman" pitchFamily="18" charset="0"/>
            </a:endParaRPr>
          </a:p>
        </p:txBody>
      </p:sp>
      <p:sp>
        <p:nvSpPr>
          <p:cNvPr id="17" name="Content Placeholder 2"/>
          <p:cNvSpPr>
            <a:spLocks noGrp="1"/>
          </p:cNvSpPr>
          <p:nvPr>
            <p:ph idx="1"/>
          </p:nvPr>
        </p:nvSpPr>
        <p:spPr>
          <a:xfrm>
            <a:off x="2324102" y="3356992"/>
            <a:ext cx="6064322" cy="794293"/>
          </a:xfrm>
          <a:solidFill>
            <a:srgbClr val="93D1FF"/>
          </a:solidFill>
        </p:spPr>
        <p:txBody>
          <a:bodyPr anchor="ctr">
            <a:noAutofit/>
          </a:bodyPr>
          <a:lstStyle/>
          <a:p>
            <a:pPr marL="0" indent="0" algn="ctr" eaLnBrk="1" fontAlgn="auto" hangingPunct="1">
              <a:spcAft>
                <a:spcPts val="0"/>
              </a:spcAft>
              <a:buClr>
                <a:schemeClr val="accent3"/>
              </a:buClr>
              <a:buFont typeface="Arial" pitchFamily="34" charset="0"/>
              <a:buNone/>
              <a:defRPr/>
            </a:pPr>
            <a:r>
              <a:rPr lang="tr-TR" altLang="tr-TR" sz="3600" b="1" dirty="0" smtClean="0">
                <a:solidFill>
                  <a:srgbClr val="000066"/>
                </a:solidFill>
                <a:latin typeface="Times New Roman" panose="02020603050405020304" pitchFamily="18" charset="0"/>
                <a:cs typeface="Times New Roman" panose="02020603050405020304" pitchFamily="18" charset="0"/>
              </a:rPr>
              <a:t>ÖĞRETİM LİDERLİĞİ</a:t>
            </a:r>
          </a:p>
        </p:txBody>
      </p:sp>
      <p:sp>
        <p:nvSpPr>
          <p:cNvPr id="20" name="Rectangle 1"/>
          <p:cNvSpPr/>
          <p:nvPr/>
        </p:nvSpPr>
        <p:spPr>
          <a:xfrm>
            <a:off x="2305219" y="379801"/>
            <a:ext cx="6178522" cy="2554545"/>
          </a:xfrm>
          <a:prstGeom prst="rect">
            <a:avLst/>
          </a:prstGeom>
          <a:solidFill>
            <a:srgbClr val="D1CA75"/>
          </a:solidFill>
        </p:spPr>
        <p:txBody>
          <a:bodyPr wrap="square">
            <a:spAutoFit/>
          </a:bodyPr>
          <a:lstStyle/>
          <a:p>
            <a:pPr algn="ctr"/>
            <a:r>
              <a:rPr lang="tr-T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MİLLÎ EĞİTİM BAKANLIĞI</a:t>
            </a:r>
          </a:p>
          <a:p>
            <a:pPr algn="ctr"/>
            <a:r>
              <a:rPr lang="tr-T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İzmir İl Millî Eğitim Müdürlüğü</a:t>
            </a:r>
          </a:p>
          <a:p>
            <a:pPr algn="ctr"/>
            <a:endParaRPr lang="tr-T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YÖNETİCİLİK FORMASYONU KAZANDIRMA EĞİTİMİ</a:t>
            </a:r>
          </a:p>
        </p:txBody>
      </p:sp>
    </p:spTree>
    <p:extLst>
      <p:ext uri="{BB962C8B-B14F-4D97-AF65-F5344CB8AC3E}">
        <p14:creationId xmlns:p14="http://schemas.microsoft.com/office/powerpoint/2010/main" val="89307189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tr-TR" altLang="tr-TR" dirty="0" smtClean="0"/>
              <a:t>Güdüleme tarzına göre liderlik </a:t>
            </a:r>
          </a:p>
        </p:txBody>
      </p:sp>
      <p:sp>
        <p:nvSpPr>
          <p:cNvPr id="53252" name="Rectangle 4"/>
          <p:cNvSpPr>
            <a:spLocks noGrp="1" noChangeArrowheads="1"/>
          </p:cNvSpPr>
          <p:nvPr>
            <p:ph idx="1"/>
          </p:nvPr>
        </p:nvSpPr>
        <p:spPr/>
        <p:txBody>
          <a:bodyPr/>
          <a:lstStyle/>
          <a:p>
            <a:pPr eaLnBrk="1" hangingPunct="1"/>
            <a:r>
              <a:rPr lang="tr-TR" altLang="tr-TR" dirty="0" smtClean="0"/>
              <a:t>Otoriter liderlik</a:t>
            </a:r>
          </a:p>
          <a:p>
            <a:pPr eaLnBrk="1" hangingPunct="1"/>
            <a:r>
              <a:rPr lang="tr-TR" altLang="tr-TR" dirty="0" smtClean="0"/>
              <a:t>Serbest bırakıcı liderlik</a:t>
            </a:r>
          </a:p>
          <a:p>
            <a:pPr eaLnBrk="1" hangingPunct="1"/>
            <a:r>
              <a:rPr lang="tr-TR" altLang="tr-TR" dirty="0" smtClean="0"/>
              <a:t>Demokratik liderlik</a:t>
            </a:r>
          </a:p>
        </p:txBody>
      </p:sp>
      <p:graphicFrame>
        <p:nvGraphicFramePr>
          <p:cNvPr id="53254" name="Object 2"/>
          <p:cNvGraphicFramePr>
            <a:graphicFrameLocks noChangeAspect="1"/>
          </p:cNvGraphicFramePr>
          <p:nvPr/>
        </p:nvGraphicFramePr>
        <p:xfrm>
          <a:off x="1657350" y="3733800"/>
          <a:ext cx="2000250" cy="2286000"/>
        </p:xfrm>
        <a:graphic>
          <a:graphicData uri="http://schemas.openxmlformats.org/presentationml/2006/ole">
            <mc:AlternateContent xmlns:mc="http://schemas.openxmlformats.org/markup-compatibility/2006">
              <mc:Choice xmlns:v="urn:schemas-microsoft-com:vml" Requires="v">
                <p:oleObj spid="_x0000_s2056" name="Klip" r:id="rId3" imgW="4046538" imgH="3352800" progId="">
                  <p:embed/>
                </p:oleObj>
              </mc:Choice>
              <mc:Fallback>
                <p:oleObj name="Klip" r:id="rId3" imgW="4046538" imgH="3352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3733800"/>
                        <a:ext cx="200025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3255" name="Object 3"/>
          <p:cNvGraphicFramePr>
            <a:graphicFrameLocks noChangeAspect="1"/>
          </p:cNvGraphicFramePr>
          <p:nvPr/>
        </p:nvGraphicFramePr>
        <p:xfrm>
          <a:off x="3657600" y="3657600"/>
          <a:ext cx="1885950" cy="2362200"/>
        </p:xfrm>
        <a:graphic>
          <a:graphicData uri="http://schemas.openxmlformats.org/presentationml/2006/ole">
            <mc:AlternateContent xmlns:mc="http://schemas.openxmlformats.org/markup-compatibility/2006">
              <mc:Choice xmlns:v="urn:schemas-microsoft-com:vml" Requires="v">
                <p:oleObj spid="_x0000_s2057" name="Klip" r:id="rId5" imgW="3717925" imgH="3352800" progId="">
                  <p:embed/>
                </p:oleObj>
              </mc:Choice>
              <mc:Fallback>
                <p:oleObj name="Klip" r:id="rId5" imgW="3717925" imgH="33528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657600"/>
                        <a:ext cx="188595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53256" name="Object 4"/>
          <p:cNvGraphicFramePr>
            <a:graphicFrameLocks noChangeAspect="1"/>
          </p:cNvGraphicFramePr>
          <p:nvPr/>
        </p:nvGraphicFramePr>
        <p:xfrm>
          <a:off x="5772151" y="3352801"/>
          <a:ext cx="1757363" cy="2631017"/>
        </p:xfrm>
        <a:graphic>
          <a:graphicData uri="http://schemas.openxmlformats.org/presentationml/2006/ole">
            <mc:AlternateContent xmlns:mc="http://schemas.openxmlformats.org/markup-compatibility/2006">
              <mc:Choice xmlns:v="urn:schemas-microsoft-com:vml" Requires="v">
                <p:oleObj spid="_x0000_s2058" name="Klip" r:id="rId7" imgW="4519613" imgH="3467100" progId="">
                  <p:embed/>
                </p:oleObj>
              </mc:Choice>
              <mc:Fallback>
                <p:oleObj name="Klip" r:id="rId7" imgW="4519613" imgH="346710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72151" y="3352801"/>
                        <a:ext cx="1757363" cy="2631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607" name="Rectangle 9"/>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2560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6716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53254"/>
                                        </p:tgtEl>
                                        <p:attrNameLst>
                                          <p:attrName>style.visibility</p:attrName>
                                        </p:attrNameLst>
                                      </p:cBhvr>
                                      <p:to>
                                        <p:strVal val="visible"/>
                                      </p:to>
                                    </p:set>
                                    <p:animEffect transition="in" filter="wipe(left)">
                                      <p:cBhvr>
                                        <p:cTn id="13" dur="500"/>
                                        <p:tgtEl>
                                          <p:spTgt spid="53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53255"/>
                                        </p:tgtEl>
                                        <p:attrNameLst>
                                          <p:attrName>style.visibility</p:attrName>
                                        </p:attrNameLst>
                                      </p:cBhvr>
                                      <p:to>
                                        <p:strVal val="visible"/>
                                      </p:to>
                                    </p:set>
                                    <p:animEffect transition="in" filter="wipe(left)">
                                      <p:cBhvr>
                                        <p:cTn id="18" dur="500"/>
                                        <p:tgtEl>
                                          <p:spTgt spid="532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53256"/>
                                        </p:tgtEl>
                                        <p:attrNameLst>
                                          <p:attrName>style.visibility</p:attrName>
                                        </p:attrNameLst>
                                      </p:cBhvr>
                                      <p:to>
                                        <p:strVal val="visible"/>
                                      </p:to>
                                    </p:set>
                                    <p:animEffect transition="in" filter="wipe(left)">
                                      <p:cBhvr>
                                        <p:cTn id="23" dur="500"/>
                                        <p:tgtEl>
                                          <p:spTgt spid="532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53252">
                                            <p:txEl>
                                              <p:pRg st="0" end="0"/>
                                            </p:txEl>
                                          </p:spTgt>
                                        </p:tgtEl>
                                        <p:attrNameLst>
                                          <p:attrName>style.visibility</p:attrName>
                                        </p:attrNameLst>
                                      </p:cBhvr>
                                      <p:to>
                                        <p:strVal val="visible"/>
                                      </p:to>
                                    </p:set>
                                    <p:anim calcmode="lin" valueType="num">
                                      <p:cBhvr additive="base">
                                        <p:cTn id="28" dur="500" fill="hold"/>
                                        <p:tgtEl>
                                          <p:spTgt spid="5325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32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53252">
                                            <p:txEl>
                                              <p:pRg st="1" end="1"/>
                                            </p:txEl>
                                          </p:spTgt>
                                        </p:tgtEl>
                                        <p:attrNameLst>
                                          <p:attrName>style.visibility</p:attrName>
                                        </p:attrNameLst>
                                      </p:cBhvr>
                                      <p:to>
                                        <p:strVal val="visible"/>
                                      </p:to>
                                    </p:set>
                                    <p:anim calcmode="lin" valueType="num">
                                      <p:cBhvr additive="base">
                                        <p:cTn id="34" dur="500" fill="hold"/>
                                        <p:tgtEl>
                                          <p:spTgt spid="53252">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32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53252">
                                            <p:txEl>
                                              <p:pRg st="2" end="2"/>
                                            </p:txEl>
                                          </p:spTgt>
                                        </p:tgtEl>
                                        <p:attrNameLst>
                                          <p:attrName>style.visibility</p:attrName>
                                        </p:attrNameLst>
                                      </p:cBhvr>
                                      <p:to>
                                        <p:strVal val="visible"/>
                                      </p:to>
                                    </p:set>
                                    <p:anim calcmode="lin" valueType="num">
                                      <p:cBhvr additive="base">
                                        <p:cTn id="40" dur="500" fill="hold"/>
                                        <p:tgtEl>
                                          <p:spTgt spid="53252">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325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tr-TR" altLang="tr-TR" dirty="0" smtClean="0"/>
              <a:t>Otoriter liderlik</a:t>
            </a:r>
          </a:p>
        </p:txBody>
      </p:sp>
      <p:graphicFrame>
        <p:nvGraphicFramePr>
          <p:cNvPr id="55299" name="Object 2"/>
          <p:cNvGraphicFramePr>
            <a:graphicFrameLocks noGrp="1" noChangeAspect="1"/>
          </p:cNvGraphicFramePr>
          <p:nvPr>
            <p:ph type="clipArt" sz="half" idx="1"/>
          </p:nvPr>
        </p:nvGraphicFramePr>
        <p:xfrm>
          <a:off x="728664" y="1981200"/>
          <a:ext cx="3724275" cy="4114800"/>
        </p:xfrm>
        <a:graphic>
          <a:graphicData uri="http://schemas.openxmlformats.org/presentationml/2006/ole">
            <mc:AlternateContent xmlns:mc="http://schemas.openxmlformats.org/markup-compatibility/2006">
              <mc:Choice xmlns:v="urn:schemas-microsoft-com:vml" Requires="v">
                <p:oleObj spid="_x0000_s3076" name="Klip" r:id="rId3" imgW="4046538" imgH="3352800" progId="">
                  <p:embed/>
                </p:oleObj>
              </mc:Choice>
              <mc:Fallback>
                <p:oleObj name="Klip" r:id="rId3" imgW="4046538" imgH="335280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64" y="1981200"/>
                        <a:ext cx="3724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5300" name="Rectangle 4"/>
          <p:cNvSpPr>
            <a:spLocks noGrp="1" noChangeArrowheads="1"/>
          </p:cNvSpPr>
          <p:nvPr>
            <p:ph type="body" sz="half" idx="2"/>
          </p:nvPr>
        </p:nvSpPr>
        <p:spPr>
          <a:xfrm>
            <a:off x="4000500" y="1524000"/>
            <a:ext cx="3543300" cy="4038600"/>
          </a:xfrm>
        </p:spPr>
        <p:txBody>
          <a:bodyPr rtlCol="0">
            <a:normAutofit/>
          </a:bodyPr>
          <a:lstStyle/>
          <a:p>
            <a:pPr marL="274320" indent="-274320" eaLnBrk="1" fontAlgn="auto" hangingPunct="1">
              <a:spcAft>
                <a:spcPts val="0"/>
              </a:spcAft>
              <a:buClr>
                <a:schemeClr val="accent3"/>
              </a:buClr>
              <a:buFont typeface="Wingdings 2"/>
              <a:buChar char=""/>
              <a:defRPr/>
            </a:pPr>
            <a:r>
              <a:rPr lang="tr-TR" altLang="tr-TR" sz="1800" dirty="0">
                <a:solidFill>
                  <a:schemeClr val="tx1">
                    <a:lumMod val="65000"/>
                    <a:lumOff val="35000"/>
                  </a:schemeClr>
                </a:solidFill>
              </a:rPr>
              <a:t>Güç ve karar verme yetkisi merkezileştirilmiştir. </a:t>
            </a:r>
          </a:p>
          <a:p>
            <a:pPr marL="274320" indent="-274320" eaLnBrk="1" fontAlgn="auto" hangingPunct="1">
              <a:spcAft>
                <a:spcPts val="0"/>
              </a:spcAft>
              <a:buClr>
                <a:schemeClr val="accent3"/>
              </a:buClr>
              <a:buFont typeface="Wingdings 2"/>
              <a:buChar char=""/>
              <a:defRPr/>
            </a:pPr>
            <a:r>
              <a:rPr lang="tr-TR" altLang="tr-TR" sz="1800" dirty="0">
                <a:solidFill>
                  <a:schemeClr val="tx1">
                    <a:lumMod val="65000"/>
                    <a:lumOff val="35000"/>
                  </a:schemeClr>
                </a:solidFill>
              </a:rPr>
              <a:t>Yetkisini tüm olanakları ile kullanıp baskı ile yönetimi yeğler.</a:t>
            </a:r>
          </a:p>
          <a:p>
            <a:pPr marL="274320" indent="-274320" eaLnBrk="1" fontAlgn="auto" hangingPunct="1">
              <a:spcAft>
                <a:spcPts val="0"/>
              </a:spcAft>
              <a:buClr>
                <a:schemeClr val="accent3"/>
              </a:buClr>
              <a:buFont typeface="Wingdings 2"/>
              <a:buChar char=""/>
              <a:defRPr/>
            </a:pPr>
            <a:r>
              <a:rPr lang="tr-TR" altLang="tr-TR" sz="1800" dirty="0">
                <a:solidFill>
                  <a:schemeClr val="tx1">
                    <a:lumMod val="65000"/>
                    <a:lumOff val="35000"/>
                  </a:schemeClr>
                </a:solidFill>
              </a:rPr>
              <a:t>Önemli olan, astların emirlere kayıtsız şartsız uygun davranmasıdır.</a:t>
            </a:r>
          </a:p>
          <a:p>
            <a:pPr marL="274320" indent="-274320" eaLnBrk="1" fontAlgn="auto" hangingPunct="1">
              <a:spcAft>
                <a:spcPts val="0"/>
              </a:spcAft>
              <a:buClr>
                <a:schemeClr val="accent3"/>
              </a:buClr>
              <a:buFont typeface="Wingdings 2"/>
              <a:buChar char=""/>
              <a:defRPr/>
            </a:pPr>
            <a:r>
              <a:rPr lang="tr-TR" altLang="tr-TR" sz="1800" dirty="0">
                <a:solidFill>
                  <a:schemeClr val="tx1">
                    <a:lumMod val="65000"/>
                    <a:lumOff val="35000"/>
                  </a:schemeClr>
                </a:solidFill>
              </a:rPr>
              <a:t>Astların fikirlerine önem vermez.</a:t>
            </a:r>
          </a:p>
          <a:p>
            <a:pPr marL="274320" indent="-274320" eaLnBrk="1" fontAlgn="auto" hangingPunct="1">
              <a:spcAft>
                <a:spcPts val="0"/>
              </a:spcAft>
              <a:buClr>
                <a:schemeClr val="accent3"/>
              </a:buClr>
              <a:buFont typeface="Wingdings 2"/>
              <a:buChar char=""/>
              <a:defRPr/>
            </a:pPr>
            <a:r>
              <a:rPr lang="tr-TR" altLang="tr-TR" sz="1800" dirty="0">
                <a:solidFill>
                  <a:schemeClr val="tx1">
                    <a:lumMod val="65000"/>
                    <a:lumOff val="35000"/>
                  </a:schemeClr>
                </a:solidFill>
              </a:rPr>
              <a:t>Astlar doyumsuz ve düşük morallidir.</a:t>
            </a:r>
            <a:endParaRPr lang="tr-TR" altLang="tr-TR" sz="2100" dirty="0">
              <a:solidFill>
                <a:schemeClr val="tx1">
                  <a:lumMod val="65000"/>
                  <a:lumOff val="35000"/>
                </a:schemeClr>
              </a:solidFill>
            </a:endParaRPr>
          </a:p>
        </p:txBody>
      </p:sp>
      <p:sp>
        <p:nvSpPr>
          <p:cNvPr id="26629" name="Rectangle 7"/>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266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50258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ipe(left)">
                                      <p:cBhvr>
                                        <p:cTn id="7" dur="500"/>
                                        <p:tgtEl>
                                          <p:spTgt spid="552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5298"/>
                                        </p:tgtEl>
                                        <p:attrNameLst>
                                          <p:attrName>style.visibility</p:attrName>
                                        </p:attrNameLst>
                                      </p:cBhvr>
                                      <p:to>
                                        <p:strVal val="visible"/>
                                      </p:to>
                                    </p:set>
                                    <p:anim calcmode="lin" valueType="num">
                                      <p:cBhvr additive="base">
                                        <p:cTn id="12" dur="500" fill="hold"/>
                                        <p:tgtEl>
                                          <p:spTgt spid="55298"/>
                                        </p:tgtEl>
                                        <p:attrNameLst>
                                          <p:attrName>ppt_x</p:attrName>
                                        </p:attrNameLst>
                                      </p:cBhvr>
                                      <p:tavLst>
                                        <p:tav tm="0">
                                          <p:val>
                                            <p:strVal val="#ppt_x"/>
                                          </p:val>
                                        </p:tav>
                                        <p:tav tm="100000">
                                          <p:val>
                                            <p:strVal val="#ppt_x"/>
                                          </p:val>
                                        </p:tav>
                                      </p:tavLst>
                                    </p:anim>
                                    <p:anim calcmode="lin" valueType="num">
                                      <p:cBhvr additive="base">
                                        <p:cTn id="13"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5300">
                                            <p:txEl>
                                              <p:pRg st="0" end="0"/>
                                            </p:txEl>
                                          </p:spTgt>
                                        </p:tgtEl>
                                        <p:attrNameLst>
                                          <p:attrName>style.visibility</p:attrName>
                                        </p:attrNameLst>
                                      </p:cBhvr>
                                      <p:to>
                                        <p:strVal val="visible"/>
                                      </p:to>
                                    </p:set>
                                    <p:animEffect transition="in" filter="wipe(left)">
                                      <p:cBhvr>
                                        <p:cTn id="18" dur="500"/>
                                        <p:tgtEl>
                                          <p:spTgt spid="5530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5300">
                                            <p:txEl>
                                              <p:pRg st="1" end="1"/>
                                            </p:txEl>
                                          </p:spTgt>
                                        </p:tgtEl>
                                        <p:attrNameLst>
                                          <p:attrName>style.visibility</p:attrName>
                                        </p:attrNameLst>
                                      </p:cBhvr>
                                      <p:to>
                                        <p:strVal val="visible"/>
                                      </p:to>
                                    </p:set>
                                    <p:animEffect transition="in" filter="wipe(left)">
                                      <p:cBhvr>
                                        <p:cTn id="23" dur="500"/>
                                        <p:tgtEl>
                                          <p:spTgt spid="55300">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5300">
                                            <p:txEl>
                                              <p:pRg st="2" end="2"/>
                                            </p:txEl>
                                          </p:spTgt>
                                        </p:tgtEl>
                                        <p:attrNameLst>
                                          <p:attrName>style.visibility</p:attrName>
                                        </p:attrNameLst>
                                      </p:cBhvr>
                                      <p:to>
                                        <p:strVal val="visible"/>
                                      </p:to>
                                    </p:set>
                                    <p:animEffect transition="in" filter="wipe(left)">
                                      <p:cBhvr>
                                        <p:cTn id="28" dur="500"/>
                                        <p:tgtEl>
                                          <p:spTgt spid="55300">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5300">
                                            <p:txEl>
                                              <p:pRg st="3" end="3"/>
                                            </p:txEl>
                                          </p:spTgt>
                                        </p:tgtEl>
                                        <p:attrNameLst>
                                          <p:attrName>style.visibility</p:attrName>
                                        </p:attrNameLst>
                                      </p:cBhvr>
                                      <p:to>
                                        <p:strVal val="visible"/>
                                      </p:to>
                                    </p:set>
                                    <p:animEffect transition="in" filter="wipe(left)">
                                      <p:cBhvr>
                                        <p:cTn id="33" dur="500"/>
                                        <p:tgtEl>
                                          <p:spTgt spid="55300">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5300">
                                            <p:txEl>
                                              <p:pRg st="4" end="4"/>
                                            </p:txEl>
                                          </p:spTgt>
                                        </p:tgtEl>
                                        <p:attrNameLst>
                                          <p:attrName>style.visibility</p:attrName>
                                        </p:attrNameLst>
                                      </p:cBhvr>
                                      <p:to>
                                        <p:strVal val="visible"/>
                                      </p:to>
                                    </p:set>
                                    <p:animEffect transition="in" filter="wipe(left)">
                                      <p:cBhvr>
                                        <p:cTn id="38" dur="500"/>
                                        <p:tgtEl>
                                          <p:spTgt spid="5530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tr-TR" altLang="tr-TR" dirty="0" smtClean="0"/>
              <a:t>Serbest bırakıcı liderlik:</a:t>
            </a:r>
          </a:p>
        </p:txBody>
      </p:sp>
      <p:graphicFrame>
        <p:nvGraphicFramePr>
          <p:cNvPr id="56323" name="Object 2"/>
          <p:cNvGraphicFramePr>
            <a:graphicFrameLocks noGrp="1" noChangeAspect="1"/>
          </p:cNvGraphicFramePr>
          <p:nvPr>
            <p:ph type="clipArt" sz="half" idx="1"/>
          </p:nvPr>
        </p:nvGraphicFramePr>
        <p:xfrm>
          <a:off x="1143000" y="2628901"/>
          <a:ext cx="2743200" cy="3297767"/>
        </p:xfrm>
        <a:graphic>
          <a:graphicData uri="http://schemas.openxmlformats.org/presentationml/2006/ole">
            <mc:AlternateContent xmlns:mc="http://schemas.openxmlformats.org/markup-compatibility/2006">
              <mc:Choice xmlns:v="urn:schemas-microsoft-com:vml" Requires="v">
                <p:oleObj spid="_x0000_s4100" name="Klip" r:id="rId3" imgW="3717925" imgH="3352800" progId="">
                  <p:embed/>
                </p:oleObj>
              </mc:Choice>
              <mc:Fallback>
                <p:oleObj name="Klip" r:id="rId3" imgW="3717925" imgH="335280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628901"/>
                        <a:ext cx="2743200" cy="329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6324" name="Rectangle 4"/>
          <p:cNvSpPr>
            <a:spLocks noGrp="1" noChangeArrowheads="1"/>
          </p:cNvSpPr>
          <p:nvPr>
            <p:ph type="body" sz="half" idx="2"/>
          </p:nvPr>
        </p:nvSpPr>
        <p:spPr>
          <a:xfrm>
            <a:off x="4000500" y="1981200"/>
            <a:ext cx="3486150" cy="4267200"/>
          </a:xfrm>
        </p:spPr>
        <p:txBody>
          <a:bodyPr/>
          <a:lstStyle/>
          <a:p>
            <a:pPr eaLnBrk="1" hangingPunct="1"/>
            <a:r>
              <a:rPr lang="tr-TR" altLang="tr-TR" sz="1800" dirty="0" smtClean="0"/>
              <a:t>Lider herkese hoş görünmeye çalışır.</a:t>
            </a:r>
          </a:p>
          <a:p>
            <a:pPr eaLnBrk="1" hangingPunct="1"/>
            <a:r>
              <a:rPr lang="tr-TR" altLang="tr-TR" sz="1800" dirty="0" smtClean="0"/>
              <a:t>Grup içinden veya dışından gelen baskılar karşısında eğilir.</a:t>
            </a:r>
          </a:p>
          <a:p>
            <a:pPr eaLnBrk="1" hangingPunct="1"/>
            <a:r>
              <a:rPr lang="tr-TR" altLang="tr-TR" sz="1800" dirty="0" smtClean="0"/>
              <a:t>Risk üstlenmekten hoşlanmaz.</a:t>
            </a:r>
          </a:p>
          <a:p>
            <a:pPr eaLnBrk="1" hangingPunct="1"/>
            <a:r>
              <a:rPr lang="tr-TR" altLang="tr-TR" sz="1800" dirty="0" smtClean="0"/>
              <a:t>Grup üyeleri tamamen serbest bırakılmıştır.</a:t>
            </a:r>
          </a:p>
          <a:p>
            <a:pPr eaLnBrk="1" hangingPunct="1"/>
            <a:r>
              <a:rPr lang="tr-TR" altLang="tr-TR" sz="1800" dirty="0" smtClean="0"/>
              <a:t>Lider, işle ilgilenmez, kararlara liderin her hangi bir katkısı olmaz.</a:t>
            </a:r>
            <a:endParaRPr lang="tr-TR" altLang="tr-TR" dirty="0" smtClean="0"/>
          </a:p>
        </p:txBody>
      </p:sp>
      <p:sp>
        <p:nvSpPr>
          <p:cNvPr id="27653" name="Rectangle 7"/>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2765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839767"/>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wipe(left)">
                                      <p:cBhvr>
                                        <p:cTn id="7" dur="500"/>
                                        <p:tgtEl>
                                          <p:spTgt spid="56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6322"/>
                                        </p:tgtEl>
                                        <p:attrNameLst>
                                          <p:attrName>style.visibility</p:attrName>
                                        </p:attrNameLst>
                                      </p:cBhvr>
                                      <p:to>
                                        <p:strVal val="visible"/>
                                      </p:to>
                                    </p:set>
                                    <p:anim calcmode="lin" valueType="num">
                                      <p:cBhvr additive="base">
                                        <p:cTn id="12" dur="500" fill="hold"/>
                                        <p:tgtEl>
                                          <p:spTgt spid="56322"/>
                                        </p:tgtEl>
                                        <p:attrNameLst>
                                          <p:attrName>ppt_x</p:attrName>
                                        </p:attrNameLst>
                                      </p:cBhvr>
                                      <p:tavLst>
                                        <p:tav tm="0">
                                          <p:val>
                                            <p:strVal val="#ppt_x"/>
                                          </p:val>
                                        </p:tav>
                                        <p:tav tm="100000">
                                          <p:val>
                                            <p:strVal val="#ppt_x"/>
                                          </p:val>
                                        </p:tav>
                                      </p:tavLst>
                                    </p:anim>
                                    <p:anim calcmode="lin" valueType="num">
                                      <p:cBhvr additive="base">
                                        <p:cTn id="13"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6324">
                                            <p:txEl>
                                              <p:pRg st="0" end="0"/>
                                            </p:txEl>
                                          </p:spTgt>
                                        </p:tgtEl>
                                        <p:attrNameLst>
                                          <p:attrName>style.visibility</p:attrName>
                                        </p:attrNameLst>
                                      </p:cBhvr>
                                      <p:to>
                                        <p:strVal val="visible"/>
                                      </p:to>
                                    </p:set>
                                    <p:animEffect transition="in" filter="wipe(left)">
                                      <p:cBhvr>
                                        <p:cTn id="18" dur="500"/>
                                        <p:tgtEl>
                                          <p:spTgt spid="5632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6324">
                                            <p:txEl>
                                              <p:pRg st="1" end="1"/>
                                            </p:txEl>
                                          </p:spTgt>
                                        </p:tgtEl>
                                        <p:attrNameLst>
                                          <p:attrName>style.visibility</p:attrName>
                                        </p:attrNameLst>
                                      </p:cBhvr>
                                      <p:to>
                                        <p:strVal val="visible"/>
                                      </p:to>
                                    </p:set>
                                    <p:animEffect transition="in" filter="wipe(left)">
                                      <p:cBhvr>
                                        <p:cTn id="23" dur="500"/>
                                        <p:tgtEl>
                                          <p:spTgt spid="56324">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6324">
                                            <p:txEl>
                                              <p:pRg st="2" end="2"/>
                                            </p:txEl>
                                          </p:spTgt>
                                        </p:tgtEl>
                                        <p:attrNameLst>
                                          <p:attrName>style.visibility</p:attrName>
                                        </p:attrNameLst>
                                      </p:cBhvr>
                                      <p:to>
                                        <p:strVal val="visible"/>
                                      </p:to>
                                    </p:set>
                                    <p:animEffect transition="in" filter="wipe(left)">
                                      <p:cBhvr>
                                        <p:cTn id="28" dur="500"/>
                                        <p:tgtEl>
                                          <p:spTgt spid="56324">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6324">
                                            <p:txEl>
                                              <p:pRg st="3" end="3"/>
                                            </p:txEl>
                                          </p:spTgt>
                                        </p:tgtEl>
                                        <p:attrNameLst>
                                          <p:attrName>style.visibility</p:attrName>
                                        </p:attrNameLst>
                                      </p:cBhvr>
                                      <p:to>
                                        <p:strVal val="visible"/>
                                      </p:to>
                                    </p:set>
                                    <p:animEffect transition="in" filter="wipe(left)">
                                      <p:cBhvr>
                                        <p:cTn id="33" dur="500"/>
                                        <p:tgtEl>
                                          <p:spTgt spid="56324">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6324">
                                            <p:txEl>
                                              <p:pRg st="4" end="4"/>
                                            </p:txEl>
                                          </p:spTgt>
                                        </p:tgtEl>
                                        <p:attrNameLst>
                                          <p:attrName>style.visibility</p:attrName>
                                        </p:attrNameLst>
                                      </p:cBhvr>
                                      <p:to>
                                        <p:strVal val="visible"/>
                                      </p:to>
                                    </p:set>
                                    <p:animEffect transition="in" filter="wipe(left)">
                                      <p:cBhvr>
                                        <p:cTn id="38" dur="500"/>
                                        <p:tgtEl>
                                          <p:spTgt spid="563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5536" y="457200"/>
            <a:ext cx="7056784" cy="883568"/>
          </a:xfrm>
        </p:spPr>
        <p:txBody>
          <a:bodyPr>
            <a:normAutofit/>
          </a:bodyPr>
          <a:lstStyle/>
          <a:p>
            <a:pPr eaLnBrk="1" hangingPunct="1"/>
            <a:r>
              <a:rPr lang="tr-TR" altLang="tr-TR" sz="3400" dirty="0" smtClean="0">
                <a:solidFill>
                  <a:srgbClr val="FF0000"/>
                </a:solidFill>
                <a:latin typeface="Times New Roman" panose="02020603050405020304" pitchFamily="18" charset="0"/>
                <a:cs typeface="Times New Roman" panose="02020603050405020304" pitchFamily="18" charset="0"/>
              </a:rPr>
              <a:t>Demokratik liderlik:</a:t>
            </a:r>
          </a:p>
        </p:txBody>
      </p:sp>
      <p:graphicFrame>
        <p:nvGraphicFramePr>
          <p:cNvPr id="57347" name="Object 2"/>
          <p:cNvGraphicFramePr>
            <a:graphicFrameLocks noGrp="1" noChangeAspect="1"/>
          </p:cNvGraphicFramePr>
          <p:nvPr>
            <p:ph type="clipArt" sz="half" idx="1"/>
            <p:extLst>
              <p:ext uri="{D42A27DB-BD31-4B8C-83A1-F6EECF244321}">
                <p14:modId xmlns:p14="http://schemas.microsoft.com/office/powerpoint/2010/main" val="3373854228"/>
              </p:ext>
            </p:extLst>
          </p:nvPr>
        </p:nvGraphicFramePr>
        <p:xfrm>
          <a:off x="323528" y="1988840"/>
          <a:ext cx="2442291" cy="2498575"/>
        </p:xfrm>
        <a:graphic>
          <a:graphicData uri="http://schemas.openxmlformats.org/presentationml/2006/ole">
            <mc:AlternateContent xmlns:mc="http://schemas.openxmlformats.org/markup-compatibility/2006">
              <mc:Choice xmlns:v="urn:schemas-microsoft-com:vml" Requires="v">
                <p:oleObj spid="_x0000_s5125" name="Klip" r:id="rId3" imgW="4519613" imgH="3467100" progId="">
                  <p:embed/>
                </p:oleObj>
              </mc:Choice>
              <mc:Fallback>
                <p:oleObj name="Klip" r:id="rId3" imgW="4519613" imgH="3467100"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88840"/>
                        <a:ext cx="2442291" cy="2498575"/>
                      </a:xfrm>
                      <a:prstGeom prst="rect">
                        <a:avLst/>
                      </a:prstGeom>
                      <a:noFill/>
                      <a:ln>
                        <a:noFill/>
                      </a:ln>
                    </p:spPr>
                  </p:pic>
                </p:oleObj>
              </mc:Fallback>
            </mc:AlternateContent>
          </a:graphicData>
        </a:graphic>
      </p:graphicFrame>
      <p:sp>
        <p:nvSpPr>
          <p:cNvPr id="57348" name="Rectangle 4"/>
          <p:cNvSpPr>
            <a:spLocks noGrp="1" noChangeArrowheads="1"/>
          </p:cNvSpPr>
          <p:nvPr>
            <p:ph type="body" sz="half" idx="2"/>
          </p:nvPr>
        </p:nvSpPr>
        <p:spPr>
          <a:xfrm>
            <a:off x="2915816" y="1404697"/>
            <a:ext cx="5472608" cy="4267200"/>
          </a:xfrm>
        </p:spPr>
        <p:txBody>
          <a:bodyPr>
            <a:noAutofit/>
          </a:bodyPr>
          <a:lstStyle/>
          <a:p>
            <a:pPr eaLnBrk="1" hangingPunct="1"/>
            <a:r>
              <a:rPr lang="tr-TR" altLang="tr-TR" sz="2400" dirty="0" smtClean="0">
                <a:latin typeface="Times New Roman" panose="02020603050405020304" pitchFamily="18" charset="0"/>
                <a:cs typeface="Times New Roman" panose="02020603050405020304" pitchFamily="18" charset="0"/>
              </a:rPr>
              <a:t>Lider kararları kendisi vermez.</a:t>
            </a:r>
          </a:p>
          <a:p>
            <a:pPr eaLnBrk="1" hangingPunct="1"/>
            <a:r>
              <a:rPr lang="tr-TR" altLang="tr-TR" sz="2400" dirty="0" smtClean="0">
                <a:latin typeface="Times New Roman" panose="02020603050405020304" pitchFamily="18" charset="0"/>
                <a:cs typeface="Times New Roman" panose="02020603050405020304" pitchFamily="18" charset="0"/>
              </a:rPr>
              <a:t>Tartışma özgürlüğü içinde grup bir bütün olarak karar verir.</a:t>
            </a:r>
          </a:p>
          <a:p>
            <a:pPr eaLnBrk="1" hangingPunct="1"/>
            <a:r>
              <a:rPr lang="tr-TR" altLang="tr-TR" sz="2400" dirty="0" smtClean="0">
                <a:latin typeface="Times New Roman" panose="02020603050405020304" pitchFamily="18" charset="0"/>
                <a:cs typeface="Times New Roman" panose="02020603050405020304" pitchFamily="18" charset="0"/>
              </a:rPr>
              <a:t>Önerilere ve fikirlere açıktır.</a:t>
            </a:r>
          </a:p>
          <a:p>
            <a:pPr eaLnBrk="1" hangingPunct="1"/>
            <a:r>
              <a:rPr lang="tr-TR" altLang="tr-TR" sz="2400" dirty="0" smtClean="0">
                <a:latin typeface="Times New Roman" panose="02020603050405020304" pitchFamily="18" charset="0"/>
                <a:cs typeface="Times New Roman" panose="02020603050405020304" pitchFamily="18" charset="0"/>
              </a:rPr>
              <a:t>Lider tarafından olumlu bir çalışma atmosferi yaratılmıştır.</a:t>
            </a:r>
          </a:p>
          <a:p>
            <a:pPr eaLnBrk="1" hangingPunct="1"/>
            <a:r>
              <a:rPr lang="tr-TR" altLang="tr-TR" sz="2400" dirty="0" smtClean="0">
                <a:latin typeface="Times New Roman" panose="02020603050405020304" pitchFamily="18" charset="0"/>
                <a:cs typeface="Times New Roman" panose="02020603050405020304" pitchFamily="18" charset="0"/>
              </a:rPr>
              <a:t>Grup üyeleri doyumlu ve yüksek morallidir.</a:t>
            </a:r>
          </a:p>
          <a:p>
            <a:pPr eaLnBrk="1" hangingPunct="1"/>
            <a:r>
              <a:rPr lang="tr-TR" altLang="tr-TR" sz="2400" dirty="0" smtClean="0">
                <a:latin typeface="Times New Roman" panose="02020603050405020304" pitchFamily="18" charset="0"/>
                <a:cs typeface="Times New Roman" panose="02020603050405020304" pitchFamily="18" charset="0"/>
              </a:rPr>
              <a:t>Bilginin grup üyelerince paylaşımı esastır.</a:t>
            </a:r>
          </a:p>
        </p:txBody>
      </p:sp>
    </p:spTree>
    <p:extLst>
      <p:ext uri="{BB962C8B-B14F-4D97-AF65-F5344CB8AC3E}">
        <p14:creationId xmlns:p14="http://schemas.microsoft.com/office/powerpoint/2010/main" val="695191513"/>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wipe(left)">
                                      <p:cBhvr>
                                        <p:cTn id="7" dur="500"/>
                                        <p:tgtEl>
                                          <p:spTgt spid="57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7346"/>
                                        </p:tgtEl>
                                        <p:attrNameLst>
                                          <p:attrName>style.visibility</p:attrName>
                                        </p:attrNameLst>
                                      </p:cBhvr>
                                      <p:to>
                                        <p:strVal val="visible"/>
                                      </p:to>
                                    </p:set>
                                    <p:anim calcmode="lin" valueType="num">
                                      <p:cBhvr additive="base">
                                        <p:cTn id="12" dur="500" fill="hold"/>
                                        <p:tgtEl>
                                          <p:spTgt spid="57346"/>
                                        </p:tgtEl>
                                        <p:attrNameLst>
                                          <p:attrName>ppt_x</p:attrName>
                                        </p:attrNameLst>
                                      </p:cBhvr>
                                      <p:tavLst>
                                        <p:tav tm="0">
                                          <p:val>
                                            <p:strVal val="#ppt_x"/>
                                          </p:val>
                                        </p:tav>
                                        <p:tav tm="100000">
                                          <p:val>
                                            <p:strVal val="#ppt_x"/>
                                          </p:val>
                                        </p:tav>
                                      </p:tavLst>
                                    </p:anim>
                                    <p:anim calcmode="lin" valueType="num">
                                      <p:cBhvr additive="base">
                                        <p:cTn id="13"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7348">
                                            <p:txEl>
                                              <p:pRg st="0" end="0"/>
                                            </p:txEl>
                                          </p:spTgt>
                                        </p:tgtEl>
                                        <p:attrNameLst>
                                          <p:attrName>style.visibility</p:attrName>
                                        </p:attrNameLst>
                                      </p:cBhvr>
                                      <p:to>
                                        <p:strVal val="visible"/>
                                      </p:to>
                                    </p:set>
                                    <p:animEffect transition="in" filter="wipe(left)">
                                      <p:cBhvr>
                                        <p:cTn id="18" dur="500"/>
                                        <p:tgtEl>
                                          <p:spTgt spid="5734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7348">
                                            <p:txEl>
                                              <p:pRg st="1" end="1"/>
                                            </p:txEl>
                                          </p:spTgt>
                                        </p:tgtEl>
                                        <p:attrNameLst>
                                          <p:attrName>style.visibility</p:attrName>
                                        </p:attrNameLst>
                                      </p:cBhvr>
                                      <p:to>
                                        <p:strVal val="visible"/>
                                      </p:to>
                                    </p:set>
                                    <p:animEffect transition="in" filter="wipe(left)">
                                      <p:cBhvr>
                                        <p:cTn id="23" dur="500"/>
                                        <p:tgtEl>
                                          <p:spTgt spid="57348">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7348">
                                            <p:txEl>
                                              <p:pRg st="2" end="2"/>
                                            </p:txEl>
                                          </p:spTgt>
                                        </p:tgtEl>
                                        <p:attrNameLst>
                                          <p:attrName>style.visibility</p:attrName>
                                        </p:attrNameLst>
                                      </p:cBhvr>
                                      <p:to>
                                        <p:strVal val="visible"/>
                                      </p:to>
                                    </p:set>
                                    <p:animEffect transition="in" filter="wipe(left)">
                                      <p:cBhvr>
                                        <p:cTn id="28" dur="500"/>
                                        <p:tgtEl>
                                          <p:spTgt spid="57348">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7348">
                                            <p:txEl>
                                              <p:pRg st="3" end="3"/>
                                            </p:txEl>
                                          </p:spTgt>
                                        </p:tgtEl>
                                        <p:attrNameLst>
                                          <p:attrName>style.visibility</p:attrName>
                                        </p:attrNameLst>
                                      </p:cBhvr>
                                      <p:to>
                                        <p:strVal val="visible"/>
                                      </p:to>
                                    </p:set>
                                    <p:animEffect transition="in" filter="wipe(left)">
                                      <p:cBhvr>
                                        <p:cTn id="33" dur="500"/>
                                        <p:tgtEl>
                                          <p:spTgt spid="57348">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7348">
                                            <p:txEl>
                                              <p:pRg st="4" end="4"/>
                                            </p:txEl>
                                          </p:spTgt>
                                        </p:tgtEl>
                                        <p:attrNameLst>
                                          <p:attrName>style.visibility</p:attrName>
                                        </p:attrNameLst>
                                      </p:cBhvr>
                                      <p:to>
                                        <p:strVal val="visible"/>
                                      </p:to>
                                    </p:set>
                                    <p:animEffect transition="in" filter="wipe(left)">
                                      <p:cBhvr>
                                        <p:cTn id="38" dur="500"/>
                                        <p:tgtEl>
                                          <p:spTgt spid="57348">
                                            <p:txEl>
                                              <p:pRg st="4" end="4"/>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7348">
                                            <p:txEl>
                                              <p:pRg st="5" end="5"/>
                                            </p:txEl>
                                          </p:spTgt>
                                        </p:tgtEl>
                                        <p:attrNameLst>
                                          <p:attrName>style.visibility</p:attrName>
                                        </p:attrNameLst>
                                      </p:cBhvr>
                                      <p:to>
                                        <p:strVal val="visible"/>
                                      </p:to>
                                    </p:set>
                                    <p:animEffect transition="in" filter="wipe(left)">
                                      <p:cBhvr>
                                        <p:cTn id="43" dur="500"/>
                                        <p:tgtEl>
                                          <p:spTgt spid="573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11560" y="457200"/>
            <a:ext cx="6984776" cy="883568"/>
          </a:xfrm>
        </p:spPr>
        <p:txBody>
          <a:bodyPr>
            <a:noAutofit/>
          </a:bodyPr>
          <a:lstStyle/>
          <a:p>
            <a:pPr eaLnBrk="1" fontAlgn="auto" hangingPunct="1">
              <a:spcAft>
                <a:spcPts val="0"/>
              </a:spcAft>
              <a:defRPr/>
            </a:pPr>
            <a:r>
              <a:rPr lang="tr-TR" altLang="tr-TR" sz="3400" dirty="0" smtClean="0">
                <a:solidFill>
                  <a:srgbClr val="FF0000"/>
                </a:solidFill>
                <a:latin typeface="Times New Roman" panose="02020603050405020304" pitchFamily="18" charset="0"/>
                <a:cs typeface="Times New Roman" panose="02020603050405020304" pitchFamily="18" charset="0"/>
              </a:rPr>
              <a:t>Niteliklere göre liderlik:</a:t>
            </a:r>
          </a:p>
        </p:txBody>
      </p:sp>
      <p:graphicFrame>
        <p:nvGraphicFramePr>
          <p:cNvPr id="58371" name="Object 2"/>
          <p:cNvGraphicFramePr>
            <a:graphicFrameLocks noGrp="1" noChangeAspect="1"/>
          </p:cNvGraphicFramePr>
          <p:nvPr>
            <p:ph type="clipArt" sz="half" idx="1"/>
            <p:extLst>
              <p:ext uri="{D42A27DB-BD31-4B8C-83A1-F6EECF244321}">
                <p14:modId xmlns:p14="http://schemas.microsoft.com/office/powerpoint/2010/main" val="3231283858"/>
              </p:ext>
            </p:extLst>
          </p:nvPr>
        </p:nvGraphicFramePr>
        <p:xfrm>
          <a:off x="827584" y="1988840"/>
          <a:ext cx="1214437" cy="3086100"/>
        </p:xfrm>
        <a:graphic>
          <a:graphicData uri="http://schemas.openxmlformats.org/presentationml/2006/ole">
            <mc:AlternateContent xmlns:mc="http://schemas.openxmlformats.org/markup-compatibility/2006">
              <mc:Choice xmlns:v="urn:schemas-microsoft-com:vml" Requires="v">
                <p:oleObj spid="_x0000_s6149" name="Klip" r:id="rId3" imgW="1395413" imgH="2659063" progId="">
                  <p:embed/>
                </p:oleObj>
              </mc:Choice>
              <mc:Fallback>
                <p:oleObj name="Klip" r:id="rId3" imgW="1395413" imgH="2659063"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1988840"/>
                        <a:ext cx="1214437"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8372" name="Rectangle 4"/>
          <p:cNvSpPr>
            <a:spLocks noGrp="1" noChangeArrowheads="1"/>
          </p:cNvSpPr>
          <p:nvPr>
            <p:ph type="body" sz="half" idx="2"/>
          </p:nvPr>
        </p:nvSpPr>
        <p:spPr>
          <a:xfrm>
            <a:off x="3028950" y="1371600"/>
            <a:ext cx="4514850" cy="4267200"/>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tr-TR" altLang="tr-TR" sz="2400" dirty="0">
                <a:latin typeface="Times New Roman" panose="02020603050405020304" pitchFamily="18" charset="0"/>
                <a:cs typeface="Times New Roman" panose="02020603050405020304" pitchFamily="18" charset="0"/>
              </a:rPr>
              <a:t>Bireyin lider olarak sahip olması gereken özellikler üzerinde durur.</a:t>
            </a:r>
          </a:p>
          <a:p>
            <a:pPr marL="274320" indent="-274320" eaLnBrk="1" fontAlgn="auto" hangingPunct="1">
              <a:spcAft>
                <a:spcPts val="0"/>
              </a:spcAft>
              <a:buClr>
                <a:schemeClr val="accent3"/>
              </a:buClr>
              <a:buFont typeface="Wingdings 2"/>
              <a:buChar char=""/>
              <a:defRPr/>
            </a:pPr>
            <a:r>
              <a:rPr lang="tr-TR" altLang="tr-TR" sz="2400" dirty="0">
                <a:latin typeface="Times New Roman" panose="02020603050405020304" pitchFamily="18" charset="0"/>
                <a:cs typeface="Times New Roman" panose="02020603050405020304" pitchFamily="18" charset="0"/>
              </a:rPr>
              <a:t>Liderlik doğuştan gelen bir özelliktir.</a:t>
            </a:r>
          </a:p>
          <a:p>
            <a:pPr marL="274320" indent="-274320" eaLnBrk="1" fontAlgn="auto" hangingPunct="1">
              <a:spcAft>
                <a:spcPts val="0"/>
              </a:spcAft>
              <a:buClr>
                <a:schemeClr val="accent3"/>
              </a:buClr>
              <a:buFont typeface="Wingdings 2"/>
              <a:buChar char=""/>
              <a:defRPr/>
            </a:pPr>
            <a:r>
              <a:rPr lang="tr-TR" altLang="tr-TR" sz="2400" dirty="0">
                <a:latin typeface="Times New Roman" panose="02020603050405020304" pitchFamily="18" charset="0"/>
                <a:cs typeface="Times New Roman" panose="02020603050405020304" pitchFamily="18" charset="0"/>
              </a:rPr>
              <a:t>LİDER OLUNMAZ LİDER DOĞULUR</a:t>
            </a:r>
          </a:p>
          <a:p>
            <a:pPr marL="274320" indent="-274320" eaLnBrk="1" fontAlgn="auto" hangingPunct="1">
              <a:spcAft>
                <a:spcPts val="0"/>
              </a:spcAft>
              <a:buClr>
                <a:schemeClr val="accent3"/>
              </a:buClr>
              <a:buFont typeface="Wingdings 2"/>
              <a:buChar char=""/>
              <a:defRPr/>
            </a:pPr>
            <a:r>
              <a:rPr lang="tr-TR" altLang="tr-TR" sz="2400" dirty="0">
                <a:latin typeface="Times New Roman" panose="02020603050405020304" pitchFamily="18" charset="0"/>
                <a:cs typeface="Times New Roman" panose="02020603050405020304" pitchFamily="18" charset="0"/>
              </a:rPr>
              <a:t>Bu özellikler şöyle özetlenebilir: Boy, yakışıklılık, güzel konuşma, ses tonu, zeka, bilgi, kişiler arası ilişki kurma yeteneği, ileriyi görebilme, dürüstlük, kendine güven duyma, kararlılık vb.</a:t>
            </a:r>
          </a:p>
          <a:p>
            <a:pPr marL="274320" indent="-274320" eaLnBrk="1" fontAlgn="auto" hangingPunct="1">
              <a:spcAft>
                <a:spcPts val="0"/>
              </a:spcAft>
              <a:buClr>
                <a:schemeClr val="accent3"/>
              </a:buClr>
              <a:buFont typeface="Monotype Sorts"/>
              <a:buNone/>
              <a:defRPr/>
            </a:pPr>
            <a:r>
              <a:rPr lang="tr-TR" altLang="tr-TR" sz="1500" dirty="0">
                <a:solidFill>
                  <a:schemeClr val="tx1">
                    <a:lumMod val="65000"/>
                    <a:lumOff val="35000"/>
                  </a:schemeClr>
                </a:solidFill>
              </a:rPr>
              <a:t> </a:t>
            </a:r>
          </a:p>
        </p:txBody>
      </p:sp>
    </p:spTree>
    <p:extLst>
      <p:ext uri="{BB962C8B-B14F-4D97-AF65-F5344CB8AC3E}">
        <p14:creationId xmlns:p14="http://schemas.microsoft.com/office/powerpoint/2010/main" val="3174936959"/>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ppt_x"/>
                                          </p:val>
                                        </p:tav>
                                        <p:tav tm="100000">
                                          <p:val>
                                            <p:strVal val="#ppt_x"/>
                                          </p:val>
                                        </p:tav>
                                      </p:tavLst>
                                    </p:anim>
                                    <p:anim calcmode="lin" valueType="num">
                                      <p:cBhvr additive="base">
                                        <p:cTn id="8" dur="500" fill="hold"/>
                                        <p:tgtEl>
                                          <p:spTgt spid="583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58371"/>
                                        </p:tgtEl>
                                        <p:attrNameLst>
                                          <p:attrName>style.visibility</p:attrName>
                                        </p:attrNameLst>
                                      </p:cBhvr>
                                      <p:to>
                                        <p:strVal val="visible"/>
                                      </p:to>
                                    </p:set>
                                    <p:animEffect transition="in" filter="wipe(left)">
                                      <p:cBhvr>
                                        <p:cTn id="13" dur="500"/>
                                        <p:tgtEl>
                                          <p:spTgt spid="5837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58372">
                                            <p:txEl>
                                              <p:pRg st="0" end="0"/>
                                            </p:txEl>
                                          </p:spTgt>
                                        </p:tgtEl>
                                        <p:attrNameLst>
                                          <p:attrName>style.visibility</p:attrName>
                                        </p:attrNameLst>
                                      </p:cBhvr>
                                      <p:to>
                                        <p:strVal val="visible"/>
                                      </p:to>
                                    </p:set>
                                    <p:animEffect transition="in" filter="wipe(left)">
                                      <p:cBhvr>
                                        <p:cTn id="18" dur="500"/>
                                        <p:tgtEl>
                                          <p:spTgt spid="58372">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8372">
                                            <p:txEl>
                                              <p:pRg st="1" end="1"/>
                                            </p:txEl>
                                          </p:spTgt>
                                        </p:tgtEl>
                                        <p:attrNameLst>
                                          <p:attrName>style.visibility</p:attrName>
                                        </p:attrNameLst>
                                      </p:cBhvr>
                                      <p:to>
                                        <p:strVal val="visible"/>
                                      </p:to>
                                    </p:set>
                                    <p:animEffect transition="in" filter="wipe(left)">
                                      <p:cBhvr>
                                        <p:cTn id="23" dur="500"/>
                                        <p:tgtEl>
                                          <p:spTgt spid="58372">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8372">
                                            <p:txEl>
                                              <p:pRg st="2" end="2"/>
                                            </p:txEl>
                                          </p:spTgt>
                                        </p:tgtEl>
                                        <p:attrNameLst>
                                          <p:attrName>style.visibility</p:attrName>
                                        </p:attrNameLst>
                                      </p:cBhvr>
                                      <p:to>
                                        <p:strVal val="visible"/>
                                      </p:to>
                                    </p:set>
                                    <p:animEffect transition="in" filter="wipe(left)">
                                      <p:cBhvr>
                                        <p:cTn id="28" dur="500"/>
                                        <p:tgtEl>
                                          <p:spTgt spid="58372">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8372">
                                            <p:txEl>
                                              <p:pRg st="3" end="3"/>
                                            </p:txEl>
                                          </p:spTgt>
                                        </p:tgtEl>
                                        <p:attrNameLst>
                                          <p:attrName>style.visibility</p:attrName>
                                        </p:attrNameLst>
                                      </p:cBhvr>
                                      <p:to>
                                        <p:strVal val="visible"/>
                                      </p:to>
                                    </p:set>
                                    <p:animEffect transition="in" filter="wipe(left)">
                                      <p:cBhvr>
                                        <p:cTn id="33" dur="500"/>
                                        <p:tgtEl>
                                          <p:spTgt spid="58372">
                                            <p:txEl>
                                              <p:pRg st="3" end="3"/>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8372">
                                            <p:txEl>
                                              <p:pRg st="4" end="4"/>
                                            </p:txEl>
                                          </p:spTgt>
                                        </p:tgtEl>
                                        <p:attrNameLst>
                                          <p:attrName>style.visibility</p:attrName>
                                        </p:attrNameLst>
                                      </p:cBhvr>
                                      <p:to>
                                        <p:strVal val="visible"/>
                                      </p:to>
                                    </p:set>
                                    <p:animEffect transition="in" filter="wipe(left)">
                                      <p:cBhvr>
                                        <p:cTn id="38" dur="500"/>
                                        <p:tgtEl>
                                          <p:spTgt spid="58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rtlCol="0">
            <a:normAutofit/>
          </a:bodyPr>
          <a:lstStyle/>
          <a:p>
            <a:pPr eaLnBrk="1" fontAlgn="auto" hangingPunct="1">
              <a:spcAft>
                <a:spcPts val="0"/>
              </a:spcAft>
              <a:defRPr/>
            </a:pPr>
            <a:r>
              <a:rPr lang="tr-TR" dirty="0">
                <a:solidFill>
                  <a:srgbClr val="FF0000"/>
                </a:solidFill>
              </a:rPr>
              <a:t>Davranışsal liderlik </a:t>
            </a:r>
            <a:r>
              <a:rPr lang="tr-TR" dirty="0" smtClean="0">
                <a:solidFill>
                  <a:srgbClr val="FF0000"/>
                </a:solidFill>
              </a:rPr>
              <a:t>:</a:t>
            </a:r>
            <a:endParaRPr lang="tr-TR" dirty="0">
              <a:solidFill>
                <a:srgbClr val="FF0000"/>
              </a:solidFill>
            </a:endParaRPr>
          </a:p>
        </p:txBody>
      </p:sp>
      <p:sp>
        <p:nvSpPr>
          <p:cNvPr id="59395" name="Rectangle 3"/>
          <p:cNvSpPr>
            <a:spLocks noGrp="1" noChangeArrowheads="1"/>
          </p:cNvSpPr>
          <p:nvPr>
            <p:ph idx="1"/>
          </p:nvPr>
        </p:nvSpPr>
        <p:spPr>
          <a:xfrm>
            <a:off x="1331640" y="1436934"/>
            <a:ext cx="5829300" cy="4114800"/>
          </a:xfrm>
        </p:spPr>
        <p:txBody>
          <a:bodyPr/>
          <a:lstStyle/>
          <a:p>
            <a:pPr eaLnBrk="1" hangingPunct="1"/>
            <a:r>
              <a:rPr lang="tr-TR" altLang="tr-TR" dirty="0" smtClean="0"/>
              <a:t>Davranışsal liderlik modellerine göre lideri başarılı ve etkin kılan husus; liderin özelliklerinden çok, liderin liderlik yaparken gösterdiği davranışlara bağlıdır.</a:t>
            </a:r>
          </a:p>
          <a:p>
            <a:pPr eaLnBrk="1" hangingPunct="1">
              <a:buFont typeface="Monotype Sorts"/>
              <a:buNone/>
            </a:pPr>
            <a:endParaRPr lang="tr-TR" altLang="tr-TR" dirty="0" smtClean="0"/>
          </a:p>
        </p:txBody>
      </p:sp>
    </p:spTree>
    <p:extLst>
      <p:ext uri="{BB962C8B-B14F-4D97-AF65-F5344CB8AC3E}">
        <p14:creationId xmlns:p14="http://schemas.microsoft.com/office/powerpoint/2010/main" val="32422557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Effect transition="in" filter="wipe(left)">
                                      <p:cBhvr>
                                        <p:cTn id="13"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314450" y="533400"/>
            <a:ext cx="5829300" cy="1143000"/>
          </a:xfrm>
        </p:spPr>
        <p:txBody>
          <a:bodyPr>
            <a:normAutofit/>
          </a:bodyPr>
          <a:lstStyle/>
          <a:p>
            <a:pPr eaLnBrk="1" fontAlgn="auto" hangingPunct="1">
              <a:spcAft>
                <a:spcPts val="0"/>
              </a:spcAft>
              <a:defRPr/>
            </a:pPr>
            <a:r>
              <a:rPr lang="tr-TR" altLang="tr-TR" dirty="0" smtClean="0">
                <a:solidFill>
                  <a:srgbClr val="FF0000"/>
                </a:solidFill>
              </a:rPr>
              <a:t>Durumsal liderlik </a:t>
            </a:r>
          </a:p>
        </p:txBody>
      </p:sp>
      <p:sp>
        <p:nvSpPr>
          <p:cNvPr id="65539" name="Rectangle 3"/>
          <p:cNvSpPr>
            <a:spLocks noGrp="1" noChangeArrowheads="1"/>
          </p:cNvSpPr>
          <p:nvPr>
            <p:ph idx="1"/>
          </p:nvPr>
        </p:nvSpPr>
        <p:spPr/>
        <p:txBody>
          <a:bodyPr/>
          <a:lstStyle/>
          <a:p>
            <a:pPr eaLnBrk="1" hangingPunct="1">
              <a:buFont typeface="Monotype Sorts"/>
              <a:buNone/>
            </a:pPr>
            <a:r>
              <a:rPr lang="tr-TR" altLang="tr-TR" dirty="0" smtClean="0"/>
              <a:t>	Durumsal liderlik modellerine göre, her durum ve koşula uygun her durum ve koşulda başarılı olabilecek evrensel bir liderlik modeli yoktur.</a:t>
            </a:r>
          </a:p>
          <a:p>
            <a:pPr eaLnBrk="1" hangingPunct="1">
              <a:buFont typeface="Monotype Sorts"/>
              <a:buNone/>
            </a:pPr>
            <a:endParaRPr lang="tr-TR" altLang="tr-TR" dirty="0" smtClean="0"/>
          </a:p>
          <a:p>
            <a:pPr eaLnBrk="1" hangingPunct="1">
              <a:buFont typeface="Monotype Sorts"/>
              <a:buNone/>
            </a:pPr>
            <a:r>
              <a:rPr lang="tr-TR" altLang="tr-TR" dirty="0" smtClean="0"/>
              <a:t>	</a:t>
            </a:r>
            <a:r>
              <a:rPr lang="tr-TR" altLang="tr-TR" dirty="0" smtClean="0">
                <a:solidFill>
                  <a:srgbClr val="FF0000"/>
                </a:solidFill>
              </a:rPr>
              <a:t>Liderlik</a:t>
            </a:r>
            <a:r>
              <a:rPr lang="tr-TR" altLang="tr-TR" dirty="0" smtClean="0"/>
              <a:t> = izleyiciler, amaçlar, liderin kişisel özellikleri, ortam koşulları</a:t>
            </a:r>
          </a:p>
        </p:txBody>
      </p:sp>
    </p:spTree>
    <p:extLst>
      <p:ext uri="{BB962C8B-B14F-4D97-AF65-F5344CB8AC3E}">
        <p14:creationId xmlns:p14="http://schemas.microsoft.com/office/powerpoint/2010/main" val="30283136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ppt_x"/>
                                          </p:val>
                                        </p:tav>
                                        <p:tav tm="100000">
                                          <p:val>
                                            <p:strVal val="#ppt_x"/>
                                          </p:val>
                                        </p:tav>
                                      </p:tavLst>
                                    </p:anim>
                                    <p:anim calcmode="lin" valueType="num">
                                      <p:cBhvr additive="base">
                                        <p:cTn id="8" dur="500" fill="hold"/>
                                        <p:tgtEl>
                                          <p:spTgt spid="6553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Effect transition="in" filter="wipe(left)">
                                      <p:cBhvr>
                                        <p:cTn id="13" dur="500"/>
                                        <p:tgtEl>
                                          <p:spTgt spid="65539">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539">
                                            <p:txEl>
                                              <p:pRg st="2" end="2"/>
                                            </p:txEl>
                                          </p:spTgt>
                                        </p:tgtEl>
                                        <p:attrNameLst>
                                          <p:attrName>style.visibility</p:attrName>
                                        </p:attrNameLst>
                                      </p:cBhvr>
                                      <p:to>
                                        <p:strVal val="visible"/>
                                      </p:to>
                                    </p:set>
                                    <p:animEffect transition="in" filter="wipe(left)">
                                      <p:cBhvr>
                                        <p:cTn id="18" dur="500"/>
                                        <p:tgtEl>
                                          <p:spTgt spid="65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a:xfrm>
            <a:off x="755576" y="274638"/>
            <a:ext cx="7128792" cy="1143000"/>
          </a:xfrm>
        </p:spPr>
        <p:txBody>
          <a:bodyPr>
            <a:normAutofit/>
          </a:bodyPr>
          <a:lstStyle/>
          <a:p>
            <a:pPr eaLnBrk="1" hangingPunct="1"/>
            <a:r>
              <a:rPr lang="tr-TR" altLang="tr-TR" sz="3400" dirty="0" smtClean="0">
                <a:solidFill>
                  <a:srgbClr val="FF0000"/>
                </a:solidFill>
                <a:latin typeface="Times New Roman" panose="02020603050405020304" pitchFamily="18" charset="0"/>
                <a:cs typeface="Times New Roman" panose="02020603050405020304" pitchFamily="18" charset="0"/>
              </a:rPr>
              <a:t>Değişimci-Reformist </a:t>
            </a:r>
            <a:br>
              <a:rPr lang="tr-TR" altLang="tr-TR" sz="3400" dirty="0" smtClean="0">
                <a:solidFill>
                  <a:srgbClr val="FF0000"/>
                </a:solidFill>
                <a:latin typeface="Times New Roman" panose="02020603050405020304" pitchFamily="18" charset="0"/>
                <a:cs typeface="Times New Roman" panose="02020603050405020304" pitchFamily="18" charset="0"/>
              </a:rPr>
            </a:br>
            <a:r>
              <a:rPr lang="tr-TR" altLang="tr-TR" sz="3400" dirty="0" smtClean="0">
                <a:solidFill>
                  <a:srgbClr val="FF0000"/>
                </a:solidFill>
                <a:latin typeface="Times New Roman" panose="02020603050405020304" pitchFamily="18" charset="0"/>
                <a:cs typeface="Times New Roman" panose="02020603050405020304" pitchFamily="18" charset="0"/>
              </a:rPr>
              <a:t>(</a:t>
            </a:r>
            <a:r>
              <a:rPr lang="tr-TR" altLang="tr-TR" sz="3400" dirty="0" err="1" smtClean="0">
                <a:solidFill>
                  <a:srgbClr val="FF0000"/>
                </a:solidFill>
                <a:latin typeface="Times New Roman" panose="02020603050405020304" pitchFamily="18" charset="0"/>
                <a:cs typeface="Times New Roman" panose="02020603050405020304" pitchFamily="18" charset="0"/>
              </a:rPr>
              <a:t>Transformasyonel</a:t>
            </a:r>
            <a:r>
              <a:rPr lang="tr-TR" altLang="tr-TR" sz="3400" dirty="0" smtClean="0">
                <a:solidFill>
                  <a:srgbClr val="FF0000"/>
                </a:solidFill>
                <a:latin typeface="Times New Roman" panose="02020603050405020304" pitchFamily="18" charset="0"/>
                <a:cs typeface="Times New Roman" panose="02020603050405020304" pitchFamily="18" charset="0"/>
              </a:rPr>
              <a:t>) liderlik </a:t>
            </a:r>
          </a:p>
        </p:txBody>
      </p:sp>
      <p:sp>
        <p:nvSpPr>
          <p:cNvPr id="75779" name="Rectangle 1027"/>
          <p:cNvSpPr>
            <a:spLocks noGrp="1" noChangeArrowheads="1"/>
          </p:cNvSpPr>
          <p:nvPr>
            <p:ph idx="1"/>
          </p:nvPr>
        </p:nvSpPr>
        <p:spPr>
          <a:xfrm>
            <a:off x="2051720" y="1700808"/>
            <a:ext cx="6264696" cy="3960440"/>
          </a:xfrm>
        </p:spPr>
        <p:txBody>
          <a:bodyPr>
            <a:noAutofit/>
          </a:bodyPr>
          <a:lstStyle/>
          <a:p>
            <a:pPr eaLnBrk="1" hangingPunct="1">
              <a:buFont typeface="Monotype Sorts"/>
              <a:buNone/>
            </a:pPr>
            <a:r>
              <a:rPr lang="tr-TR" altLang="tr-TR" sz="3000" dirty="0" smtClean="0">
                <a:latin typeface="Times New Roman" panose="02020603050405020304" pitchFamily="18" charset="0"/>
                <a:cs typeface="Times New Roman" panose="02020603050405020304" pitchFamily="18" charset="0"/>
              </a:rPr>
              <a:t>Lider, değişen dış çevresel ve örgütsel koşul ve sorunlarla başa çıkmak için girişimci, kaynak dağıtıcı, müzakere edici, motive edici, ilham verici, politika yapıcı, yol gösterici, baş destekleyici rollerini oynayarak stratejik ve genel olan sorunlara eğilip işletme çalışanlarını yönlendiriyor.</a:t>
            </a:r>
          </a:p>
        </p:txBody>
      </p:sp>
      <p:sp>
        <p:nvSpPr>
          <p:cNvPr id="5" name="4 Altbilgi Yer Tutucusu"/>
          <p:cNvSpPr>
            <a:spLocks noGrp="1"/>
          </p:cNvSpPr>
          <p:nvPr>
            <p:ph type="ftr" sz="quarter" idx="11"/>
          </p:nvPr>
        </p:nvSpPr>
        <p:spPr/>
        <p:txBody>
          <a:bodyPr/>
          <a:lstStyle/>
          <a:p>
            <a:pPr>
              <a:defRPr/>
            </a:pPr>
            <a:endParaRPr lang="tr-TR" dirty="0"/>
          </a:p>
        </p:txBody>
      </p:sp>
      <p:graphicFrame>
        <p:nvGraphicFramePr>
          <p:cNvPr id="345088" name="Object 2"/>
          <p:cNvGraphicFramePr>
            <a:graphicFrameLocks noChangeAspect="1"/>
          </p:cNvGraphicFramePr>
          <p:nvPr>
            <p:extLst>
              <p:ext uri="{D42A27DB-BD31-4B8C-83A1-F6EECF244321}">
                <p14:modId xmlns:p14="http://schemas.microsoft.com/office/powerpoint/2010/main" val="1564873602"/>
              </p:ext>
            </p:extLst>
          </p:nvPr>
        </p:nvGraphicFramePr>
        <p:xfrm>
          <a:off x="251520" y="1844824"/>
          <a:ext cx="1584176" cy="3790868"/>
        </p:xfrm>
        <a:graphic>
          <a:graphicData uri="http://schemas.openxmlformats.org/presentationml/2006/ole">
            <mc:AlternateContent xmlns:mc="http://schemas.openxmlformats.org/markup-compatibility/2006">
              <mc:Choice xmlns:v="urn:schemas-microsoft-com:vml" Requires="v">
                <p:oleObj spid="_x0000_s7173" name="Klip" r:id="rId3" imgW="1296063" imgH="3934305" progId="">
                  <p:embed/>
                </p:oleObj>
              </mc:Choice>
              <mc:Fallback>
                <p:oleObj name="Klip" r:id="rId3" imgW="1296063" imgH="393430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844824"/>
                        <a:ext cx="1584176" cy="379086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47156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ppt_x"/>
                                          </p:val>
                                        </p:tav>
                                        <p:tav tm="100000">
                                          <p:val>
                                            <p:strVal val="#ppt_x"/>
                                          </p:val>
                                        </p:tav>
                                      </p:tavLst>
                                    </p:anim>
                                    <p:anim calcmode="lin" valueType="num">
                                      <p:cBhvr additive="base">
                                        <p:cTn id="8" dur="500" fill="hold"/>
                                        <p:tgtEl>
                                          <p:spTgt spid="757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5088"/>
                                        </p:tgtEl>
                                        <p:attrNameLst>
                                          <p:attrName>style.visibility</p:attrName>
                                        </p:attrNameLst>
                                      </p:cBhvr>
                                      <p:to>
                                        <p:strVal val="visible"/>
                                      </p:to>
                                    </p:set>
                                    <p:anim calcmode="lin" valueType="num">
                                      <p:cBhvr additive="base">
                                        <p:cTn id="13" dur="500" fill="hold"/>
                                        <p:tgtEl>
                                          <p:spTgt spid="345088"/>
                                        </p:tgtEl>
                                        <p:attrNameLst>
                                          <p:attrName>ppt_x</p:attrName>
                                        </p:attrNameLst>
                                      </p:cBhvr>
                                      <p:tavLst>
                                        <p:tav tm="0">
                                          <p:val>
                                            <p:strVal val="#ppt_x"/>
                                          </p:val>
                                        </p:tav>
                                        <p:tav tm="100000">
                                          <p:val>
                                            <p:strVal val="#ppt_x"/>
                                          </p:val>
                                        </p:tav>
                                      </p:tavLst>
                                    </p:anim>
                                    <p:anim calcmode="lin" valueType="num">
                                      <p:cBhvr additive="base">
                                        <p:cTn id="14" dur="500" fill="hold"/>
                                        <p:tgtEl>
                                          <p:spTgt spid="34508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5779">
                                            <p:txEl>
                                              <p:pRg st="0" end="0"/>
                                            </p:txEl>
                                          </p:spTgt>
                                        </p:tgtEl>
                                        <p:attrNameLst>
                                          <p:attrName>style.visibility</p:attrName>
                                        </p:attrNameLst>
                                      </p:cBhvr>
                                      <p:to>
                                        <p:strVal val="visible"/>
                                      </p:to>
                                    </p:set>
                                    <p:animEffect transition="in" filter="wipe(left)">
                                      <p:cBhvr>
                                        <p:cTn id="19" dur="500"/>
                                        <p:tgtEl>
                                          <p:spTgt spid="757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2758407" y="1432984"/>
            <a:ext cx="5076825" cy="1615827"/>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lnSpc>
                <a:spcPct val="90000"/>
              </a:lnSpc>
              <a:spcBef>
                <a:spcPct val="20000"/>
              </a:spcBef>
              <a:spcAft>
                <a:spcPts val="0"/>
              </a:spcAft>
              <a:defRPr/>
            </a:pPr>
            <a:r>
              <a:rPr lang="tr-TR" altLang="tr-TR" sz="3000" b="1" dirty="0">
                <a:solidFill>
                  <a:srgbClr val="000000"/>
                </a:solidFill>
                <a:latin typeface="Monotype Corsiva" panose="03010101010201010101" pitchFamily="66" charset="0"/>
                <a:cs typeface="+mn-cs"/>
              </a:rPr>
              <a:t>“</a:t>
            </a:r>
            <a:r>
              <a:rPr lang="tr-TR" altLang="tr-TR" sz="3300" b="1" dirty="0">
                <a:solidFill>
                  <a:srgbClr val="000000"/>
                </a:solidFill>
                <a:latin typeface="Monotype Corsiva" panose="03010101010201010101" pitchFamily="66" charset="0"/>
                <a:cs typeface="+mn-cs"/>
              </a:rPr>
              <a:t>İletişimde en önemli şey, </a:t>
            </a:r>
          </a:p>
          <a:p>
            <a:pPr algn="ctr" eaLnBrk="1" fontAlgn="auto" hangingPunct="1">
              <a:lnSpc>
                <a:spcPct val="90000"/>
              </a:lnSpc>
              <a:spcBef>
                <a:spcPct val="20000"/>
              </a:spcBef>
              <a:spcAft>
                <a:spcPts val="0"/>
              </a:spcAft>
              <a:defRPr/>
            </a:pPr>
            <a:r>
              <a:rPr lang="tr-TR" altLang="tr-TR" sz="3300" b="1" dirty="0">
                <a:solidFill>
                  <a:srgbClr val="000000"/>
                </a:solidFill>
                <a:latin typeface="Monotype Corsiva" panose="03010101010201010101" pitchFamily="66" charset="0"/>
                <a:cs typeface="+mn-cs"/>
              </a:rPr>
              <a:t>söylenmeyeni duymaktır.”</a:t>
            </a:r>
          </a:p>
          <a:p>
            <a:pPr algn="ctr" eaLnBrk="1" fontAlgn="auto" hangingPunct="1">
              <a:lnSpc>
                <a:spcPct val="90000"/>
              </a:lnSpc>
              <a:spcBef>
                <a:spcPct val="20000"/>
              </a:spcBef>
              <a:spcAft>
                <a:spcPts val="0"/>
              </a:spcAft>
              <a:defRPr/>
            </a:pPr>
            <a:r>
              <a:rPr lang="tr-TR" altLang="tr-TR" sz="3000" b="1" dirty="0">
                <a:solidFill>
                  <a:srgbClr val="000000"/>
                </a:solidFill>
                <a:latin typeface="Monotype Corsiva" panose="03010101010201010101" pitchFamily="66" charset="0"/>
                <a:cs typeface="+mn-cs"/>
              </a:rPr>
              <a:t>                              </a:t>
            </a:r>
            <a:r>
              <a:rPr lang="tr-TR" altLang="tr-TR" sz="2475" b="1" dirty="0">
                <a:solidFill>
                  <a:srgbClr val="000000"/>
                </a:solidFill>
                <a:latin typeface="Monotype Corsiva" panose="03010101010201010101" pitchFamily="66" charset="0"/>
                <a:cs typeface="+mn-cs"/>
              </a:rPr>
              <a:t>Peter F. </a:t>
            </a:r>
            <a:r>
              <a:rPr lang="tr-TR" altLang="tr-TR" sz="2475" b="1" dirty="0" err="1">
                <a:solidFill>
                  <a:srgbClr val="000000"/>
                </a:solidFill>
                <a:latin typeface="Monotype Corsiva" panose="03010101010201010101" pitchFamily="66" charset="0"/>
                <a:cs typeface="+mn-cs"/>
              </a:rPr>
              <a:t>Drucker</a:t>
            </a:r>
            <a:r>
              <a:rPr lang="tr-TR" altLang="tr-TR" sz="3000" b="1" dirty="0">
                <a:solidFill>
                  <a:srgbClr val="000000"/>
                </a:solidFill>
                <a:latin typeface="Monotype Corsiva" panose="03010101010201010101" pitchFamily="66" charset="0"/>
                <a:cs typeface="+mn-cs"/>
              </a:rPr>
              <a:t> </a:t>
            </a:r>
          </a:p>
        </p:txBody>
      </p:sp>
      <p:pic>
        <p:nvPicPr>
          <p:cNvPr id="34819" name="5 Resim" descr="Resim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40933"/>
            <a:ext cx="187483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3"/>
          <p:cNvSpPr>
            <a:spLocks noChangeArrowheads="1"/>
          </p:cNvSpPr>
          <p:nvPr/>
        </p:nvSpPr>
        <p:spPr bwMode="auto">
          <a:xfrm>
            <a:off x="3816350" y="3500968"/>
            <a:ext cx="4049713" cy="1565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spcBef>
                <a:spcPct val="20000"/>
              </a:spcBef>
            </a:pPr>
            <a:r>
              <a:rPr lang="tr-TR" altLang="tr-TR" sz="3300" b="1" dirty="0">
                <a:solidFill>
                  <a:srgbClr val="000000"/>
                </a:solidFill>
                <a:latin typeface="Monotype Corsiva" pitchFamily="66" charset="0"/>
              </a:rPr>
              <a:t>Liderlik, </a:t>
            </a:r>
          </a:p>
          <a:p>
            <a:pPr algn="ctr" eaLnBrk="1" hangingPunct="1">
              <a:lnSpc>
                <a:spcPct val="90000"/>
              </a:lnSpc>
              <a:spcBef>
                <a:spcPct val="20000"/>
              </a:spcBef>
            </a:pPr>
            <a:r>
              <a:rPr lang="tr-TR" altLang="tr-TR" sz="3300" b="1" dirty="0">
                <a:solidFill>
                  <a:srgbClr val="000000"/>
                </a:solidFill>
                <a:latin typeface="Monotype Corsiva" pitchFamily="66" charset="0"/>
              </a:rPr>
              <a:t>söylenmeyeni anlamak, görünmeyeni görmektir.</a:t>
            </a:r>
          </a:p>
        </p:txBody>
      </p:sp>
      <p:sp>
        <p:nvSpPr>
          <p:cNvPr id="7" name="2 Metin kutusu"/>
          <p:cNvSpPr txBox="1">
            <a:spLocks noChangeArrowheads="1"/>
          </p:cNvSpPr>
          <p:nvPr/>
        </p:nvSpPr>
        <p:spPr bwMode="auto">
          <a:xfrm>
            <a:off x="1619672" y="548680"/>
            <a:ext cx="493996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tr-TR" altLang="tr-TR" sz="2700" b="1" dirty="0">
                <a:solidFill>
                  <a:srgbClr val="FF0000"/>
                </a:solidFill>
                <a:latin typeface="Times New Roman" panose="02020603050405020304" pitchFamily="18" charset="0"/>
                <a:cs typeface="Times New Roman" panose="02020603050405020304" pitchFamily="18" charset="0"/>
              </a:rPr>
              <a:t>LİDERLİK ÖZELLİKLERİ</a:t>
            </a:r>
          </a:p>
        </p:txBody>
      </p:sp>
    </p:spTree>
    <p:extLst>
      <p:ext uri="{BB962C8B-B14F-4D97-AF65-F5344CB8AC3E}">
        <p14:creationId xmlns:p14="http://schemas.microsoft.com/office/powerpoint/2010/main" val="784480630"/>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7596" y="413119"/>
            <a:ext cx="5463261" cy="871703"/>
          </a:xfrm>
          <a:noFill/>
        </p:spPr>
        <p:style>
          <a:lnRef idx="1">
            <a:schemeClr val="accent5"/>
          </a:lnRef>
          <a:fillRef idx="2">
            <a:schemeClr val="accent5"/>
          </a:fillRef>
          <a:effectRef idx="1">
            <a:schemeClr val="accent5"/>
          </a:effectRef>
          <a:fontRef idx="minor">
            <a:schemeClr val="dk1"/>
          </a:fontRef>
        </p:style>
        <p:txBody>
          <a:bodyPr rtlCol="0">
            <a:normAutofit/>
          </a:bodyPr>
          <a:lstStyle/>
          <a:p>
            <a:pPr eaLnBrk="1" fontAlgn="auto" hangingPunct="1">
              <a:spcAft>
                <a:spcPts val="0"/>
              </a:spcAft>
              <a:defRPr/>
            </a:pPr>
            <a:r>
              <a:rPr lang="tr-TR" sz="3400" dirty="0" smtClean="0">
                <a:solidFill>
                  <a:srgbClr val="FF0000"/>
                </a:solidFill>
                <a:latin typeface="Times New Roman" panose="02020603050405020304" pitchFamily="18" charset="0"/>
                <a:cs typeface="Times New Roman" panose="02020603050405020304" pitchFamily="18" charset="0"/>
              </a:rPr>
              <a:t>           Liderlik</a:t>
            </a:r>
            <a:endParaRPr lang="tr-TR" sz="3400" dirty="0">
              <a:solidFill>
                <a:srgbClr val="FF0000"/>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793750" y="1562101"/>
            <a:ext cx="7522666" cy="4027139"/>
          </a:xfrm>
        </p:spPr>
        <p:txBody>
          <a:bodyPr rtlCol="0">
            <a:normAutofit/>
          </a:bodyPr>
          <a:lstStyle/>
          <a:p>
            <a:pPr marL="205740" indent="-205740" algn="ctr" eaLnBrk="1" fontAlgn="auto" hangingPunct="1">
              <a:spcAft>
                <a:spcPts val="0"/>
              </a:spcAft>
              <a:buClr>
                <a:schemeClr val="accent3"/>
              </a:buClr>
              <a:buFont typeface="Arial" pitchFamily="34" charset="0"/>
              <a:buNone/>
              <a:defRPr/>
            </a:pPr>
            <a:r>
              <a:rPr lang="tr-TR" sz="1800" b="1" dirty="0">
                <a:latin typeface="Times New Roman" panose="02020603050405020304" pitchFamily="18" charset="0"/>
                <a:cs typeface="Times New Roman" panose="02020603050405020304" pitchFamily="18" charset="0"/>
              </a:rPr>
              <a:t>Bir örgütte çalışanların yöneticiyi lider olarak benimsemesi ve izlemesi için yöneticinin öncelikle;</a:t>
            </a:r>
          </a:p>
          <a:p>
            <a:pPr marL="205740" indent="-205740" algn="ctr" eaLnBrk="1" fontAlgn="auto" hangingPunct="1">
              <a:spcAft>
                <a:spcPts val="0"/>
              </a:spcAft>
              <a:buClr>
                <a:schemeClr val="accent3"/>
              </a:buClr>
              <a:buFont typeface="Arial" pitchFamily="34" charset="0"/>
              <a:buNone/>
              <a:defRPr/>
            </a:pPr>
            <a:endParaRPr lang="tr-TR" sz="1800" dirty="0">
              <a:latin typeface="Times New Roman" panose="02020603050405020304" pitchFamily="18" charset="0"/>
              <a:cs typeface="Times New Roman" panose="02020603050405020304" pitchFamily="18" charset="0"/>
            </a:endParaRPr>
          </a:p>
          <a:p>
            <a:pPr marL="205740" indent="-205740" eaLnBrk="1" fontAlgn="auto" hangingPunct="1">
              <a:spcAft>
                <a:spcPts val="0"/>
              </a:spcAft>
              <a:buClr>
                <a:schemeClr val="accent3"/>
              </a:buClr>
              <a:buFont typeface="Arial" pitchFamily="34" charset="0"/>
              <a:buNone/>
              <a:defRPr/>
            </a:pPr>
            <a:r>
              <a:rPr lang="tr-TR" sz="1800" b="1" dirty="0" smtClean="0">
                <a:latin typeface="Times New Roman" panose="02020603050405020304" pitchFamily="18" charset="0"/>
                <a:cs typeface="Times New Roman" panose="02020603050405020304" pitchFamily="18" charset="0"/>
              </a:rPr>
              <a:t>Dürüst			Güvenilir	İlkeli                      </a:t>
            </a:r>
            <a:endParaRPr lang="tr-TR" sz="1800" b="1" dirty="0">
              <a:latin typeface="Times New Roman" panose="02020603050405020304" pitchFamily="18" charset="0"/>
              <a:cs typeface="Times New Roman" panose="02020603050405020304" pitchFamily="18" charset="0"/>
            </a:endParaRPr>
          </a:p>
          <a:p>
            <a:pPr marL="205740" indent="-205740" eaLnBrk="1" fontAlgn="auto" hangingPunct="1">
              <a:spcAft>
                <a:spcPts val="0"/>
              </a:spcAft>
              <a:buClr>
                <a:schemeClr val="accent3"/>
              </a:buClr>
              <a:buFont typeface="Arial" pitchFamily="34" charset="0"/>
              <a:buNone/>
              <a:defRPr/>
            </a:pPr>
            <a:r>
              <a:rPr lang="tr-TR" sz="1800" b="1" dirty="0" smtClean="0">
                <a:latin typeface="Times New Roman" panose="02020603050405020304" pitchFamily="18" charset="0"/>
                <a:cs typeface="Times New Roman" panose="02020603050405020304" pitchFamily="18" charset="0"/>
              </a:rPr>
              <a:t>Özgün			Tarafsız         	Adil  </a:t>
            </a:r>
            <a:endParaRPr lang="tr-TR" sz="1800" b="1" dirty="0">
              <a:latin typeface="Times New Roman" panose="02020603050405020304" pitchFamily="18" charset="0"/>
              <a:cs typeface="Times New Roman" panose="02020603050405020304" pitchFamily="18" charset="0"/>
            </a:endParaRPr>
          </a:p>
          <a:p>
            <a:pPr marL="205740" indent="-205740" eaLnBrk="1" fontAlgn="auto" hangingPunct="1">
              <a:spcAft>
                <a:spcPts val="0"/>
              </a:spcAft>
              <a:buClr>
                <a:schemeClr val="accent3"/>
              </a:buClr>
              <a:buFont typeface="Arial" pitchFamily="34" charset="0"/>
              <a:buNone/>
              <a:defRPr/>
            </a:pPr>
            <a:r>
              <a:rPr lang="tr-TR" sz="1800" b="1" dirty="0">
                <a:latin typeface="Times New Roman" panose="02020603050405020304" pitchFamily="18" charset="0"/>
                <a:cs typeface="Times New Roman" panose="02020603050405020304" pitchFamily="18" charset="0"/>
              </a:rPr>
              <a:t>İletişime </a:t>
            </a:r>
            <a:r>
              <a:rPr lang="tr-TR" sz="1800" b="1" dirty="0" smtClean="0">
                <a:latin typeface="Times New Roman" panose="02020603050405020304" pitchFamily="18" charset="0"/>
                <a:cs typeface="Times New Roman" panose="02020603050405020304" pitchFamily="18" charset="0"/>
              </a:rPr>
              <a:t>açık		Çözüm </a:t>
            </a:r>
            <a:r>
              <a:rPr lang="tr-TR" sz="1800" b="1" dirty="0">
                <a:latin typeface="Times New Roman" panose="02020603050405020304" pitchFamily="18" charset="0"/>
                <a:cs typeface="Times New Roman" panose="02020603050405020304" pitchFamily="18" charset="0"/>
              </a:rPr>
              <a:t>Odaklı       </a:t>
            </a:r>
            <a:r>
              <a:rPr lang="tr-TR" sz="1800" b="1" dirty="0" smtClean="0">
                <a:latin typeface="Times New Roman" panose="02020603050405020304" pitchFamily="18" charset="0"/>
                <a:cs typeface="Times New Roman" panose="02020603050405020304" pitchFamily="18" charset="0"/>
              </a:rPr>
              <a:t>Öngörüsü </a:t>
            </a:r>
            <a:r>
              <a:rPr lang="tr-TR" sz="1800" b="1" dirty="0">
                <a:latin typeface="Times New Roman" panose="02020603050405020304" pitchFamily="18" charset="0"/>
                <a:cs typeface="Times New Roman" panose="02020603050405020304" pitchFamily="18" charset="0"/>
              </a:rPr>
              <a:t>yüksek  </a:t>
            </a:r>
          </a:p>
          <a:p>
            <a:pPr marL="205740" indent="-205740" eaLnBrk="1" fontAlgn="auto" hangingPunct="1">
              <a:spcAft>
                <a:spcPts val="0"/>
              </a:spcAft>
              <a:buClr>
                <a:schemeClr val="accent3"/>
              </a:buClr>
              <a:buFont typeface="Arial" pitchFamily="34" charset="0"/>
              <a:buNone/>
              <a:defRPr/>
            </a:pPr>
            <a:r>
              <a:rPr lang="tr-TR" sz="1800" b="1" dirty="0" smtClean="0">
                <a:latin typeface="Times New Roman" panose="02020603050405020304" pitchFamily="18" charset="0"/>
                <a:cs typeface="Times New Roman" panose="02020603050405020304" pitchFamily="18" charset="0"/>
              </a:rPr>
              <a:t>Saygılı			Hoşgörülü              Uzman</a:t>
            </a:r>
            <a:endParaRPr lang="tr-TR" sz="1800" b="1" dirty="0">
              <a:latin typeface="Times New Roman" panose="02020603050405020304" pitchFamily="18" charset="0"/>
              <a:cs typeface="Times New Roman" panose="02020603050405020304" pitchFamily="18" charset="0"/>
            </a:endParaRPr>
          </a:p>
          <a:p>
            <a:pPr marL="205740" indent="-205740" eaLnBrk="1" fontAlgn="auto" hangingPunct="1">
              <a:spcAft>
                <a:spcPts val="0"/>
              </a:spcAft>
              <a:buClr>
                <a:schemeClr val="accent3"/>
              </a:buClr>
              <a:buFont typeface="Arial" pitchFamily="34" charset="0"/>
              <a:buNone/>
              <a:defRPr/>
            </a:pPr>
            <a:r>
              <a:rPr lang="tr-TR" sz="1800" b="1" dirty="0">
                <a:latin typeface="Times New Roman" panose="02020603050405020304" pitchFamily="18" charset="0"/>
                <a:cs typeface="Times New Roman" panose="02020603050405020304" pitchFamily="18" charset="0"/>
              </a:rPr>
              <a:t>Sorumluluk sahibi </a:t>
            </a:r>
            <a:r>
              <a:rPr lang="tr-TR" sz="1800" b="1" dirty="0" smtClean="0">
                <a:latin typeface="Times New Roman" panose="02020603050405020304" pitchFamily="18" charset="0"/>
                <a:cs typeface="Times New Roman" panose="02020603050405020304" pitchFamily="18" charset="0"/>
              </a:rPr>
              <a:t>	Samimi                   Pozitif</a:t>
            </a:r>
            <a:endParaRPr lang="tr-TR" sz="1800" b="1" dirty="0">
              <a:latin typeface="Times New Roman" panose="02020603050405020304" pitchFamily="18" charset="0"/>
              <a:cs typeface="Times New Roman" panose="02020603050405020304" pitchFamily="18" charset="0"/>
            </a:endParaRPr>
          </a:p>
          <a:p>
            <a:pPr marL="205740" indent="-205740" eaLnBrk="1" fontAlgn="auto" hangingPunct="1">
              <a:spcAft>
                <a:spcPts val="0"/>
              </a:spcAft>
              <a:buClr>
                <a:schemeClr val="accent3"/>
              </a:buClr>
              <a:buFont typeface="Arial" pitchFamily="34" charset="0"/>
              <a:buNone/>
              <a:defRPr/>
            </a:pPr>
            <a:r>
              <a:rPr lang="tr-TR" sz="1800" b="1" dirty="0">
                <a:latin typeface="Times New Roman" panose="02020603050405020304" pitchFamily="18" charset="0"/>
                <a:cs typeface="Times New Roman" panose="02020603050405020304" pitchFamily="18" charset="0"/>
              </a:rPr>
              <a:t>Kararlı </a:t>
            </a:r>
            <a:r>
              <a:rPr lang="tr-TR" sz="1800" b="1" dirty="0" smtClean="0">
                <a:latin typeface="Times New Roman" panose="02020603050405020304" pitchFamily="18" charset="0"/>
                <a:cs typeface="Times New Roman" panose="02020603050405020304" pitchFamily="18" charset="0"/>
              </a:rPr>
              <a:t>			Coşkulu     </a:t>
            </a:r>
            <a:r>
              <a:rPr lang="tr-TR" sz="1800" b="1" dirty="0">
                <a:latin typeface="Times New Roman" panose="02020603050405020304" pitchFamily="18" charset="0"/>
                <a:cs typeface="Times New Roman" panose="02020603050405020304" pitchFamily="18" charset="0"/>
              </a:rPr>
              <a:t>	</a:t>
            </a:r>
            <a:r>
              <a:rPr lang="tr-TR" sz="1800" b="1" dirty="0" smtClean="0">
                <a:latin typeface="Times New Roman" panose="02020603050405020304" pitchFamily="18" charset="0"/>
                <a:cs typeface="Times New Roman" panose="02020603050405020304" pitchFamily="18" charset="0"/>
              </a:rPr>
              <a:t>Yaratıcı</a:t>
            </a:r>
            <a:endParaRPr lang="tr-TR" sz="1800" b="1" dirty="0">
              <a:latin typeface="Times New Roman" panose="02020603050405020304" pitchFamily="18" charset="0"/>
              <a:cs typeface="Times New Roman" panose="02020603050405020304" pitchFamily="18" charset="0"/>
            </a:endParaRPr>
          </a:p>
          <a:p>
            <a:pPr marL="205740" indent="-205740" eaLnBrk="1" fontAlgn="auto" hangingPunct="1">
              <a:spcAft>
                <a:spcPts val="0"/>
              </a:spcAft>
              <a:buClr>
                <a:schemeClr val="accent3"/>
              </a:buClr>
              <a:buFont typeface="Arial" pitchFamily="34" charset="0"/>
              <a:buNone/>
              <a:defRPr/>
            </a:pPr>
            <a:r>
              <a:rPr lang="tr-TR" sz="1800" b="1" dirty="0">
                <a:latin typeface="Times New Roman" panose="02020603050405020304" pitchFamily="18" charset="0"/>
                <a:cs typeface="Times New Roman" panose="02020603050405020304" pitchFamily="18" charset="0"/>
              </a:rPr>
              <a:t>İkna kabiliyeti </a:t>
            </a:r>
            <a:r>
              <a:rPr lang="tr-TR" sz="1800" b="1" dirty="0" smtClean="0">
                <a:latin typeface="Times New Roman" panose="02020603050405020304" pitchFamily="18" charset="0"/>
                <a:cs typeface="Times New Roman" panose="02020603050405020304" pitchFamily="18" charset="0"/>
              </a:rPr>
              <a:t>yüksek	Özgüvenli               Cesur</a:t>
            </a:r>
            <a:endParaRPr lang="tr-TR" sz="1800" b="1" dirty="0">
              <a:latin typeface="Times New Roman" panose="02020603050405020304" pitchFamily="18" charset="0"/>
              <a:cs typeface="Times New Roman" panose="02020603050405020304" pitchFamily="18" charset="0"/>
            </a:endParaRPr>
          </a:p>
        </p:txBody>
      </p:sp>
      <p:sp>
        <p:nvSpPr>
          <p:cNvPr id="35846" name="Rectangle 5"/>
          <p:cNvSpPr>
            <a:spLocks noChangeArrowheads="1"/>
          </p:cNvSpPr>
          <p:nvPr/>
        </p:nvSpPr>
        <p:spPr bwMode="auto">
          <a:xfrm>
            <a:off x="8101014" y="21167"/>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spTree>
    <p:extLst>
      <p:ext uri="{BB962C8B-B14F-4D97-AF65-F5344CB8AC3E}">
        <p14:creationId xmlns:p14="http://schemas.microsoft.com/office/powerpoint/2010/main" val="2274290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checkerboard(across)">
                                      <p:cBhvr>
                                        <p:cTn id="32" dur="500"/>
                                        <p:tgtEl>
                                          <p:spTgt spid="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a:xfrm>
            <a:off x="802257" y="704851"/>
            <a:ext cx="6124754" cy="923949"/>
          </a:xfrm>
        </p:spPr>
        <p:txBody>
          <a:bodyPr lIns="68580" tIns="34290" rIns="68580" bIns="34290" anchor="ctr"/>
          <a:lstStyle/>
          <a:p>
            <a:pPr algn="ctr" eaLnBrk="1" hangingPunct="1"/>
            <a:r>
              <a:rPr lang="tr-TR" altLang="tr-TR" sz="3400" dirty="0" smtClean="0">
                <a:solidFill>
                  <a:srgbClr val="FF0000"/>
                </a:solidFill>
                <a:latin typeface="Times New Roman" panose="02020603050405020304" pitchFamily="18" charset="0"/>
                <a:cs typeface="Times New Roman" panose="02020603050405020304" pitchFamily="18" charset="0"/>
              </a:rPr>
              <a:t>ÖĞRETİM LİDERLİĞİ</a:t>
            </a:r>
          </a:p>
        </p:txBody>
      </p:sp>
      <p:sp>
        <p:nvSpPr>
          <p:cNvPr id="15363" name="Rectangle 3"/>
          <p:cNvSpPr>
            <a:spLocks noGrp="1"/>
          </p:cNvSpPr>
          <p:nvPr>
            <p:ph idx="1"/>
          </p:nvPr>
        </p:nvSpPr>
        <p:spPr/>
        <p:txBody>
          <a:bodyPr/>
          <a:lstStyle/>
          <a:p>
            <a:pPr marL="80962" indent="0" eaLnBrk="1" hangingPunct="1">
              <a:buNone/>
            </a:pPr>
            <a:r>
              <a:rPr lang="tr-TR" altLang="tr-TR" dirty="0" smtClean="0"/>
              <a:t>	</a:t>
            </a:r>
            <a:r>
              <a:rPr lang="tr-TR" altLang="tr-TR" b="1" dirty="0" smtClean="0">
                <a:solidFill>
                  <a:srgbClr val="FF00FF"/>
                </a:solidFill>
              </a:rPr>
              <a:t>İçerik</a:t>
            </a:r>
          </a:p>
          <a:p>
            <a:pPr marL="80962" indent="0" eaLnBrk="1" hangingPunct="1">
              <a:buNone/>
            </a:pPr>
            <a:r>
              <a:rPr lang="tr-TR" altLang="tr-TR" dirty="0"/>
              <a:t>a</a:t>
            </a:r>
            <a:r>
              <a:rPr lang="tr-TR" altLang="tr-TR" dirty="0" smtClean="0"/>
              <a:t>. Kavramsal Çerçeve</a:t>
            </a:r>
          </a:p>
          <a:p>
            <a:pPr marL="80962" indent="0" eaLnBrk="1" hangingPunct="1">
              <a:buNone/>
            </a:pPr>
            <a:r>
              <a:rPr lang="tr-TR" altLang="tr-TR" dirty="0" smtClean="0"/>
              <a:t>b. Liderlik Kuramları</a:t>
            </a:r>
          </a:p>
          <a:p>
            <a:pPr marL="80962" indent="0" eaLnBrk="1" hangingPunct="1">
              <a:buNone/>
            </a:pPr>
            <a:r>
              <a:rPr lang="tr-TR" altLang="tr-TR" dirty="0" smtClean="0"/>
              <a:t>c. Lider Özellikleri</a:t>
            </a:r>
          </a:p>
          <a:p>
            <a:pPr marL="80962" indent="0" eaLnBrk="1" hangingPunct="1">
              <a:buNone/>
            </a:pPr>
            <a:r>
              <a:rPr lang="tr-TR" altLang="tr-TR" dirty="0" smtClean="0"/>
              <a:t>ç. Liderin Güç Kaynakları</a:t>
            </a:r>
          </a:p>
          <a:p>
            <a:pPr marL="80962" indent="0" eaLnBrk="1" hangingPunct="1">
              <a:buNone/>
            </a:pPr>
            <a:r>
              <a:rPr lang="tr-TR" altLang="tr-TR" dirty="0" smtClean="0"/>
              <a:t>d. Öğretimsel Liderlik ve Özellikleri</a:t>
            </a:r>
          </a:p>
        </p:txBody>
      </p:sp>
    </p:spTree>
    <p:extLst>
      <p:ext uri="{BB962C8B-B14F-4D97-AF65-F5344CB8AC3E}">
        <p14:creationId xmlns:p14="http://schemas.microsoft.com/office/powerpoint/2010/main" val="2225954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upload.wikimedia.org/wikipedia/commons/6/6e/Moleskine_ruled_notebook,_inside_view.jpg"/>
          <p:cNvPicPr>
            <a:picLocks noChangeAspect="1" noChangeArrowheads="1"/>
          </p:cNvPicPr>
          <p:nvPr/>
        </p:nvPicPr>
        <p:blipFill>
          <a:blip r:embed="rId2" cstate="print">
            <a:duotone>
              <a:schemeClr val="accent2">
                <a:shade val="45000"/>
                <a:satMod val="135000"/>
              </a:schemeClr>
              <a:prstClr val="white"/>
            </a:duotone>
            <a:extLst/>
          </a:blip>
          <a:srcRect/>
          <a:stretch>
            <a:fillRect/>
          </a:stretch>
        </p:blipFill>
        <p:spPr bwMode="auto">
          <a:xfrm>
            <a:off x="1649413" y="506183"/>
            <a:ext cx="6351587" cy="6348647"/>
          </a:xfrm>
          <a:prstGeom prst="rect">
            <a:avLst/>
          </a:prstGeom>
          <a:noFill/>
          <a:ln>
            <a:noFill/>
          </a:ln>
          <a:extLst/>
        </p:spPr>
      </p:pic>
      <p:sp>
        <p:nvSpPr>
          <p:cNvPr id="2" name="Yuvarlatılmış Dikdörtgen 1"/>
          <p:cNvSpPr/>
          <p:nvPr/>
        </p:nvSpPr>
        <p:spPr>
          <a:xfrm>
            <a:off x="1760538" y="908052"/>
            <a:ext cx="2487612" cy="2518833"/>
          </a:xfrm>
          <a:prstGeom prst="roundRect">
            <a:avLst/>
          </a:prstGeom>
          <a:solidFill>
            <a:srgbClr val="00B0F0"/>
          </a:solidFill>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tr-TR" sz="1200" b="1" dirty="0">
                <a:solidFill>
                  <a:srgbClr val="000000"/>
                </a:solidFill>
              </a:rPr>
              <a:t>Duygusal zeka</a:t>
            </a:r>
          </a:p>
          <a:p>
            <a:pPr algn="ctr" fontAlgn="auto">
              <a:spcBef>
                <a:spcPts val="0"/>
              </a:spcBef>
              <a:spcAft>
                <a:spcPts val="0"/>
              </a:spcAft>
              <a:defRPr/>
            </a:pPr>
            <a:r>
              <a:rPr lang="tr-TR" sz="1200" b="1" dirty="0">
                <a:solidFill>
                  <a:srgbClr val="000000"/>
                </a:solidFill>
              </a:rPr>
              <a:t>Beceriler</a:t>
            </a:r>
          </a:p>
          <a:p>
            <a:pPr algn="ctr" fontAlgn="auto">
              <a:spcBef>
                <a:spcPts val="0"/>
              </a:spcBef>
              <a:spcAft>
                <a:spcPts val="0"/>
              </a:spcAft>
              <a:defRPr/>
            </a:pPr>
            <a:r>
              <a:rPr lang="tr-TR" sz="1200" b="1" dirty="0">
                <a:solidFill>
                  <a:srgbClr val="000000"/>
                </a:solidFill>
              </a:rPr>
              <a:t>Yetenekler</a:t>
            </a:r>
          </a:p>
          <a:p>
            <a:pPr algn="ctr" fontAlgn="auto">
              <a:spcBef>
                <a:spcPts val="0"/>
              </a:spcBef>
              <a:spcAft>
                <a:spcPts val="0"/>
              </a:spcAft>
              <a:defRPr/>
            </a:pPr>
            <a:r>
              <a:rPr lang="tr-TR" sz="1200" b="1" dirty="0">
                <a:solidFill>
                  <a:srgbClr val="000000"/>
                </a:solidFill>
              </a:rPr>
              <a:t>İlgi alanları</a:t>
            </a:r>
          </a:p>
          <a:p>
            <a:pPr algn="ctr" fontAlgn="auto">
              <a:spcBef>
                <a:spcPts val="0"/>
              </a:spcBef>
              <a:spcAft>
                <a:spcPts val="0"/>
              </a:spcAft>
              <a:defRPr/>
            </a:pPr>
            <a:r>
              <a:rPr lang="tr-TR" sz="1200" b="1" dirty="0">
                <a:solidFill>
                  <a:srgbClr val="000000"/>
                </a:solidFill>
              </a:rPr>
              <a:t>Merak</a:t>
            </a:r>
          </a:p>
          <a:p>
            <a:pPr algn="ctr" fontAlgn="auto">
              <a:spcBef>
                <a:spcPts val="0"/>
              </a:spcBef>
              <a:spcAft>
                <a:spcPts val="0"/>
              </a:spcAft>
              <a:defRPr/>
            </a:pPr>
            <a:r>
              <a:rPr lang="tr-TR" sz="1200" b="1" dirty="0">
                <a:solidFill>
                  <a:srgbClr val="000000"/>
                </a:solidFill>
              </a:rPr>
              <a:t>Okuma</a:t>
            </a:r>
          </a:p>
          <a:p>
            <a:pPr algn="ctr" fontAlgn="auto">
              <a:spcBef>
                <a:spcPts val="0"/>
              </a:spcBef>
              <a:spcAft>
                <a:spcPts val="0"/>
              </a:spcAft>
              <a:defRPr/>
            </a:pPr>
            <a:r>
              <a:rPr lang="tr-TR" sz="1200" b="1" dirty="0">
                <a:solidFill>
                  <a:srgbClr val="000000"/>
                </a:solidFill>
              </a:rPr>
              <a:t>Sosyallik </a:t>
            </a:r>
          </a:p>
          <a:p>
            <a:pPr algn="ctr" fontAlgn="auto">
              <a:spcBef>
                <a:spcPts val="0"/>
              </a:spcBef>
              <a:spcAft>
                <a:spcPts val="0"/>
              </a:spcAft>
              <a:defRPr/>
            </a:pPr>
            <a:r>
              <a:rPr lang="tr-TR" sz="1200" b="1" dirty="0">
                <a:solidFill>
                  <a:srgbClr val="000000"/>
                </a:solidFill>
              </a:rPr>
              <a:t>Araştırma</a:t>
            </a:r>
          </a:p>
          <a:p>
            <a:pPr algn="ctr" fontAlgn="auto">
              <a:spcBef>
                <a:spcPts val="0"/>
              </a:spcBef>
              <a:spcAft>
                <a:spcPts val="0"/>
              </a:spcAft>
              <a:defRPr/>
            </a:pPr>
            <a:r>
              <a:rPr lang="tr-TR" sz="1200" b="1" dirty="0">
                <a:solidFill>
                  <a:srgbClr val="000000"/>
                </a:solidFill>
              </a:rPr>
              <a:t>Başarılar</a:t>
            </a:r>
          </a:p>
        </p:txBody>
      </p:sp>
      <p:sp>
        <p:nvSpPr>
          <p:cNvPr id="3" name="Yuvarlatılmış Dikdörtgen 2"/>
          <p:cNvSpPr/>
          <p:nvPr/>
        </p:nvSpPr>
        <p:spPr>
          <a:xfrm>
            <a:off x="4679950" y="908052"/>
            <a:ext cx="2376488" cy="251883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tr-TR" sz="1125" dirty="0">
              <a:solidFill>
                <a:srgbClr val="BBE0E3">
                  <a:lumMod val="10000"/>
                </a:srgbClr>
              </a:solidFill>
            </a:endParaRPr>
          </a:p>
          <a:p>
            <a:pPr fontAlgn="auto">
              <a:spcBef>
                <a:spcPts val="0"/>
              </a:spcBef>
              <a:spcAft>
                <a:spcPts val="0"/>
              </a:spcAft>
              <a:defRPr/>
            </a:pPr>
            <a:endParaRPr lang="tr-TR" sz="1125" dirty="0">
              <a:solidFill>
                <a:srgbClr val="BBE0E3">
                  <a:lumMod val="10000"/>
                </a:srgbClr>
              </a:solidFill>
            </a:endParaRPr>
          </a:p>
          <a:p>
            <a:pPr fontAlgn="auto">
              <a:spcBef>
                <a:spcPts val="0"/>
              </a:spcBef>
              <a:spcAft>
                <a:spcPts val="0"/>
              </a:spcAft>
              <a:defRPr/>
            </a:pPr>
            <a:r>
              <a:rPr lang="tr-TR" sz="1200" b="1" dirty="0">
                <a:solidFill>
                  <a:srgbClr val="BBE0E3">
                    <a:lumMod val="10000"/>
                  </a:srgbClr>
                </a:solidFill>
              </a:rPr>
              <a:t>Tembellik</a:t>
            </a:r>
          </a:p>
          <a:p>
            <a:pPr fontAlgn="auto">
              <a:spcBef>
                <a:spcPts val="0"/>
              </a:spcBef>
              <a:spcAft>
                <a:spcPts val="0"/>
              </a:spcAft>
              <a:defRPr/>
            </a:pPr>
            <a:r>
              <a:rPr lang="tr-TR" sz="1200" b="1" dirty="0">
                <a:solidFill>
                  <a:srgbClr val="BBE0E3">
                    <a:lumMod val="10000"/>
                  </a:srgbClr>
                </a:solidFill>
              </a:rPr>
              <a:t>Rahatlık</a:t>
            </a:r>
          </a:p>
          <a:p>
            <a:pPr fontAlgn="auto">
              <a:spcBef>
                <a:spcPts val="0"/>
              </a:spcBef>
              <a:spcAft>
                <a:spcPts val="0"/>
              </a:spcAft>
              <a:defRPr/>
            </a:pPr>
            <a:r>
              <a:rPr lang="tr-TR" sz="1200" b="1" dirty="0">
                <a:solidFill>
                  <a:srgbClr val="BBE0E3">
                    <a:lumMod val="10000"/>
                  </a:srgbClr>
                </a:solidFill>
              </a:rPr>
              <a:t>Tecrübesizlik</a:t>
            </a:r>
          </a:p>
          <a:p>
            <a:pPr fontAlgn="auto">
              <a:spcBef>
                <a:spcPts val="0"/>
              </a:spcBef>
              <a:spcAft>
                <a:spcPts val="0"/>
              </a:spcAft>
              <a:defRPr/>
            </a:pPr>
            <a:r>
              <a:rPr lang="tr-TR" sz="1200" b="1" dirty="0">
                <a:solidFill>
                  <a:srgbClr val="BBE0E3">
                    <a:lumMod val="10000"/>
                  </a:srgbClr>
                </a:solidFill>
              </a:rPr>
              <a:t>Ruhsuzluk</a:t>
            </a:r>
          </a:p>
          <a:p>
            <a:pPr fontAlgn="auto">
              <a:spcBef>
                <a:spcPts val="0"/>
              </a:spcBef>
              <a:spcAft>
                <a:spcPts val="0"/>
              </a:spcAft>
              <a:defRPr/>
            </a:pPr>
            <a:r>
              <a:rPr lang="tr-TR" sz="1200" b="1" dirty="0">
                <a:solidFill>
                  <a:srgbClr val="BBE0E3">
                    <a:lumMod val="10000"/>
                  </a:srgbClr>
                </a:solidFill>
              </a:rPr>
              <a:t>Motivasyonun eksikliği</a:t>
            </a:r>
          </a:p>
          <a:p>
            <a:pPr fontAlgn="auto">
              <a:spcBef>
                <a:spcPts val="0"/>
              </a:spcBef>
              <a:spcAft>
                <a:spcPts val="0"/>
              </a:spcAft>
              <a:defRPr/>
            </a:pPr>
            <a:r>
              <a:rPr lang="tr-TR" sz="1200" b="1" dirty="0">
                <a:solidFill>
                  <a:srgbClr val="BBE0E3">
                    <a:lumMod val="10000"/>
                  </a:srgbClr>
                </a:solidFill>
              </a:rPr>
              <a:t>İsteksizlik</a:t>
            </a:r>
          </a:p>
          <a:p>
            <a:pPr fontAlgn="auto">
              <a:spcBef>
                <a:spcPts val="0"/>
              </a:spcBef>
              <a:spcAft>
                <a:spcPts val="0"/>
              </a:spcAft>
              <a:defRPr/>
            </a:pPr>
            <a:r>
              <a:rPr lang="tr-TR" sz="1200" b="1" dirty="0">
                <a:solidFill>
                  <a:srgbClr val="BBE0E3">
                    <a:lumMod val="10000"/>
                  </a:srgbClr>
                </a:solidFill>
              </a:rPr>
              <a:t>Plansızlık</a:t>
            </a:r>
          </a:p>
          <a:p>
            <a:pPr fontAlgn="auto">
              <a:spcBef>
                <a:spcPts val="0"/>
              </a:spcBef>
              <a:spcAft>
                <a:spcPts val="0"/>
              </a:spcAft>
              <a:defRPr/>
            </a:pPr>
            <a:r>
              <a:rPr lang="tr-TR" sz="1200" b="1" dirty="0">
                <a:solidFill>
                  <a:srgbClr val="BBE0E3">
                    <a:lumMod val="10000"/>
                  </a:srgbClr>
                </a:solidFill>
              </a:rPr>
              <a:t>Kararsızlık</a:t>
            </a:r>
          </a:p>
          <a:p>
            <a:pPr fontAlgn="auto">
              <a:spcBef>
                <a:spcPts val="0"/>
              </a:spcBef>
              <a:spcAft>
                <a:spcPts val="0"/>
              </a:spcAft>
              <a:defRPr/>
            </a:pPr>
            <a:r>
              <a:rPr lang="tr-TR" sz="1200" b="1" dirty="0">
                <a:solidFill>
                  <a:srgbClr val="BBE0E3">
                    <a:lumMod val="10000"/>
                  </a:srgbClr>
                </a:solidFill>
              </a:rPr>
              <a:t>Deneyimsizlik</a:t>
            </a:r>
            <a:r>
              <a:rPr lang="tr-TR" sz="1200" dirty="0">
                <a:solidFill>
                  <a:srgbClr val="BBE0E3">
                    <a:lumMod val="10000"/>
                  </a:srgbClr>
                </a:solidFill>
              </a:rPr>
              <a:t>…</a:t>
            </a:r>
          </a:p>
          <a:p>
            <a:pPr fontAlgn="auto">
              <a:spcBef>
                <a:spcPts val="0"/>
              </a:spcBef>
              <a:spcAft>
                <a:spcPts val="0"/>
              </a:spcAft>
              <a:defRPr/>
            </a:pPr>
            <a:endParaRPr lang="tr-TR" sz="1125" dirty="0">
              <a:solidFill>
                <a:srgbClr val="BBE0E3">
                  <a:lumMod val="10000"/>
                </a:srgbClr>
              </a:solidFill>
            </a:endParaRPr>
          </a:p>
          <a:p>
            <a:pPr algn="ctr" fontAlgn="auto">
              <a:spcBef>
                <a:spcPts val="0"/>
              </a:spcBef>
              <a:spcAft>
                <a:spcPts val="0"/>
              </a:spcAft>
              <a:defRPr/>
            </a:pPr>
            <a:endParaRPr lang="tr-TR" sz="1350" dirty="0">
              <a:solidFill>
                <a:srgbClr val="FFFFFF"/>
              </a:solidFill>
            </a:endParaRPr>
          </a:p>
        </p:txBody>
      </p:sp>
      <p:sp>
        <p:nvSpPr>
          <p:cNvPr id="5" name="Yuvarlatılmış Dikdörtgen 4"/>
          <p:cNvSpPr/>
          <p:nvPr/>
        </p:nvSpPr>
        <p:spPr>
          <a:xfrm>
            <a:off x="4679950" y="3788834"/>
            <a:ext cx="2376488" cy="266488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1200" b="1" dirty="0">
                <a:solidFill>
                  <a:srgbClr val="BBE0E3">
                    <a:lumMod val="10000"/>
                  </a:srgbClr>
                </a:solidFill>
              </a:rPr>
              <a:t>Rakipleriniz,</a:t>
            </a:r>
          </a:p>
          <a:p>
            <a:pPr fontAlgn="auto">
              <a:spcBef>
                <a:spcPts val="0"/>
              </a:spcBef>
              <a:spcAft>
                <a:spcPts val="0"/>
              </a:spcAft>
              <a:defRPr/>
            </a:pPr>
            <a:r>
              <a:rPr lang="tr-TR" sz="1200" b="1" dirty="0">
                <a:solidFill>
                  <a:srgbClr val="BBE0E3">
                    <a:lumMod val="10000"/>
                  </a:srgbClr>
                </a:solidFill>
              </a:rPr>
              <a:t>Değişen koşullar</a:t>
            </a:r>
          </a:p>
          <a:p>
            <a:pPr fontAlgn="auto">
              <a:spcBef>
                <a:spcPts val="0"/>
              </a:spcBef>
              <a:spcAft>
                <a:spcPts val="0"/>
              </a:spcAft>
              <a:defRPr/>
            </a:pPr>
            <a:r>
              <a:rPr lang="tr-TR" sz="1200" b="1" dirty="0">
                <a:solidFill>
                  <a:srgbClr val="BBE0E3">
                    <a:lumMod val="10000"/>
                  </a:srgbClr>
                </a:solidFill>
              </a:rPr>
              <a:t>İhtiyaçlar</a:t>
            </a:r>
          </a:p>
          <a:p>
            <a:pPr fontAlgn="auto">
              <a:spcBef>
                <a:spcPts val="0"/>
              </a:spcBef>
              <a:spcAft>
                <a:spcPts val="0"/>
              </a:spcAft>
              <a:defRPr/>
            </a:pPr>
            <a:r>
              <a:rPr lang="tr-TR" sz="1200" b="1" dirty="0">
                <a:solidFill>
                  <a:srgbClr val="BBE0E3">
                    <a:lumMod val="10000"/>
                  </a:srgbClr>
                </a:solidFill>
              </a:rPr>
              <a:t>Zaman</a:t>
            </a:r>
          </a:p>
          <a:p>
            <a:pPr fontAlgn="auto">
              <a:spcBef>
                <a:spcPts val="0"/>
              </a:spcBef>
              <a:spcAft>
                <a:spcPts val="0"/>
              </a:spcAft>
              <a:defRPr/>
            </a:pPr>
            <a:r>
              <a:rPr lang="tr-TR" sz="1200" b="1" dirty="0">
                <a:solidFill>
                  <a:srgbClr val="BBE0E3">
                    <a:lumMod val="10000"/>
                  </a:srgbClr>
                </a:solidFill>
              </a:rPr>
              <a:t>Yeterlilikler</a:t>
            </a:r>
          </a:p>
          <a:p>
            <a:pPr fontAlgn="auto">
              <a:spcBef>
                <a:spcPts val="0"/>
              </a:spcBef>
              <a:spcAft>
                <a:spcPts val="0"/>
              </a:spcAft>
              <a:defRPr/>
            </a:pPr>
            <a:r>
              <a:rPr lang="tr-TR" sz="1200" b="1" dirty="0">
                <a:solidFill>
                  <a:srgbClr val="BBE0E3">
                    <a:lumMod val="10000"/>
                  </a:srgbClr>
                </a:solidFill>
              </a:rPr>
              <a:t>Bilgiyi kullanamama</a:t>
            </a:r>
          </a:p>
          <a:p>
            <a:pPr fontAlgn="auto">
              <a:spcBef>
                <a:spcPts val="0"/>
              </a:spcBef>
              <a:spcAft>
                <a:spcPts val="0"/>
              </a:spcAft>
              <a:defRPr/>
            </a:pPr>
            <a:r>
              <a:rPr lang="tr-TR" sz="1200" b="1" dirty="0">
                <a:solidFill>
                  <a:srgbClr val="BBE0E3">
                    <a:lumMod val="10000"/>
                  </a:srgbClr>
                </a:solidFill>
              </a:rPr>
              <a:t>Bilgiye ulaşmada gecikme</a:t>
            </a:r>
          </a:p>
        </p:txBody>
      </p:sp>
      <p:sp>
        <p:nvSpPr>
          <p:cNvPr id="4" name="Yuvarlatılmış Dikdörtgen 3"/>
          <p:cNvSpPr/>
          <p:nvPr/>
        </p:nvSpPr>
        <p:spPr>
          <a:xfrm>
            <a:off x="1778000" y="3788834"/>
            <a:ext cx="2470150" cy="2664884"/>
          </a:xfrm>
          <a:prstGeom prst="round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tr-TR" sz="1350" dirty="0">
              <a:solidFill>
                <a:srgbClr val="BBE0E3">
                  <a:lumMod val="10000"/>
                </a:srgbClr>
              </a:solidFill>
            </a:endParaRPr>
          </a:p>
          <a:p>
            <a:pPr algn="r" fontAlgn="auto">
              <a:spcBef>
                <a:spcPts val="0"/>
              </a:spcBef>
              <a:spcAft>
                <a:spcPts val="0"/>
              </a:spcAft>
              <a:defRPr/>
            </a:pPr>
            <a:r>
              <a:rPr lang="tr-TR" sz="1200" b="1" dirty="0">
                <a:solidFill>
                  <a:srgbClr val="BBE0E3">
                    <a:lumMod val="10000"/>
                  </a:srgbClr>
                </a:solidFill>
              </a:rPr>
              <a:t>Çevresel olanaklar</a:t>
            </a:r>
          </a:p>
          <a:p>
            <a:pPr algn="r" fontAlgn="auto">
              <a:spcBef>
                <a:spcPts val="0"/>
              </a:spcBef>
              <a:spcAft>
                <a:spcPts val="0"/>
              </a:spcAft>
              <a:defRPr/>
            </a:pPr>
            <a:r>
              <a:rPr lang="tr-TR" sz="1200" b="1" dirty="0">
                <a:solidFill>
                  <a:srgbClr val="BBE0E3">
                    <a:lumMod val="10000"/>
                  </a:srgbClr>
                </a:solidFill>
              </a:rPr>
              <a:t>İmkanlar</a:t>
            </a:r>
          </a:p>
          <a:p>
            <a:pPr algn="r" fontAlgn="auto">
              <a:spcBef>
                <a:spcPts val="0"/>
              </a:spcBef>
              <a:spcAft>
                <a:spcPts val="0"/>
              </a:spcAft>
              <a:defRPr/>
            </a:pPr>
            <a:r>
              <a:rPr lang="tr-TR" sz="1200" b="1" dirty="0">
                <a:solidFill>
                  <a:srgbClr val="BBE0E3">
                    <a:lumMod val="10000"/>
                  </a:srgbClr>
                </a:solidFill>
              </a:rPr>
              <a:t>İletişim</a:t>
            </a:r>
          </a:p>
          <a:p>
            <a:pPr algn="r" fontAlgn="auto">
              <a:spcBef>
                <a:spcPts val="0"/>
              </a:spcBef>
              <a:spcAft>
                <a:spcPts val="0"/>
              </a:spcAft>
              <a:defRPr/>
            </a:pPr>
            <a:r>
              <a:rPr lang="tr-TR" sz="1200" b="1" dirty="0">
                <a:solidFill>
                  <a:srgbClr val="BBE0E3">
                    <a:lumMod val="10000"/>
                  </a:srgbClr>
                </a:solidFill>
              </a:rPr>
              <a:t>Teknolojiyi kullanma</a:t>
            </a:r>
          </a:p>
          <a:p>
            <a:pPr algn="r" fontAlgn="auto">
              <a:spcBef>
                <a:spcPts val="0"/>
              </a:spcBef>
              <a:spcAft>
                <a:spcPts val="0"/>
              </a:spcAft>
              <a:defRPr/>
            </a:pPr>
            <a:r>
              <a:rPr lang="tr-TR" sz="1200" b="1" dirty="0">
                <a:solidFill>
                  <a:srgbClr val="BBE0E3">
                    <a:lumMod val="10000"/>
                  </a:srgbClr>
                </a:solidFill>
              </a:rPr>
              <a:t>Kendini yetiştirme </a:t>
            </a:r>
            <a:r>
              <a:rPr lang="tr-TR" sz="1200" b="1" i="1" dirty="0">
                <a:solidFill>
                  <a:srgbClr val="BBE0E3">
                    <a:lumMod val="10000"/>
                  </a:srgbClr>
                </a:solidFill>
              </a:rPr>
              <a:t>(eğitim, seminer, konferans…)</a:t>
            </a:r>
            <a:endParaRPr lang="tr-TR" sz="1200" b="1" dirty="0">
              <a:solidFill>
                <a:srgbClr val="BBE0E3">
                  <a:lumMod val="10000"/>
                </a:srgbClr>
              </a:solidFill>
            </a:endParaRPr>
          </a:p>
          <a:p>
            <a:pPr algn="r" fontAlgn="auto">
              <a:spcBef>
                <a:spcPts val="0"/>
              </a:spcBef>
              <a:spcAft>
                <a:spcPts val="0"/>
              </a:spcAft>
              <a:defRPr/>
            </a:pPr>
            <a:r>
              <a:rPr lang="tr-TR" sz="1200" b="1" dirty="0">
                <a:solidFill>
                  <a:srgbClr val="BBE0E3">
                    <a:lumMod val="10000"/>
                  </a:srgbClr>
                </a:solidFill>
              </a:rPr>
              <a:t>Tecrübeniz…</a:t>
            </a:r>
          </a:p>
          <a:p>
            <a:pPr algn="ctr" fontAlgn="auto">
              <a:spcBef>
                <a:spcPts val="0"/>
              </a:spcBef>
              <a:spcAft>
                <a:spcPts val="0"/>
              </a:spcAft>
              <a:defRPr/>
            </a:pPr>
            <a:endParaRPr lang="tr-TR" sz="1350" dirty="0">
              <a:solidFill>
                <a:srgbClr val="FFFFFF"/>
              </a:solidFill>
            </a:endParaRPr>
          </a:p>
        </p:txBody>
      </p:sp>
      <p:pic>
        <p:nvPicPr>
          <p:cNvPr id="640004" name="Picture 4" descr="http://www.laurierosenfeld.com/wp-content/uploads/2011/08/Focus-On-Your-Strengths-ThePerfectDesign-300x300.jpg"/>
          <p:cNvPicPr>
            <a:picLocks noChangeAspect="1" noChangeArrowheads="1"/>
          </p:cNvPicPr>
          <p:nvPr/>
        </p:nvPicPr>
        <p:blipFill>
          <a:blip r:embed="rId3" cstate="print">
            <a:extLst/>
          </a:blip>
          <a:srcRect/>
          <a:stretch>
            <a:fillRect/>
          </a:stretch>
        </p:blipFill>
        <p:spPr bwMode="auto">
          <a:xfrm>
            <a:off x="1358643" y="800708"/>
            <a:ext cx="999112" cy="1332149"/>
          </a:xfrm>
          <a:prstGeom prst="rect">
            <a:avLst/>
          </a:prstGeom>
          <a:ln>
            <a:noFill/>
          </a:ln>
          <a:effectLst>
            <a:softEdge rad="112500"/>
          </a:effectLst>
          <a:extLst/>
        </p:spPr>
      </p:pic>
      <p:pic>
        <p:nvPicPr>
          <p:cNvPr id="640008" name="Picture 8" descr="http://www.internet101.org/wp-content/uploads/advertising-opportunities.jpg"/>
          <p:cNvPicPr>
            <a:picLocks noChangeAspect="1" noChangeArrowheads="1"/>
          </p:cNvPicPr>
          <p:nvPr/>
        </p:nvPicPr>
        <p:blipFill>
          <a:blip r:embed="rId4" cstate="print">
            <a:extLst/>
          </a:blip>
          <a:srcRect/>
          <a:stretch>
            <a:fillRect/>
          </a:stretch>
        </p:blipFill>
        <p:spPr bwMode="auto">
          <a:xfrm>
            <a:off x="1223630" y="3573021"/>
            <a:ext cx="1071563" cy="1428751"/>
          </a:xfrm>
          <a:prstGeom prst="rect">
            <a:avLst/>
          </a:prstGeom>
          <a:ln>
            <a:noFill/>
          </a:ln>
          <a:effectLst>
            <a:softEdge rad="112500"/>
          </a:effectLst>
          <a:extLst/>
        </p:spPr>
      </p:pic>
      <p:pic>
        <p:nvPicPr>
          <p:cNvPr id="640010" name="Picture 10" descr="http://coachdawnwrites.com/wp-content/uploads/2010/12/weakness.jpg"/>
          <p:cNvPicPr>
            <a:picLocks noChangeAspect="1" noChangeArrowheads="1"/>
          </p:cNvPicPr>
          <p:nvPr/>
        </p:nvPicPr>
        <p:blipFill>
          <a:blip r:embed="rId5" cstate="print">
            <a:extLst/>
          </a:blip>
          <a:srcRect/>
          <a:stretch>
            <a:fillRect/>
          </a:stretch>
        </p:blipFill>
        <p:spPr bwMode="auto">
          <a:xfrm>
            <a:off x="5976156" y="764704"/>
            <a:ext cx="1207592" cy="1296144"/>
          </a:xfrm>
          <a:prstGeom prst="rect">
            <a:avLst/>
          </a:prstGeom>
          <a:ln>
            <a:noFill/>
          </a:ln>
          <a:effectLst>
            <a:softEdge rad="112500"/>
          </a:effectLst>
          <a:extLst/>
        </p:spPr>
      </p:pic>
      <p:pic>
        <p:nvPicPr>
          <p:cNvPr id="640012" name="Picture 12" descr="http://www.gfi.com/blog/wp-content/uploads/2013/01/email-threats.png"/>
          <p:cNvPicPr>
            <a:picLocks noChangeAspect="1" noChangeArrowheads="1"/>
          </p:cNvPicPr>
          <p:nvPr/>
        </p:nvPicPr>
        <p:blipFill>
          <a:blip r:embed="rId6" cstate="print">
            <a:extLst/>
          </a:blip>
          <a:srcRect/>
          <a:stretch>
            <a:fillRect/>
          </a:stretch>
        </p:blipFill>
        <p:spPr bwMode="auto">
          <a:xfrm>
            <a:off x="6138174" y="3501009"/>
            <a:ext cx="1099580" cy="1392747"/>
          </a:xfrm>
          <a:prstGeom prst="rect">
            <a:avLst/>
          </a:prstGeom>
          <a:ln>
            <a:noFill/>
          </a:ln>
          <a:effectLst>
            <a:softEdge rad="112500"/>
          </a:effectLst>
          <a:extLst/>
        </p:spPr>
      </p:pic>
      <p:sp>
        <p:nvSpPr>
          <p:cNvPr id="36875" name="Metin kutusu 5"/>
          <p:cNvSpPr txBox="1">
            <a:spLocks noChangeArrowheads="1"/>
          </p:cNvSpPr>
          <p:nvPr/>
        </p:nvSpPr>
        <p:spPr bwMode="auto">
          <a:xfrm rot="-5400000">
            <a:off x="833174" y="2350294"/>
            <a:ext cx="135466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tr-TR" altLang="tr-TR" b="1" i="1">
                <a:solidFill>
                  <a:srgbClr val="000000"/>
                </a:solidFill>
                <a:latin typeface="Arial" pitchFamily="34" charset="0"/>
              </a:rPr>
              <a:t>İÇSEL</a:t>
            </a:r>
          </a:p>
        </p:txBody>
      </p:sp>
      <p:sp>
        <p:nvSpPr>
          <p:cNvPr id="36876" name="Metin kutusu 12"/>
          <p:cNvSpPr txBox="1">
            <a:spLocks noChangeArrowheads="1"/>
          </p:cNvSpPr>
          <p:nvPr/>
        </p:nvSpPr>
        <p:spPr bwMode="auto">
          <a:xfrm rot="-5400000">
            <a:off x="778933" y="5432426"/>
            <a:ext cx="144568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tr-TR" altLang="tr-TR" b="1" i="1">
                <a:solidFill>
                  <a:srgbClr val="000000"/>
                </a:solidFill>
                <a:latin typeface="Arial" pitchFamily="34" charset="0"/>
              </a:rPr>
              <a:t>DIŞSAL</a:t>
            </a:r>
          </a:p>
        </p:txBody>
      </p:sp>
      <p:sp>
        <p:nvSpPr>
          <p:cNvPr id="36877" name="Metin kutusu 13"/>
          <p:cNvSpPr txBox="1">
            <a:spLocks noChangeArrowheads="1"/>
          </p:cNvSpPr>
          <p:nvPr/>
        </p:nvSpPr>
        <p:spPr bwMode="auto">
          <a:xfrm>
            <a:off x="2363789" y="213784"/>
            <a:ext cx="1296987" cy="369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tr-TR" altLang="tr-TR" b="1" i="1">
                <a:solidFill>
                  <a:srgbClr val="000000"/>
                </a:solidFill>
                <a:latin typeface="Arial" pitchFamily="34" charset="0"/>
              </a:rPr>
              <a:t>GETİRİSİ</a:t>
            </a:r>
          </a:p>
        </p:txBody>
      </p:sp>
      <p:sp>
        <p:nvSpPr>
          <p:cNvPr id="36878" name="Metin kutusu 14"/>
          <p:cNvSpPr txBox="1">
            <a:spLocks noChangeArrowheads="1"/>
          </p:cNvSpPr>
          <p:nvPr/>
        </p:nvSpPr>
        <p:spPr bwMode="auto">
          <a:xfrm>
            <a:off x="5122864" y="213784"/>
            <a:ext cx="1717675" cy="36933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tr-TR" altLang="tr-TR" b="1" i="1">
                <a:solidFill>
                  <a:srgbClr val="000000"/>
                </a:solidFill>
                <a:latin typeface="Arial" pitchFamily="34" charset="0"/>
              </a:rPr>
              <a:t>GÖTÜRÜSÜ</a:t>
            </a:r>
          </a:p>
        </p:txBody>
      </p:sp>
      <p:cxnSp>
        <p:nvCxnSpPr>
          <p:cNvPr id="8" name="Düz Ok Bağlayıcısı 7"/>
          <p:cNvCxnSpPr/>
          <p:nvPr/>
        </p:nvCxnSpPr>
        <p:spPr>
          <a:xfrm>
            <a:off x="4464050" y="908051"/>
            <a:ext cx="0" cy="5329767"/>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pic>
        <p:nvPicPr>
          <p:cNvPr id="3688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49413" y="3376084"/>
            <a:ext cx="5535612" cy="41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18 Dikdörtgen"/>
          <p:cNvSpPr/>
          <p:nvPr/>
        </p:nvSpPr>
        <p:spPr>
          <a:xfrm>
            <a:off x="3567799" y="1714493"/>
            <a:ext cx="514885" cy="715581"/>
          </a:xfrm>
          <a:prstGeom prst="rect">
            <a:avLst/>
          </a:prstGeom>
          <a:noFill/>
        </p:spPr>
        <p:txBody>
          <a:bodyPr wrap="none">
            <a:spAutoFit/>
          </a:bodyPr>
          <a:lstStyle/>
          <a:p>
            <a:pPr algn="ctr" fontAlgn="auto">
              <a:spcBef>
                <a:spcPts val="0"/>
              </a:spcBef>
              <a:spcAft>
                <a:spcPts val="0"/>
              </a:spcAft>
              <a:defRPr/>
            </a:pPr>
            <a:r>
              <a:rPr lang="tr-TR" sz="405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G</a:t>
            </a:r>
          </a:p>
        </p:txBody>
      </p:sp>
      <p:sp>
        <p:nvSpPr>
          <p:cNvPr id="20" name="19 Dikdörtgen"/>
          <p:cNvSpPr/>
          <p:nvPr/>
        </p:nvSpPr>
        <p:spPr>
          <a:xfrm>
            <a:off x="6297895" y="2357435"/>
            <a:ext cx="433132" cy="715581"/>
          </a:xfrm>
          <a:prstGeom prst="rect">
            <a:avLst/>
          </a:prstGeom>
          <a:noFill/>
        </p:spPr>
        <p:txBody>
          <a:bodyPr wrap="none">
            <a:spAutoFit/>
          </a:bodyPr>
          <a:lstStyle/>
          <a:p>
            <a:pPr algn="ctr" fontAlgn="auto">
              <a:spcBef>
                <a:spcPts val="0"/>
              </a:spcBef>
              <a:spcAft>
                <a:spcPts val="0"/>
              </a:spcAft>
              <a:defRPr/>
            </a:pPr>
            <a:r>
              <a:rPr lang="tr-TR" sz="405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Z</a:t>
            </a:r>
          </a:p>
        </p:txBody>
      </p:sp>
      <p:sp>
        <p:nvSpPr>
          <p:cNvPr id="21" name="20 Dikdörtgen"/>
          <p:cNvSpPr/>
          <p:nvPr/>
        </p:nvSpPr>
        <p:spPr>
          <a:xfrm>
            <a:off x="1882001" y="5429269"/>
            <a:ext cx="423514" cy="715581"/>
          </a:xfrm>
          <a:prstGeom prst="rect">
            <a:avLst/>
          </a:prstGeom>
          <a:noFill/>
        </p:spPr>
        <p:txBody>
          <a:bodyPr wrap="none">
            <a:spAutoFit/>
          </a:bodyPr>
          <a:lstStyle/>
          <a:p>
            <a:pPr algn="ctr" fontAlgn="auto">
              <a:spcBef>
                <a:spcPts val="0"/>
              </a:spcBef>
              <a:spcAft>
                <a:spcPts val="0"/>
              </a:spcAft>
              <a:defRPr/>
            </a:pPr>
            <a:r>
              <a:rPr lang="tr-TR" sz="405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F</a:t>
            </a:r>
          </a:p>
        </p:txBody>
      </p:sp>
      <p:sp>
        <p:nvSpPr>
          <p:cNvPr id="22" name="21 Dikdörtgen"/>
          <p:cNvSpPr/>
          <p:nvPr/>
        </p:nvSpPr>
        <p:spPr>
          <a:xfrm>
            <a:off x="6454625" y="4786327"/>
            <a:ext cx="441147" cy="715581"/>
          </a:xfrm>
          <a:prstGeom prst="rect">
            <a:avLst/>
          </a:prstGeom>
          <a:noFill/>
        </p:spPr>
        <p:txBody>
          <a:bodyPr wrap="none">
            <a:spAutoFit/>
          </a:bodyPr>
          <a:lstStyle/>
          <a:p>
            <a:pPr algn="ctr" fontAlgn="auto">
              <a:spcBef>
                <a:spcPts val="0"/>
              </a:spcBef>
              <a:spcAft>
                <a:spcPts val="0"/>
              </a:spcAft>
              <a:defRPr/>
            </a:pPr>
            <a:r>
              <a:rPr lang="tr-TR" sz="405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T</a:t>
            </a:r>
          </a:p>
        </p:txBody>
      </p:sp>
    </p:spTree>
    <p:extLst>
      <p:ext uri="{BB962C8B-B14F-4D97-AF65-F5344CB8AC3E}">
        <p14:creationId xmlns:p14="http://schemas.microsoft.com/office/powerpoint/2010/main" val="152166840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457200" y="404664"/>
            <a:ext cx="6635080" cy="1012974"/>
          </a:xfrm>
        </p:spPr>
        <p:txBody>
          <a:bodyPr>
            <a:normAutofit/>
          </a:bodyPr>
          <a:lstStyle/>
          <a:p>
            <a:pPr eaLnBrk="1" hangingPunct="1"/>
            <a:r>
              <a:rPr lang="tr-TR" altLang="tr-TR" sz="3400" dirty="0" smtClean="0">
                <a:solidFill>
                  <a:srgbClr val="FF0000"/>
                </a:solidFill>
                <a:latin typeface="Times New Roman" panose="02020603050405020304" pitchFamily="18" charset="0"/>
                <a:cs typeface="Times New Roman" panose="02020603050405020304" pitchFamily="18" charset="0"/>
              </a:rPr>
              <a:t>YÖNETİCİ VE LİDER FARKI</a:t>
            </a:r>
          </a:p>
        </p:txBody>
      </p:sp>
      <p:sp>
        <p:nvSpPr>
          <p:cNvPr id="37891" name="2 İçerik Yer Tutucusu"/>
          <p:cNvSpPr>
            <a:spLocks noGrp="1"/>
          </p:cNvSpPr>
          <p:nvPr>
            <p:ph idx="1"/>
          </p:nvPr>
        </p:nvSpPr>
        <p:spPr>
          <a:xfrm>
            <a:off x="411877" y="1340768"/>
            <a:ext cx="8229600" cy="4525963"/>
          </a:xfrm>
        </p:spPr>
        <p:txBody>
          <a:bodyPr/>
          <a:lstStyle/>
          <a:p>
            <a:pPr eaLnBrk="1" hangingPunct="1"/>
            <a:endParaRPr lang="tr-TR" altLang="tr-TR" dirty="0" smtClean="0"/>
          </a:p>
          <a:p>
            <a:pPr eaLnBrk="1" hangingPunct="1"/>
            <a:r>
              <a:rPr lang="tr-TR" altLang="tr-TR" b="1" dirty="0" smtClean="0">
                <a:solidFill>
                  <a:srgbClr val="FF0000"/>
                </a:solidFill>
                <a:latin typeface="Times New Roman" panose="02020603050405020304" pitchFamily="18" charset="0"/>
                <a:cs typeface="Times New Roman" panose="02020603050405020304" pitchFamily="18" charset="0"/>
              </a:rPr>
              <a:t>Yönetme ve Liderlik </a:t>
            </a:r>
          </a:p>
          <a:p>
            <a:pPr eaLnBrk="1" hangingPunct="1">
              <a:buFont typeface="Wingdings" pitchFamily="2" charset="2"/>
              <a:buNone/>
            </a:pPr>
            <a:r>
              <a:rPr lang="tr-TR" altLang="tr-TR" b="1" dirty="0" smtClean="0">
                <a:latin typeface="Times New Roman" panose="02020603050405020304" pitchFamily="18" charset="0"/>
                <a:cs typeface="Times New Roman" panose="02020603050405020304" pitchFamily="18" charset="0"/>
              </a:rPr>
              <a:t>	</a:t>
            </a:r>
            <a:r>
              <a:rPr lang="tr-TR" altLang="tr-TR" dirty="0" smtClean="0">
                <a:latin typeface="Times New Roman" panose="02020603050405020304" pitchFamily="18" charset="0"/>
                <a:cs typeface="Times New Roman" panose="02020603050405020304" pitchFamily="18" charset="0"/>
              </a:rPr>
              <a:t>Çoğu kez liderlik ile yöneticilik yapma birbirleri ile karıştırılırlar. Ancak ikisi çok farklı olaylardır. Örneğin yöneticilik öğrenilen eğitimi alınabilen bir konudur. Liderlik ise insanların kendi doğal yapısından ve içten gelen bir olaydır </a:t>
            </a:r>
          </a:p>
          <a:p>
            <a:pPr eaLnBrk="1" hangingPunct="1"/>
            <a:endParaRPr lang="tr-TR" altLang="tr-TR" dirty="0" smtClean="0"/>
          </a:p>
        </p:txBody>
      </p:sp>
    </p:spTree>
    <p:extLst>
      <p:ext uri="{BB962C8B-B14F-4D97-AF65-F5344CB8AC3E}">
        <p14:creationId xmlns:p14="http://schemas.microsoft.com/office/powerpoint/2010/main" val="19340709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4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9546603-4953-4B50-97F2-FA732BBD099C}" type="slidenum">
              <a:rPr lang="tr-TR" altLang="tr-TR" smtClean="0">
                <a:solidFill>
                  <a:srgbClr val="FFFFFF"/>
                </a:solidFill>
                <a:latin typeface="Arial" pitchFamily="34" charset="0"/>
              </a:rPr>
              <a:pPr eaLnBrk="1" hangingPunct="1"/>
              <a:t>22</a:t>
            </a:fld>
            <a:endParaRPr lang="tr-TR" altLang="tr-TR" smtClean="0">
              <a:solidFill>
                <a:srgbClr val="FFFFFF"/>
              </a:solidFill>
              <a:latin typeface="Arial" pitchFamily="34" charset="0"/>
            </a:endParaRPr>
          </a:p>
        </p:txBody>
      </p:sp>
      <p:sp>
        <p:nvSpPr>
          <p:cNvPr id="38915" name="Rectangle 3"/>
          <p:cNvSpPr>
            <a:spLocks noChangeArrowheads="1"/>
          </p:cNvSpPr>
          <p:nvPr/>
        </p:nvSpPr>
        <p:spPr bwMode="auto">
          <a:xfrm>
            <a:off x="3929064" y="651934"/>
            <a:ext cx="4179887" cy="123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spcBef>
                <a:spcPct val="20000"/>
              </a:spcBef>
            </a:pPr>
            <a:r>
              <a:rPr lang="tr-TR" altLang="tr-TR" sz="2400" b="1">
                <a:solidFill>
                  <a:srgbClr val="FF0000"/>
                </a:solidFill>
                <a:latin typeface="Comic Sans MS" pitchFamily="66" charset="0"/>
              </a:rPr>
              <a:t>Yönetim,</a:t>
            </a:r>
            <a:r>
              <a:rPr lang="tr-TR" altLang="tr-TR" sz="2400" b="1">
                <a:solidFill>
                  <a:srgbClr val="262673"/>
                </a:solidFill>
                <a:latin typeface="Comic Sans MS" pitchFamily="66" charset="0"/>
              </a:rPr>
              <a:t> </a:t>
            </a:r>
          </a:p>
          <a:p>
            <a:pPr algn="ctr" eaLnBrk="1" hangingPunct="1">
              <a:lnSpc>
                <a:spcPct val="90000"/>
              </a:lnSpc>
              <a:spcBef>
                <a:spcPct val="20000"/>
              </a:spcBef>
            </a:pPr>
            <a:r>
              <a:rPr lang="tr-TR" altLang="tr-TR" sz="2400" b="1">
                <a:solidFill>
                  <a:srgbClr val="000000"/>
                </a:solidFill>
                <a:latin typeface="Comic Sans MS" pitchFamily="66" charset="0"/>
              </a:rPr>
              <a:t>başarı merdivenlerinden</a:t>
            </a:r>
          </a:p>
          <a:p>
            <a:pPr algn="ctr" eaLnBrk="1" hangingPunct="1">
              <a:lnSpc>
                <a:spcPct val="90000"/>
              </a:lnSpc>
              <a:spcBef>
                <a:spcPct val="20000"/>
              </a:spcBef>
            </a:pPr>
            <a:r>
              <a:rPr lang="tr-TR" altLang="tr-TR" sz="2400" b="1">
                <a:solidFill>
                  <a:srgbClr val="000000"/>
                </a:solidFill>
                <a:latin typeface="Comic Sans MS" pitchFamily="66" charset="0"/>
              </a:rPr>
              <a:t> tırmanmayla,</a:t>
            </a:r>
          </a:p>
        </p:txBody>
      </p:sp>
      <p:pic>
        <p:nvPicPr>
          <p:cNvPr id="38916" name="5 Resim" descr="10157495.jpg"/>
          <p:cNvPicPr>
            <a:picLocks noChangeAspect="1"/>
          </p:cNvPicPr>
          <p:nvPr/>
        </p:nvPicPr>
        <p:blipFill>
          <a:blip r:embed="rId3">
            <a:lum bright="-6000"/>
            <a:extLst>
              <a:ext uri="{28A0092B-C50C-407E-A947-70E740481C1C}">
                <a14:useLocalDpi xmlns:a14="http://schemas.microsoft.com/office/drawing/2010/main" val="0"/>
              </a:ext>
            </a:extLst>
          </a:blip>
          <a:srcRect b="9583"/>
          <a:stretch>
            <a:fillRect/>
          </a:stretch>
        </p:blipFill>
        <p:spPr bwMode="auto">
          <a:xfrm>
            <a:off x="5643564" y="3071285"/>
            <a:ext cx="2251075"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3"/>
          <p:cNvSpPr>
            <a:spLocks noChangeArrowheads="1"/>
          </p:cNvSpPr>
          <p:nvPr/>
        </p:nvSpPr>
        <p:spPr bwMode="auto">
          <a:xfrm>
            <a:off x="1303338" y="4133851"/>
            <a:ext cx="40195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spcBef>
                <a:spcPct val="20000"/>
              </a:spcBef>
            </a:pPr>
            <a:r>
              <a:rPr lang="tr-TR" altLang="tr-TR" sz="2400" b="1">
                <a:solidFill>
                  <a:srgbClr val="FF0000"/>
                </a:solidFill>
                <a:latin typeface="Comic Sans MS" pitchFamily="66" charset="0"/>
              </a:rPr>
              <a:t>Liderlik, </a:t>
            </a:r>
          </a:p>
          <a:p>
            <a:pPr algn="ctr" eaLnBrk="1" hangingPunct="1">
              <a:lnSpc>
                <a:spcPct val="90000"/>
              </a:lnSpc>
              <a:spcBef>
                <a:spcPct val="20000"/>
              </a:spcBef>
            </a:pPr>
            <a:r>
              <a:rPr lang="tr-TR" altLang="tr-TR" sz="2400" b="1">
                <a:solidFill>
                  <a:srgbClr val="FF0000"/>
                </a:solidFill>
                <a:latin typeface="Comic Sans MS" pitchFamily="66" charset="0"/>
              </a:rPr>
              <a:t>  </a:t>
            </a:r>
            <a:r>
              <a:rPr lang="tr-TR" altLang="tr-TR" sz="2400" b="1">
                <a:solidFill>
                  <a:srgbClr val="000066"/>
                </a:solidFill>
                <a:latin typeface="Comic Sans MS" pitchFamily="66" charset="0"/>
              </a:rPr>
              <a:t>merdivenin doğru duvara</a:t>
            </a:r>
          </a:p>
          <a:p>
            <a:pPr algn="ctr" eaLnBrk="1" hangingPunct="1">
              <a:lnSpc>
                <a:spcPct val="90000"/>
              </a:lnSpc>
              <a:spcBef>
                <a:spcPct val="20000"/>
              </a:spcBef>
            </a:pPr>
            <a:r>
              <a:rPr lang="tr-TR" altLang="tr-TR" sz="2400" b="1">
                <a:solidFill>
                  <a:srgbClr val="000066"/>
                </a:solidFill>
                <a:latin typeface="Comic Sans MS" pitchFamily="66" charset="0"/>
              </a:rPr>
              <a:t> dayanmasıyla ilgilidir.</a:t>
            </a:r>
          </a:p>
        </p:txBody>
      </p:sp>
      <p:pic>
        <p:nvPicPr>
          <p:cNvPr id="38918" name="8 Resim" descr="a (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0950" y="141818"/>
            <a:ext cx="2889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Rectangle 7"/>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389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9879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2 İçerik Yer Tutucusu"/>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a:t>
            </a:r>
            <a:r>
              <a:rPr lang="tr-TR" altLang="tr-TR" dirty="0" smtClean="0">
                <a:latin typeface="Times New Roman" panose="02020603050405020304" pitchFamily="18" charset="0"/>
                <a:cs typeface="Times New Roman" panose="02020603050405020304" pitchFamily="18" charset="0"/>
              </a:rPr>
              <a:t>güç kaynağını makamından alır, lider etkileme kapasitesinden alır.</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nitelikli çalışanım yok der, lider ise her çalışanı ile başarıya ulaşır.</a:t>
            </a:r>
          </a:p>
          <a:p>
            <a:pPr marL="274320" indent="-274320" eaLnBrk="1" fontAlgn="auto" hangingPunct="1">
              <a:spcAft>
                <a:spcPts val="0"/>
              </a:spcAft>
              <a:buClr>
                <a:schemeClr val="accent3"/>
              </a:buClr>
              <a:buFont typeface="Wingdings 3" pitchFamily="18" charset="2"/>
              <a:buNone/>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örgütü öne çıkarır ve örgüte odaklanır, lider insanı ortaya çıkarır ve insana odaklanır.</a:t>
            </a:r>
          </a:p>
          <a:p>
            <a:pPr marL="274320" indent="-274320" eaLnBrk="1" fontAlgn="auto" hangingPunct="1">
              <a:spcAft>
                <a:spcPts val="0"/>
              </a:spcAft>
              <a:buClr>
                <a:schemeClr val="accent3"/>
              </a:buClr>
              <a:buFont typeface="Wingdings 2"/>
              <a:buChar char=""/>
              <a:defRPr/>
            </a:pPr>
            <a:endParaRPr lang="tr-TR" altLang="tr-TR" dirty="0" smtClean="0"/>
          </a:p>
        </p:txBody>
      </p:sp>
      <p:sp>
        <p:nvSpPr>
          <p:cNvPr id="7" name="1 Başlık"/>
          <p:cNvSpPr>
            <a:spLocks noGrp="1"/>
          </p:cNvSpPr>
          <p:nvPr>
            <p:ph type="title"/>
          </p:nvPr>
        </p:nvSpPr>
        <p:spPr>
          <a:xfrm>
            <a:off x="457200" y="404664"/>
            <a:ext cx="6635080" cy="1012974"/>
          </a:xfrm>
        </p:spPr>
        <p:txBody>
          <a:bodyPr>
            <a:normAutofit/>
          </a:bodyPr>
          <a:lstStyle/>
          <a:p>
            <a:pPr eaLnBrk="1" hangingPunct="1"/>
            <a:r>
              <a:rPr lang="tr-TR" altLang="tr-TR" sz="3400" dirty="0" smtClean="0">
                <a:solidFill>
                  <a:srgbClr val="FF0000"/>
                </a:solidFill>
                <a:latin typeface="Times New Roman" panose="02020603050405020304" pitchFamily="18" charset="0"/>
                <a:cs typeface="Times New Roman" panose="02020603050405020304" pitchFamily="18" charset="0"/>
              </a:rPr>
              <a:t>YÖNETİCİ VE LİDER FARKI</a:t>
            </a:r>
          </a:p>
        </p:txBody>
      </p:sp>
    </p:spTree>
    <p:extLst>
      <p:ext uri="{BB962C8B-B14F-4D97-AF65-F5344CB8AC3E}">
        <p14:creationId xmlns:p14="http://schemas.microsoft.com/office/powerpoint/2010/main" val="28848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2 İçerik Yer Tutucusu"/>
          <p:cNvSpPr>
            <a:spLocks noGrp="1"/>
          </p:cNvSpPr>
          <p:nvPr>
            <p:ph idx="1"/>
          </p:nvPr>
        </p:nvSpPr>
        <p:spPr>
          <a:xfrm>
            <a:off x="392907" y="1268760"/>
            <a:ext cx="8229600" cy="4525963"/>
          </a:xfrm>
        </p:spPr>
        <p:txBody>
          <a:bodyPr>
            <a:normAutofit fontScale="92500" lnSpcReduction="10000"/>
          </a:bodyPr>
          <a:lstStyle/>
          <a:p>
            <a:pPr marL="274320" indent="-274320" eaLnBrk="1" fontAlgn="auto" hangingPunct="1">
              <a:spcAft>
                <a:spcPts val="0"/>
              </a:spcAft>
              <a:buClr>
                <a:schemeClr val="accent3"/>
              </a:buClr>
              <a:buFont typeface="Wingdings" pitchFamily="2" charset="2"/>
              <a:buNone/>
              <a:defRPr/>
            </a:pPr>
            <a:endParaRPr lang="tr-TR" altLang="tr-TR" dirty="0" smtClean="0"/>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olmaz der, lider araştıralım der.</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mazeret üretir, lider çözüm üretir.</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örgütün mevzuatına uyar , lider ilke ve hedefleri ortaya koyar.</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Astlar yöneticiye itaat eder, liderini benimser.</a:t>
            </a:r>
          </a:p>
          <a:p>
            <a:pPr marL="274320" indent="-274320" eaLnBrk="1" fontAlgn="auto" hangingPunct="1">
              <a:spcAft>
                <a:spcPts val="0"/>
              </a:spcAft>
              <a:buClr>
                <a:schemeClr val="accent3"/>
              </a:buClr>
              <a:buFont typeface="Wingdings" pitchFamily="2" charset="2"/>
              <a:buNone/>
              <a:defRPr/>
            </a:pPr>
            <a:endParaRPr lang="tr-TR" altLang="tr-TR" dirty="0" smtClean="0"/>
          </a:p>
        </p:txBody>
      </p:sp>
      <p:sp>
        <p:nvSpPr>
          <p:cNvPr id="40964"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sp>
        <p:nvSpPr>
          <p:cNvPr id="7" name="1 Başlık"/>
          <p:cNvSpPr>
            <a:spLocks noGrp="1"/>
          </p:cNvSpPr>
          <p:nvPr>
            <p:ph type="title"/>
          </p:nvPr>
        </p:nvSpPr>
        <p:spPr>
          <a:xfrm>
            <a:off x="457200" y="404664"/>
            <a:ext cx="6635080" cy="1012974"/>
          </a:xfrm>
        </p:spPr>
        <p:txBody>
          <a:bodyPr>
            <a:normAutofit/>
          </a:bodyPr>
          <a:lstStyle/>
          <a:p>
            <a:pPr eaLnBrk="1" hangingPunct="1"/>
            <a:r>
              <a:rPr lang="tr-TR" altLang="tr-TR" sz="3400" dirty="0" smtClean="0">
                <a:solidFill>
                  <a:srgbClr val="FF0000"/>
                </a:solidFill>
                <a:latin typeface="Times New Roman" panose="02020603050405020304" pitchFamily="18" charset="0"/>
                <a:cs typeface="Times New Roman" panose="02020603050405020304" pitchFamily="18" charset="0"/>
              </a:rPr>
              <a:t>YÖNETİCİ VE LİDER FARKI</a:t>
            </a:r>
          </a:p>
        </p:txBody>
      </p:sp>
    </p:spTree>
    <p:extLst>
      <p:ext uri="{BB962C8B-B14F-4D97-AF65-F5344CB8AC3E}">
        <p14:creationId xmlns:p14="http://schemas.microsoft.com/office/powerpoint/2010/main" val="4067304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İçerik Yer Tutucusu"/>
          <p:cNvSpPr>
            <a:spLocks noGrp="1"/>
          </p:cNvSpPr>
          <p:nvPr>
            <p:ph idx="1"/>
          </p:nvPr>
        </p:nvSpPr>
        <p:spPr>
          <a:xfrm>
            <a:off x="827584" y="857251"/>
            <a:ext cx="6830516" cy="4803997"/>
          </a:xfrm>
        </p:spPr>
        <p:txBody>
          <a:bodyPr>
            <a:normAutofit fontScale="85000" lnSpcReduction="20000"/>
          </a:bodyPr>
          <a:lstStyle/>
          <a:p>
            <a:pPr marL="274320" indent="-274320" eaLnBrk="1" fontAlgn="auto" hangingPunct="1">
              <a:spcAft>
                <a:spcPts val="0"/>
              </a:spcAft>
              <a:buClr>
                <a:schemeClr val="accent3"/>
              </a:buClr>
              <a:buFont typeface="Wingdings 2"/>
              <a:buChar char=""/>
              <a:defRPr/>
            </a:pPr>
            <a:endParaRPr lang="tr-TR" altLang="tr-TR" dirty="0" smtClean="0"/>
          </a:p>
          <a:p>
            <a:pPr marL="274320" indent="-274320" eaLnBrk="1" fontAlgn="auto" hangingPunct="1">
              <a:spcAft>
                <a:spcPts val="0"/>
              </a:spcAft>
              <a:buClr>
                <a:schemeClr val="accent3"/>
              </a:buClr>
              <a:buFont typeface="Wingdings 2"/>
              <a:buChar char=""/>
              <a:defRPr/>
            </a:pPr>
            <a:r>
              <a:rPr lang="tr-TR" altLang="tr-TR" b="1" dirty="0" smtClean="0">
                <a:solidFill>
                  <a:srgbClr val="FF0000"/>
                </a:solidFill>
                <a:latin typeface="Times New Roman" panose="02020603050405020304" pitchFamily="18" charset="0"/>
                <a:cs typeface="Times New Roman" panose="02020603050405020304" pitchFamily="18" charset="0"/>
              </a:rPr>
              <a:t>Yönetici eskiyi taklit eder, lider yenilikçidir.</a:t>
            </a:r>
          </a:p>
          <a:p>
            <a:pPr marL="274320" indent="-274320" eaLnBrk="1" fontAlgn="auto" hangingPunct="1">
              <a:spcAft>
                <a:spcPts val="0"/>
              </a:spcAft>
              <a:buClr>
                <a:schemeClr val="accent3"/>
              </a:buClr>
              <a:buFont typeface="Wingdings 2"/>
              <a:buChar char=""/>
              <a:defRPr/>
            </a:pPr>
            <a:endParaRPr lang="tr-TR" altLang="tr-TR" b="1"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b="1" dirty="0" smtClean="0">
                <a:latin typeface="Times New Roman" panose="02020603050405020304" pitchFamily="18" charset="0"/>
                <a:cs typeface="Times New Roman" panose="02020603050405020304" pitchFamily="18" charset="0"/>
              </a:rPr>
              <a:t>Yönetici gizlilik yaratır, lider ise açıktır.</a:t>
            </a:r>
          </a:p>
          <a:p>
            <a:pPr marL="274320" indent="-274320" eaLnBrk="1" fontAlgn="auto" hangingPunct="1">
              <a:spcAft>
                <a:spcPts val="0"/>
              </a:spcAft>
              <a:buClr>
                <a:schemeClr val="accent3"/>
              </a:buClr>
              <a:buFont typeface="Wingdings 2"/>
              <a:buChar char=""/>
              <a:defRPr/>
            </a:pPr>
            <a:endParaRPr lang="tr-TR" altLang="tr-TR" b="1"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b="1" dirty="0" smtClean="0">
                <a:solidFill>
                  <a:srgbClr val="FF0000"/>
                </a:solidFill>
                <a:latin typeface="Times New Roman" panose="02020603050405020304" pitchFamily="18" charset="0"/>
                <a:cs typeface="Times New Roman" panose="02020603050405020304" pitchFamily="18" charset="0"/>
              </a:rPr>
              <a:t>Yönetici yönetir, lider yönlendirir.</a:t>
            </a:r>
          </a:p>
          <a:p>
            <a:pPr marL="274320" indent="-274320" eaLnBrk="1" fontAlgn="auto" hangingPunct="1">
              <a:spcAft>
                <a:spcPts val="0"/>
              </a:spcAft>
              <a:buClr>
                <a:schemeClr val="accent3"/>
              </a:buClr>
              <a:buFont typeface="Wingdings 2"/>
              <a:buChar char=""/>
              <a:defRPr/>
            </a:pPr>
            <a:endParaRPr lang="tr-TR" altLang="tr-TR" b="1"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b="1" dirty="0" smtClean="0">
                <a:latin typeface="Times New Roman" panose="02020603050405020304" pitchFamily="18" charset="0"/>
                <a:cs typeface="Times New Roman" panose="02020603050405020304" pitchFamily="18" charset="0"/>
              </a:rPr>
              <a:t>Yönetici emir verir, lider danışır.</a:t>
            </a:r>
          </a:p>
          <a:p>
            <a:pPr marL="274320" indent="-274320" eaLnBrk="1" fontAlgn="auto" hangingPunct="1">
              <a:spcAft>
                <a:spcPts val="0"/>
              </a:spcAft>
              <a:buClr>
                <a:schemeClr val="accent3"/>
              </a:buClr>
              <a:buFont typeface="Wingdings 2"/>
              <a:buChar char=""/>
              <a:defRPr/>
            </a:pPr>
            <a:endParaRPr lang="tr-TR" altLang="tr-TR" b="1"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b="1" dirty="0" smtClean="0">
                <a:latin typeface="Times New Roman" panose="02020603050405020304" pitchFamily="18" charset="0"/>
                <a:cs typeface="Times New Roman" panose="02020603050405020304" pitchFamily="18" charset="0"/>
              </a:rPr>
              <a:t>Yönetici dinleyenden çok konuşandır, lider konuşandan çok dinleyendir.</a:t>
            </a:r>
          </a:p>
        </p:txBody>
      </p:sp>
    </p:spTree>
    <p:extLst>
      <p:ext uri="{BB962C8B-B14F-4D97-AF65-F5344CB8AC3E}">
        <p14:creationId xmlns:p14="http://schemas.microsoft.com/office/powerpoint/2010/main" val="35137880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İçerik Yer Tutucusu"/>
          <p:cNvSpPr>
            <a:spLocks noGrp="1"/>
          </p:cNvSpPr>
          <p:nvPr>
            <p:ph idx="1"/>
          </p:nvPr>
        </p:nvSpPr>
        <p:spPr>
          <a:xfrm>
            <a:off x="971600" y="404284"/>
            <a:ext cx="6115000" cy="6070600"/>
          </a:xfrm>
        </p:spPr>
        <p:txBody>
          <a:bodyPr>
            <a:normAutofit/>
          </a:bodyPr>
          <a:lstStyle/>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a:t>
            </a:r>
            <a:r>
              <a:rPr lang="tr-TR" altLang="tr-TR" dirty="0" smtClean="0">
                <a:latin typeface="Times New Roman" panose="02020603050405020304" pitchFamily="18" charset="0"/>
                <a:cs typeface="Times New Roman" panose="02020603050405020304" pitchFamily="18" charset="0"/>
              </a:rPr>
              <a:t>tedirgin bir ortam yaratır, lider güven ortamı yaratır.</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baskı ve disiplin uygular, lider esnek ve hoşgörülüdür.</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ben der , lider biz der.</a:t>
            </a:r>
          </a:p>
        </p:txBody>
      </p:sp>
    </p:spTree>
    <p:extLst>
      <p:ext uri="{BB962C8B-B14F-4D97-AF65-F5344CB8AC3E}">
        <p14:creationId xmlns:p14="http://schemas.microsoft.com/office/powerpoint/2010/main" val="7415660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2 İçerik Yer Tutucusu"/>
          <p:cNvSpPr>
            <a:spLocks noGrp="1"/>
          </p:cNvSpPr>
          <p:nvPr>
            <p:ph idx="1"/>
          </p:nvPr>
        </p:nvSpPr>
        <p:spPr>
          <a:xfrm>
            <a:off x="1485900" y="476252"/>
            <a:ext cx="5600700" cy="5998633"/>
          </a:xfrm>
        </p:spPr>
        <p:txBody>
          <a:bodyPr rtlCol="0">
            <a:normAutofit fontScale="85000" lnSpcReduction="20000"/>
          </a:bodyPr>
          <a:lstStyle/>
          <a:p>
            <a:pPr marL="274320" indent="-274320" eaLnBrk="1" fontAlgn="auto" hangingPunct="1">
              <a:spcAft>
                <a:spcPts val="0"/>
              </a:spcAft>
              <a:buClr>
                <a:schemeClr val="accent3"/>
              </a:buClr>
              <a:buFont typeface="Wingdings 2"/>
              <a:buChar char=""/>
              <a:defRPr/>
            </a:pPr>
            <a:endParaRPr lang="tr-TR" altLang="tr-TR" dirty="0" smtClean="0">
              <a:solidFill>
                <a:schemeClr val="tx1">
                  <a:lumMod val="65000"/>
                  <a:lumOff val="35000"/>
                </a:schemeClr>
              </a:solidFill>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karar verme ve yetkiyi kullanma gücüne sahip olan kişidir. </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Lider, grubu etkileyen ve arkasından sürükleyen kişidir. </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yetkisini, lider etkisini kullanır. </a:t>
            </a:r>
          </a:p>
          <a:p>
            <a:pPr marL="274320" indent="-274320" eaLnBrk="1" fontAlgn="auto" hangingPunct="1">
              <a:spcAft>
                <a:spcPts val="0"/>
              </a:spcAft>
              <a:buClr>
                <a:schemeClr val="accent3"/>
              </a:buClr>
              <a:buFont typeface="Wingdings 2"/>
              <a:buChar char=""/>
              <a:defRPr/>
            </a:pPr>
            <a:endParaRPr lang="tr-TR" altLang="tr-TR" dirty="0" smtClean="0">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2"/>
              <a:buChar char=""/>
              <a:defRPr/>
            </a:pPr>
            <a:r>
              <a:rPr lang="tr-TR" altLang="tr-TR" dirty="0" smtClean="0">
                <a:latin typeface="Times New Roman" panose="02020603050405020304" pitchFamily="18" charset="0"/>
                <a:cs typeface="Times New Roman" panose="02020603050405020304" pitchFamily="18" charset="0"/>
              </a:rPr>
              <a:t>Yönetici kontrol eder, lider motive eder. </a:t>
            </a:r>
          </a:p>
          <a:p>
            <a:pPr marL="274320" indent="-274320" eaLnBrk="1" fontAlgn="auto" hangingPunct="1">
              <a:spcAft>
                <a:spcPts val="0"/>
              </a:spcAft>
              <a:buClr>
                <a:schemeClr val="accent3"/>
              </a:buClr>
              <a:buFont typeface="Wingdings" panose="05000000000000000000" pitchFamily="2" charset="2"/>
              <a:buNone/>
              <a:defRPr/>
            </a:pPr>
            <a:r>
              <a:rPr lang="tr-TR" altLang="tr-TR" dirty="0" smtClean="0">
                <a:solidFill>
                  <a:schemeClr val="tx1">
                    <a:lumMod val="65000"/>
                    <a:lumOff val="35000"/>
                  </a:schemeClr>
                </a:solidFill>
              </a:rPr>
              <a:t> </a:t>
            </a:r>
            <a:br>
              <a:rPr lang="tr-TR" altLang="tr-TR" dirty="0" smtClean="0">
                <a:solidFill>
                  <a:schemeClr val="tx1">
                    <a:lumMod val="65000"/>
                    <a:lumOff val="35000"/>
                  </a:schemeClr>
                </a:solidFill>
              </a:rPr>
            </a:br>
            <a:r>
              <a:rPr lang="tr-TR" altLang="tr-TR" dirty="0" smtClean="0">
                <a:solidFill>
                  <a:schemeClr val="tx1">
                    <a:lumMod val="65000"/>
                    <a:lumOff val="35000"/>
                  </a:schemeClr>
                </a:solidFill>
              </a:rPr>
              <a:t> </a:t>
            </a:r>
            <a:br>
              <a:rPr lang="tr-TR" altLang="tr-TR" dirty="0" smtClean="0">
                <a:solidFill>
                  <a:schemeClr val="tx1">
                    <a:lumMod val="65000"/>
                    <a:lumOff val="35000"/>
                  </a:schemeClr>
                </a:solidFill>
              </a:rPr>
            </a:br>
            <a:endParaRPr lang="tr-TR" altLang="tr-TR" dirty="0" smtClean="0">
              <a:solidFill>
                <a:schemeClr val="tx1">
                  <a:lumMod val="65000"/>
                  <a:lumOff val="35000"/>
                </a:schemeClr>
              </a:solidFill>
            </a:endParaRPr>
          </a:p>
        </p:txBody>
      </p:sp>
    </p:spTree>
    <p:extLst>
      <p:ext uri="{BB962C8B-B14F-4D97-AF65-F5344CB8AC3E}">
        <p14:creationId xmlns:p14="http://schemas.microsoft.com/office/powerpoint/2010/main" val="11551597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2"/>
          <p:cNvSpPr>
            <a:spLocks noChangeShapeType="1"/>
          </p:cNvSpPr>
          <p:nvPr/>
        </p:nvSpPr>
        <p:spPr bwMode="auto">
          <a:xfrm rot="16200000">
            <a:off x="4781550" y="3337984"/>
            <a:ext cx="6096000" cy="0"/>
          </a:xfrm>
          <a:prstGeom prst="line">
            <a:avLst/>
          </a:prstGeom>
          <a:noFill/>
          <a:ln w="38100">
            <a:solidFill>
              <a:srgbClr val="00FF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63" name="Line 3"/>
          <p:cNvSpPr>
            <a:spLocks noChangeShapeType="1"/>
          </p:cNvSpPr>
          <p:nvPr/>
        </p:nvSpPr>
        <p:spPr bwMode="auto">
          <a:xfrm>
            <a:off x="1314450" y="289984"/>
            <a:ext cx="6515100" cy="0"/>
          </a:xfrm>
          <a:prstGeom prst="line">
            <a:avLst/>
          </a:prstGeom>
          <a:noFill/>
          <a:ln w="38100">
            <a:solidFill>
              <a:srgbClr val="00FF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64" name="Line 4"/>
          <p:cNvSpPr>
            <a:spLocks noChangeShapeType="1"/>
          </p:cNvSpPr>
          <p:nvPr/>
        </p:nvSpPr>
        <p:spPr bwMode="auto">
          <a:xfrm>
            <a:off x="4514850" y="289984"/>
            <a:ext cx="0" cy="6096000"/>
          </a:xfrm>
          <a:prstGeom prst="line">
            <a:avLst/>
          </a:prstGeom>
          <a:noFill/>
          <a:ln w="38100">
            <a:solidFill>
              <a:srgbClr val="00FF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65" name="Line 5"/>
          <p:cNvSpPr>
            <a:spLocks noChangeShapeType="1"/>
          </p:cNvSpPr>
          <p:nvPr/>
        </p:nvSpPr>
        <p:spPr bwMode="auto">
          <a:xfrm>
            <a:off x="1314450" y="670984"/>
            <a:ext cx="6515100" cy="0"/>
          </a:xfrm>
          <a:prstGeom prst="line">
            <a:avLst/>
          </a:prstGeom>
          <a:noFill/>
          <a:ln w="38100">
            <a:solidFill>
              <a:srgbClr val="00FF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66" name="Line 6"/>
          <p:cNvSpPr>
            <a:spLocks noChangeShapeType="1"/>
          </p:cNvSpPr>
          <p:nvPr/>
        </p:nvSpPr>
        <p:spPr bwMode="auto">
          <a:xfrm>
            <a:off x="1314450" y="2347384"/>
            <a:ext cx="6515100" cy="0"/>
          </a:xfrm>
          <a:prstGeom prst="line">
            <a:avLst/>
          </a:prstGeom>
          <a:noFill/>
          <a:ln w="12700">
            <a:solidFill>
              <a:srgbClr val="FF66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67" name="Line 7"/>
          <p:cNvSpPr>
            <a:spLocks noChangeShapeType="1"/>
          </p:cNvSpPr>
          <p:nvPr/>
        </p:nvSpPr>
        <p:spPr bwMode="auto">
          <a:xfrm>
            <a:off x="1314450" y="2880784"/>
            <a:ext cx="6515100" cy="0"/>
          </a:xfrm>
          <a:prstGeom prst="line">
            <a:avLst/>
          </a:prstGeom>
          <a:noFill/>
          <a:ln w="12700">
            <a:solidFill>
              <a:srgbClr val="FF66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68" name="Line 8"/>
          <p:cNvSpPr>
            <a:spLocks noChangeShapeType="1"/>
          </p:cNvSpPr>
          <p:nvPr/>
        </p:nvSpPr>
        <p:spPr bwMode="auto">
          <a:xfrm>
            <a:off x="1314450" y="3566584"/>
            <a:ext cx="6515100" cy="0"/>
          </a:xfrm>
          <a:prstGeom prst="line">
            <a:avLst/>
          </a:prstGeom>
          <a:noFill/>
          <a:ln w="12700">
            <a:solidFill>
              <a:srgbClr val="FF66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69" name="Line 9"/>
          <p:cNvSpPr>
            <a:spLocks noChangeShapeType="1"/>
          </p:cNvSpPr>
          <p:nvPr/>
        </p:nvSpPr>
        <p:spPr bwMode="auto">
          <a:xfrm>
            <a:off x="1314450" y="4328584"/>
            <a:ext cx="6515100" cy="0"/>
          </a:xfrm>
          <a:prstGeom prst="line">
            <a:avLst/>
          </a:prstGeom>
          <a:noFill/>
          <a:ln w="12700">
            <a:solidFill>
              <a:srgbClr val="FF66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70" name="Line 10"/>
          <p:cNvSpPr>
            <a:spLocks noChangeShapeType="1"/>
          </p:cNvSpPr>
          <p:nvPr/>
        </p:nvSpPr>
        <p:spPr bwMode="auto">
          <a:xfrm>
            <a:off x="1314450" y="5090584"/>
            <a:ext cx="6515100" cy="0"/>
          </a:xfrm>
          <a:prstGeom prst="line">
            <a:avLst/>
          </a:prstGeom>
          <a:noFill/>
          <a:ln w="12700">
            <a:solidFill>
              <a:srgbClr val="FF66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5067" name="Text Box 11"/>
          <p:cNvSpPr txBox="1">
            <a:spLocks noChangeArrowheads="1"/>
          </p:cNvSpPr>
          <p:nvPr/>
        </p:nvSpPr>
        <p:spPr bwMode="auto">
          <a:xfrm>
            <a:off x="4629151" y="1509185"/>
            <a:ext cx="31035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a:latin typeface="Times New Roman" pitchFamily="18" charset="0"/>
                <a:cs typeface="Times New Roman" pitchFamily="18" charset="0"/>
              </a:rPr>
              <a:t>Hatasını kabul etmez, hata yapanı da affetmez.</a:t>
            </a:r>
          </a:p>
        </p:txBody>
      </p:sp>
      <p:sp>
        <p:nvSpPr>
          <p:cNvPr id="45068" name="Text Box 12"/>
          <p:cNvSpPr txBox="1">
            <a:spLocks noChangeArrowheads="1"/>
          </p:cNvSpPr>
          <p:nvPr/>
        </p:nvSpPr>
        <p:spPr bwMode="auto">
          <a:xfrm>
            <a:off x="1371600" y="1509185"/>
            <a:ext cx="3086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a:solidFill>
                  <a:srgbClr val="6600CC"/>
                </a:solidFill>
                <a:latin typeface="Times New Roman" pitchFamily="18" charset="0"/>
                <a:cs typeface="Times New Roman" pitchFamily="18" charset="0"/>
              </a:rPr>
              <a:t> Hatasını itiraf eder, hata     yapanı  affeder.</a:t>
            </a:r>
          </a:p>
        </p:txBody>
      </p:sp>
      <p:sp>
        <p:nvSpPr>
          <p:cNvPr id="45069" name="Text Box 13"/>
          <p:cNvSpPr txBox="1">
            <a:spLocks noChangeArrowheads="1"/>
          </p:cNvSpPr>
          <p:nvPr/>
        </p:nvSpPr>
        <p:spPr bwMode="auto">
          <a:xfrm>
            <a:off x="1411288" y="2347384"/>
            <a:ext cx="29892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a:solidFill>
                  <a:srgbClr val="6600CC"/>
                </a:solidFill>
                <a:latin typeface="Times New Roman" pitchFamily="18" charset="0"/>
                <a:cs typeface="Times New Roman" pitchFamily="18" charset="0"/>
              </a:rPr>
              <a:t>Ekibini korur.</a:t>
            </a:r>
            <a:endParaRPr lang="tr-TR" altLang="tr-TR" sz="1500">
              <a:solidFill>
                <a:srgbClr val="6600CC"/>
              </a:solidFill>
              <a:latin typeface="Times New Roman" pitchFamily="18" charset="0"/>
              <a:cs typeface="Times New Roman" pitchFamily="18" charset="0"/>
            </a:endParaRPr>
          </a:p>
        </p:txBody>
      </p:sp>
      <p:sp>
        <p:nvSpPr>
          <p:cNvPr id="45070" name="Text Box 14"/>
          <p:cNvSpPr txBox="1">
            <a:spLocks noChangeArrowheads="1"/>
          </p:cNvSpPr>
          <p:nvPr/>
        </p:nvSpPr>
        <p:spPr bwMode="auto">
          <a:xfrm>
            <a:off x="4625975" y="2347384"/>
            <a:ext cx="310673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a:latin typeface="Times New Roman" pitchFamily="18" charset="0"/>
                <a:cs typeface="Times New Roman" pitchFamily="18" charset="0"/>
              </a:rPr>
              <a:t>Kendinden başkasını düşünmez.</a:t>
            </a:r>
            <a:endParaRPr lang="tr-TR" altLang="tr-TR" sz="1500">
              <a:latin typeface="Times New Roman" pitchFamily="18" charset="0"/>
              <a:cs typeface="Times New Roman" pitchFamily="18" charset="0"/>
            </a:endParaRPr>
          </a:p>
        </p:txBody>
      </p:sp>
      <p:sp>
        <p:nvSpPr>
          <p:cNvPr id="45071" name="Text Box 15"/>
          <p:cNvSpPr txBox="1">
            <a:spLocks noChangeArrowheads="1"/>
          </p:cNvSpPr>
          <p:nvPr/>
        </p:nvSpPr>
        <p:spPr bwMode="auto">
          <a:xfrm>
            <a:off x="1411288" y="2804585"/>
            <a:ext cx="310356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dirty="0">
                <a:solidFill>
                  <a:srgbClr val="6600CC"/>
                </a:solidFill>
                <a:latin typeface="Times New Roman" pitchFamily="18" charset="0"/>
                <a:cs typeface="Times New Roman" pitchFamily="18" charset="0"/>
              </a:rPr>
              <a:t>Herkesin potansiyelinin ortaya çıkmasına rehberlik eder.</a:t>
            </a:r>
          </a:p>
        </p:txBody>
      </p:sp>
      <p:sp>
        <p:nvSpPr>
          <p:cNvPr id="45072" name="Text Box 16"/>
          <p:cNvSpPr txBox="1">
            <a:spLocks noChangeArrowheads="1"/>
          </p:cNvSpPr>
          <p:nvPr/>
        </p:nvSpPr>
        <p:spPr bwMode="auto">
          <a:xfrm>
            <a:off x="4572001" y="2804585"/>
            <a:ext cx="31607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dirty="0">
                <a:latin typeface="Times New Roman" pitchFamily="18" charset="0"/>
                <a:cs typeface="Times New Roman" pitchFamily="18" charset="0"/>
              </a:rPr>
              <a:t> Herkesin kendisi gibi davranmasını ister.</a:t>
            </a:r>
          </a:p>
        </p:txBody>
      </p:sp>
      <p:sp>
        <p:nvSpPr>
          <p:cNvPr id="45073" name="Text Box 17"/>
          <p:cNvSpPr txBox="1">
            <a:spLocks noChangeArrowheads="1"/>
          </p:cNvSpPr>
          <p:nvPr/>
        </p:nvSpPr>
        <p:spPr bwMode="auto">
          <a:xfrm>
            <a:off x="1411288" y="3718984"/>
            <a:ext cx="30464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a:solidFill>
                  <a:srgbClr val="6600CC"/>
                </a:solidFill>
                <a:latin typeface="Times New Roman" pitchFamily="18" charset="0"/>
                <a:cs typeface="Times New Roman" pitchFamily="18" charset="0"/>
              </a:rPr>
              <a:t>Sorunları basite indirger.</a:t>
            </a:r>
          </a:p>
        </p:txBody>
      </p:sp>
      <p:sp>
        <p:nvSpPr>
          <p:cNvPr id="45074" name="Text Box 18"/>
          <p:cNvSpPr txBox="1">
            <a:spLocks noChangeArrowheads="1"/>
          </p:cNvSpPr>
          <p:nvPr/>
        </p:nvSpPr>
        <p:spPr bwMode="auto">
          <a:xfrm>
            <a:off x="4572000" y="3566585"/>
            <a:ext cx="3214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a:latin typeface="Times New Roman" pitchFamily="18" charset="0"/>
                <a:cs typeface="Times New Roman" pitchFamily="18" charset="0"/>
              </a:rPr>
              <a:t>  En basit sorunu bile karmaşık hale getirir.</a:t>
            </a:r>
          </a:p>
        </p:txBody>
      </p:sp>
      <p:sp>
        <p:nvSpPr>
          <p:cNvPr id="45075" name="Text Box 19"/>
          <p:cNvSpPr txBox="1">
            <a:spLocks noChangeArrowheads="1"/>
          </p:cNvSpPr>
          <p:nvPr/>
        </p:nvSpPr>
        <p:spPr bwMode="auto">
          <a:xfrm>
            <a:off x="1357313" y="4328585"/>
            <a:ext cx="31003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a:solidFill>
                  <a:srgbClr val="6600CC"/>
                </a:solidFill>
                <a:latin typeface="Times New Roman" pitchFamily="18" charset="0"/>
                <a:cs typeface="Times New Roman" pitchFamily="18" charset="0"/>
              </a:rPr>
              <a:t> Sevincini ve kederini personeliyle paylaşır.</a:t>
            </a:r>
            <a:endParaRPr lang="tr-TR" altLang="tr-TR" sz="1500">
              <a:solidFill>
                <a:srgbClr val="6600CC"/>
              </a:solidFill>
              <a:latin typeface="Times New Roman" pitchFamily="18" charset="0"/>
              <a:cs typeface="Times New Roman" pitchFamily="18" charset="0"/>
            </a:endParaRPr>
          </a:p>
        </p:txBody>
      </p:sp>
      <p:sp>
        <p:nvSpPr>
          <p:cNvPr id="45076" name="Text Box 20"/>
          <p:cNvSpPr txBox="1">
            <a:spLocks noChangeArrowheads="1"/>
          </p:cNvSpPr>
          <p:nvPr/>
        </p:nvSpPr>
        <p:spPr bwMode="auto">
          <a:xfrm>
            <a:off x="4625975" y="4252385"/>
            <a:ext cx="31067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b="1">
                <a:latin typeface="Times New Roman" pitchFamily="18" charset="0"/>
                <a:cs typeface="Times New Roman" pitchFamily="18" charset="0"/>
              </a:rPr>
              <a:t> Sevincinde neşesinden, kederinde gazabından yanına yaklaşılmaz.</a:t>
            </a:r>
            <a:endParaRPr lang="tr-TR" altLang="tr-TR" sz="1500">
              <a:latin typeface="Times New Roman" pitchFamily="18" charset="0"/>
              <a:cs typeface="Times New Roman" pitchFamily="18" charset="0"/>
            </a:endParaRPr>
          </a:p>
        </p:txBody>
      </p:sp>
      <p:sp>
        <p:nvSpPr>
          <p:cNvPr id="45077" name="Text Box 21"/>
          <p:cNvSpPr txBox="1">
            <a:spLocks noChangeArrowheads="1"/>
          </p:cNvSpPr>
          <p:nvPr/>
        </p:nvSpPr>
        <p:spPr bwMode="auto">
          <a:xfrm>
            <a:off x="4679951" y="5071534"/>
            <a:ext cx="31035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a:latin typeface="Times New Roman" pitchFamily="18" charset="0"/>
                <a:cs typeface="Times New Roman" pitchFamily="18" charset="0"/>
              </a:rPr>
              <a:t>Personeliyle beraber olmaktan rahatsızlık duyar.</a:t>
            </a:r>
          </a:p>
        </p:txBody>
      </p:sp>
      <p:sp>
        <p:nvSpPr>
          <p:cNvPr id="45078" name="Text Box 22"/>
          <p:cNvSpPr txBox="1">
            <a:spLocks noChangeArrowheads="1"/>
          </p:cNvSpPr>
          <p:nvPr/>
        </p:nvSpPr>
        <p:spPr bwMode="auto">
          <a:xfrm>
            <a:off x="4679950" y="5867400"/>
            <a:ext cx="31496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a:latin typeface="Times New Roman" pitchFamily="18" charset="0"/>
                <a:cs typeface="Times New Roman" pitchFamily="18" charset="0"/>
              </a:rPr>
              <a:t>     Konuşmaya bayılır.</a:t>
            </a:r>
          </a:p>
        </p:txBody>
      </p:sp>
      <p:sp>
        <p:nvSpPr>
          <p:cNvPr id="40983" name="Line 23"/>
          <p:cNvSpPr>
            <a:spLocks noChangeShapeType="1"/>
          </p:cNvSpPr>
          <p:nvPr/>
        </p:nvSpPr>
        <p:spPr bwMode="auto">
          <a:xfrm>
            <a:off x="1314450" y="1128184"/>
            <a:ext cx="6515100" cy="0"/>
          </a:xfrm>
          <a:prstGeom prst="line">
            <a:avLst/>
          </a:prstGeom>
          <a:noFill/>
          <a:ln w="12700">
            <a:solidFill>
              <a:srgbClr val="FF66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5080" name="Text Box 24"/>
          <p:cNvSpPr txBox="1">
            <a:spLocks noChangeArrowheads="1"/>
          </p:cNvSpPr>
          <p:nvPr/>
        </p:nvSpPr>
        <p:spPr bwMode="auto">
          <a:xfrm>
            <a:off x="1411288" y="1051984"/>
            <a:ext cx="310356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dirty="0">
                <a:solidFill>
                  <a:srgbClr val="6600CC"/>
                </a:solidFill>
                <a:latin typeface="Times New Roman" pitchFamily="18" charset="0"/>
                <a:cs typeface="Times New Roman" pitchFamily="18" charset="0"/>
              </a:rPr>
              <a:t> Bilgiyi yayar.</a:t>
            </a:r>
          </a:p>
        </p:txBody>
      </p:sp>
      <p:sp>
        <p:nvSpPr>
          <p:cNvPr id="45081" name="Text Box 25"/>
          <p:cNvSpPr txBox="1">
            <a:spLocks noChangeArrowheads="1"/>
          </p:cNvSpPr>
          <p:nvPr/>
        </p:nvSpPr>
        <p:spPr bwMode="auto">
          <a:xfrm>
            <a:off x="4629150" y="1128184"/>
            <a:ext cx="33718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a:latin typeface="Times New Roman" pitchFamily="18" charset="0"/>
                <a:cs typeface="Times New Roman" pitchFamily="18" charset="0"/>
              </a:rPr>
              <a:t>Bilgiyi saklar.</a:t>
            </a:r>
          </a:p>
        </p:txBody>
      </p:sp>
      <p:sp>
        <p:nvSpPr>
          <p:cNvPr id="40986" name="Line 26"/>
          <p:cNvSpPr>
            <a:spLocks noChangeShapeType="1"/>
          </p:cNvSpPr>
          <p:nvPr/>
        </p:nvSpPr>
        <p:spPr bwMode="auto">
          <a:xfrm>
            <a:off x="1314450" y="1585384"/>
            <a:ext cx="6515100" cy="0"/>
          </a:xfrm>
          <a:prstGeom prst="line">
            <a:avLst/>
          </a:prstGeom>
          <a:noFill/>
          <a:ln w="12700">
            <a:solidFill>
              <a:srgbClr val="FF66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5083" name="Text Box 27"/>
          <p:cNvSpPr txBox="1">
            <a:spLocks noChangeArrowheads="1"/>
          </p:cNvSpPr>
          <p:nvPr/>
        </p:nvSpPr>
        <p:spPr bwMode="auto">
          <a:xfrm>
            <a:off x="1465264" y="670984"/>
            <a:ext cx="299243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dirty="0">
                <a:solidFill>
                  <a:srgbClr val="6600CC"/>
                </a:solidFill>
                <a:latin typeface="Times New Roman" pitchFamily="18" charset="0"/>
                <a:cs typeface="Times New Roman" pitchFamily="18" charset="0"/>
              </a:rPr>
              <a:t>Ekibini başarıya götürür.</a:t>
            </a:r>
          </a:p>
        </p:txBody>
      </p:sp>
      <p:sp>
        <p:nvSpPr>
          <p:cNvPr id="45084" name="Text Box 28"/>
          <p:cNvSpPr txBox="1">
            <a:spLocks noChangeArrowheads="1"/>
          </p:cNvSpPr>
          <p:nvPr/>
        </p:nvSpPr>
        <p:spPr bwMode="auto">
          <a:xfrm>
            <a:off x="4629150" y="670984"/>
            <a:ext cx="31432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a:latin typeface="Times New Roman" pitchFamily="18" charset="0"/>
                <a:cs typeface="Times New Roman" pitchFamily="18" charset="0"/>
              </a:rPr>
              <a:t>Başarıları kendine mal eder.</a:t>
            </a:r>
          </a:p>
        </p:txBody>
      </p:sp>
      <p:sp>
        <p:nvSpPr>
          <p:cNvPr id="40989" name="Line 29"/>
          <p:cNvSpPr>
            <a:spLocks noChangeShapeType="1"/>
          </p:cNvSpPr>
          <p:nvPr/>
        </p:nvSpPr>
        <p:spPr bwMode="auto">
          <a:xfrm>
            <a:off x="1314450" y="5928784"/>
            <a:ext cx="6515100" cy="0"/>
          </a:xfrm>
          <a:prstGeom prst="line">
            <a:avLst/>
          </a:prstGeom>
          <a:noFill/>
          <a:ln w="12700">
            <a:solidFill>
              <a:srgbClr val="FF66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5086" name="Text Box 30"/>
          <p:cNvSpPr txBox="1">
            <a:spLocks noChangeArrowheads="1"/>
          </p:cNvSpPr>
          <p:nvPr/>
        </p:nvSpPr>
        <p:spPr bwMode="auto">
          <a:xfrm>
            <a:off x="1411288" y="5867400"/>
            <a:ext cx="30464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a:solidFill>
                  <a:srgbClr val="6600CC"/>
                </a:solidFill>
                <a:latin typeface="Times New Roman" pitchFamily="18" charset="0"/>
                <a:cs typeface="Times New Roman" pitchFamily="18" charset="0"/>
              </a:rPr>
              <a:t>Dinlemesini bilir.</a:t>
            </a:r>
          </a:p>
        </p:txBody>
      </p:sp>
      <p:sp>
        <p:nvSpPr>
          <p:cNvPr id="45087" name="Text Box 31"/>
          <p:cNvSpPr txBox="1">
            <a:spLocks noChangeArrowheads="1"/>
          </p:cNvSpPr>
          <p:nvPr/>
        </p:nvSpPr>
        <p:spPr bwMode="auto">
          <a:xfrm>
            <a:off x="1411289" y="5143500"/>
            <a:ext cx="29860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pPr>
            <a:r>
              <a:rPr lang="tr-TR" altLang="tr-TR" sz="1500">
                <a:solidFill>
                  <a:srgbClr val="6600CC"/>
                </a:solidFill>
                <a:latin typeface="Times New Roman" pitchFamily="18" charset="0"/>
                <a:cs typeface="Times New Roman" pitchFamily="18" charset="0"/>
              </a:rPr>
              <a:t>Personeliyle beraber olmaktan mutluluk duyar.</a:t>
            </a:r>
          </a:p>
        </p:txBody>
      </p:sp>
      <p:sp>
        <p:nvSpPr>
          <p:cNvPr id="40992" name="Line 33"/>
          <p:cNvSpPr>
            <a:spLocks noChangeShapeType="1"/>
          </p:cNvSpPr>
          <p:nvPr/>
        </p:nvSpPr>
        <p:spPr bwMode="auto">
          <a:xfrm>
            <a:off x="1314450" y="6385984"/>
            <a:ext cx="6515100" cy="0"/>
          </a:xfrm>
          <a:prstGeom prst="line">
            <a:avLst/>
          </a:prstGeom>
          <a:noFill/>
          <a:ln w="38100">
            <a:solidFill>
              <a:srgbClr val="00FF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0993" name="Line 34"/>
          <p:cNvSpPr>
            <a:spLocks noChangeShapeType="1"/>
          </p:cNvSpPr>
          <p:nvPr/>
        </p:nvSpPr>
        <p:spPr bwMode="auto">
          <a:xfrm rot="16200000">
            <a:off x="-1733550" y="3337984"/>
            <a:ext cx="6096000" cy="0"/>
          </a:xfrm>
          <a:prstGeom prst="line">
            <a:avLst/>
          </a:prstGeom>
          <a:noFill/>
          <a:ln w="38100">
            <a:solidFill>
              <a:srgbClr val="00FF00"/>
            </a:solidFill>
            <a:round/>
            <a:headEnd type="none" w="sm" len="sm"/>
            <a:tailEnd type="none" w="sm" len="sm"/>
          </a:ln>
          <a:extLst/>
        </p:spPr>
        <p:txBody>
          <a:bodyPr wrap="none" anchor="ctr"/>
          <a:lstStyle/>
          <a:p>
            <a:pPr fontAlgn="auto">
              <a:spcBef>
                <a:spcPts val="0"/>
              </a:spcBef>
              <a:spcAft>
                <a:spcPts val="0"/>
              </a:spcAft>
              <a:defRPr/>
            </a:pPr>
            <a:endParaRPr lang="tr-TR" sz="1350">
              <a:latin typeface="+mn-lt"/>
              <a:cs typeface="+mn-cs"/>
            </a:endParaRPr>
          </a:p>
        </p:txBody>
      </p:sp>
      <p:sp>
        <p:nvSpPr>
          <p:cNvPr id="45090" name="Text Box 36"/>
          <p:cNvSpPr txBox="1">
            <a:spLocks noChangeArrowheads="1"/>
          </p:cNvSpPr>
          <p:nvPr/>
        </p:nvSpPr>
        <p:spPr bwMode="auto">
          <a:xfrm>
            <a:off x="1465263" y="285751"/>
            <a:ext cx="3028950" cy="323165"/>
          </a:xfrm>
          <a:prstGeom prst="rect">
            <a:avLst/>
          </a:prstGeom>
          <a:solidFill>
            <a:srgbClr val="E1F2F3"/>
          </a:solidFill>
          <a:ln>
            <a:noFill/>
          </a:ln>
          <a:effectLst>
            <a:outerShdw dist="35921" dir="2700000" algn="ctr" rotWithShape="0">
              <a:srgbClr val="FF99FF"/>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tr-TR" altLang="tr-TR" sz="1500" b="1" dirty="0">
                <a:solidFill>
                  <a:srgbClr val="6600CC"/>
                </a:solidFill>
                <a:latin typeface="Times New Roman" pitchFamily="18" charset="0"/>
                <a:cs typeface="Times New Roman" pitchFamily="18" charset="0"/>
              </a:rPr>
              <a:t>LİDER YÖNETİCİ</a:t>
            </a:r>
            <a:endParaRPr lang="tr-TR" altLang="tr-TR" sz="1500" dirty="0">
              <a:solidFill>
                <a:srgbClr val="6600CC"/>
              </a:solidFill>
              <a:latin typeface="Times New Roman" pitchFamily="18" charset="0"/>
              <a:cs typeface="Times New Roman" pitchFamily="18" charset="0"/>
            </a:endParaRPr>
          </a:p>
        </p:txBody>
      </p:sp>
      <p:sp>
        <p:nvSpPr>
          <p:cNvPr id="45091" name="Text Box 37"/>
          <p:cNvSpPr txBox="1">
            <a:spLocks noChangeArrowheads="1"/>
          </p:cNvSpPr>
          <p:nvPr/>
        </p:nvSpPr>
        <p:spPr bwMode="auto">
          <a:xfrm>
            <a:off x="4678363" y="285751"/>
            <a:ext cx="3028950" cy="323165"/>
          </a:xfrm>
          <a:prstGeom prst="rect">
            <a:avLst/>
          </a:prstGeom>
          <a:solidFill>
            <a:srgbClr val="E1F2F3"/>
          </a:solidFill>
          <a:ln>
            <a:noFill/>
          </a:ln>
          <a:effectLst>
            <a:outerShdw dist="35921" dir="2700000" algn="ctr" rotWithShape="0">
              <a:srgbClr val="FF99FF"/>
            </a:outer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tr-TR" altLang="tr-TR" sz="1500" b="1" dirty="0">
                <a:latin typeface="Times New Roman" pitchFamily="18" charset="0"/>
                <a:cs typeface="Times New Roman" pitchFamily="18" charset="0"/>
              </a:rPr>
              <a:t>KLASİK YÖNETİCİ</a:t>
            </a:r>
            <a:endParaRPr lang="tr-TR" altLang="tr-TR" sz="1500" dirty="0">
              <a:latin typeface="Times New Roman" pitchFamily="18" charset="0"/>
              <a:cs typeface="Times New Roman" pitchFamily="18" charset="0"/>
            </a:endParaRPr>
          </a:p>
        </p:txBody>
      </p:sp>
    </p:spTree>
    <p:extLst>
      <p:ext uri="{BB962C8B-B14F-4D97-AF65-F5344CB8AC3E}">
        <p14:creationId xmlns:p14="http://schemas.microsoft.com/office/powerpoint/2010/main" val="17533947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2"/>
          <p:cNvSpPr>
            <a:spLocks noChangeShapeType="1"/>
          </p:cNvSpPr>
          <p:nvPr/>
        </p:nvSpPr>
        <p:spPr bwMode="auto">
          <a:xfrm>
            <a:off x="1306513" y="1001184"/>
            <a:ext cx="6515100" cy="0"/>
          </a:xfrm>
          <a:prstGeom prst="line">
            <a:avLst/>
          </a:prstGeom>
          <a:noFill/>
          <a:ln w="38100">
            <a:solidFill>
              <a:srgbClr val="00CCFF"/>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4" name="Line 3"/>
          <p:cNvSpPr>
            <a:spLocks noChangeShapeType="1"/>
          </p:cNvSpPr>
          <p:nvPr/>
        </p:nvSpPr>
        <p:spPr bwMode="auto">
          <a:xfrm>
            <a:off x="4506913" y="1001184"/>
            <a:ext cx="0" cy="5257800"/>
          </a:xfrm>
          <a:prstGeom prst="line">
            <a:avLst/>
          </a:prstGeom>
          <a:noFill/>
          <a:ln w="38100">
            <a:solidFill>
              <a:srgbClr val="00CCFF"/>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5" name="Line 4"/>
          <p:cNvSpPr>
            <a:spLocks noChangeShapeType="1"/>
          </p:cNvSpPr>
          <p:nvPr/>
        </p:nvSpPr>
        <p:spPr bwMode="auto">
          <a:xfrm>
            <a:off x="1306513" y="1534584"/>
            <a:ext cx="6515100" cy="0"/>
          </a:xfrm>
          <a:prstGeom prst="line">
            <a:avLst/>
          </a:prstGeom>
          <a:noFill/>
          <a:ln w="38100">
            <a:solidFill>
              <a:srgbClr val="00CCFF"/>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6" name="Line 5"/>
          <p:cNvSpPr>
            <a:spLocks noChangeShapeType="1"/>
          </p:cNvSpPr>
          <p:nvPr/>
        </p:nvSpPr>
        <p:spPr bwMode="auto">
          <a:xfrm>
            <a:off x="1306513" y="3210984"/>
            <a:ext cx="6515100" cy="0"/>
          </a:xfrm>
          <a:prstGeom prst="line">
            <a:avLst/>
          </a:prstGeom>
          <a:noFill/>
          <a:ln w="12700">
            <a:solidFill>
              <a:srgbClr val="FF6600"/>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7" name="Line 6"/>
          <p:cNvSpPr>
            <a:spLocks noChangeShapeType="1"/>
          </p:cNvSpPr>
          <p:nvPr/>
        </p:nvSpPr>
        <p:spPr bwMode="auto">
          <a:xfrm>
            <a:off x="1306513" y="3744384"/>
            <a:ext cx="6515100" cy="0"/>
          </a:xfrm>
          <a:prstGeom prst="line">
            <a:avLst/>
          </a:prstGeom>
          <a:noFill/>
          <a:ln w="12700">
            <a:solidFill>
              <a:srgbClr val="FF6600"/>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8" name="Line 7"/>
          <p:cNvSpPr>
            <a:spLocks noChangeShapeType="1"/>
          </p:cNvSpPr>
          <p:nvPr/>
        </p:nvSpPr>
        <p:spPr bwMode="auto">
          <a:xfrm>
            <a:off x="1306513" y="4277784"/>
            <a:ext cx="6515100" cy="0"/>
          </a:xfrm>
          <a:prstGeom prst="line">
            <a:avLst/>
          </a:prstGeom>
          <a:noFill/>
          <a:ln w="12700">
            <a:solidFill>
              <a:srgbClr val="FF6600"/>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9" name="Line 8"/>
          <p:cNvSpPr>
            <a:spLocks noChangeShapeType="1"/>
          </p:cNvSpPr>
          <p:nvPr/>
        </p:nvSpPr>
        <p:spPr bwMode="auto">
          <a:xfrm>
            <a:off x="1306513" y="4811184"/>
            <a:ext cx="6515100" cy="0"/>
          </a:xfrm>
          <a:prstGeom prst="line">
            <a:avLst/>
          </a:prstGeom>
          <a:noFill/>
          <a:ln w="12700">
            <a:solidFill>
              <a:srgbClr val="FF6600"/>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10" name="Line 9"/>
          <p:cNvSpPr>
            <a:spLocks noChangeShapeType="1"/>
          </p:cNvSpPr>
          <p:nvPr/>
        </p:nvSpPr>
        <p:spPr bwMode="auto">
          <a:xfrm>
            <a:off x="1306513" y="5268384"/>
            <a:ext cx="6515100" cy="0"/>
          </a:xfrm>
          <a:prstGeom prst="line">
            <a:avLst/>
          </a:prstGeom>
          <a:noFill/>
          <a:ln w="12700">
            <a:solidFill>
              <a:srgbClr val="FF6600"/>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11" name="Text Box 10"/>
          <p:cNvSpPr txBox="1">
            <a:spLocks noChangeArrowheads="1"/>
          </p:cNvSpPr>
          <p:nvPr/>
        </p:nvSpPr>
        <p:spPr bwMode="auto">
          <a:xfrm>
            <a:off x="4564063" y="2753784"/>
            <a:ext cx="3257550"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dirty="0">
                <a:solidFill>
                  <a:schemeClr val="tx1">
                    <a:lumMod val="95000"/>
                    <a:lumOff val="5000"/>
                  </a:schemeClr>
                </a:solidFill>
                <a:latin typeface="Times New Roman" pitchFamily="18" charset="0"/>
                <a:cs typeface="Times New Roman" pitchFamily="18" charset="0"/>
              </a:rPr>
              <a:t>  Otoritesi</a:t>
            </a:r>
            <a:r>
              <a:rPr lang="tr-TR" sz="1500" b="1" dirty="0">
                <a:solidFill>
                  <a:schemeClr val="tx1">
                    <a:lumMod val="95000"/>
                    <a:lumOff val="5000"/>
                  </a:schemeClr>
                </a:solidFill>
                <a:latin typeface="Times New Roman" pitchFamily="18" charset="0"/>
                <a:cs typeface="Times New Roman" pitchFamily="18" charset="0"/>
              </a:rPr>
              <a:t> kendisi</a:t>
            </a:r>
            <a:r>
              <a:rPr lang="tr-TR" sz="1500" dirty="0">
                <a:solidFill>
                  <a:schemeClr val="tx1">
                    <a:lumMod val="95000"/>
                    <a:lumOff val="5000"/>
                  </a:schemeClr>
                </a:solidFill>
                <a:latin typeface="Times New Roman" pitchFamily="18" charset="0"/>
                <a:cs typeface="Times New Roman" pitchFamily="18" charset="0"/>
              </a:rPr>
              <a:t>ndendir.</a:t>
            </a:r>
            <a:endParaRPr lang="tr-TR" sz="1500" b="1" dirty="0">
              <a:solidFill>
                <a:schemeClr val="tx1">
                  <a:lumMod val="95000"/>
                  <a:lumOff val="5000"/>
                </a:schemeClr>
              </a:solidFill>
              <a:latin typeface="Times New Roman" pitchFamily="18" charset="0"/>
              <a:cs typeface="Times New Roman" pitchFamily="18" charset="0"/>
            </a:endParaRPr>
          </a:p>
        </p:txBody>
      </p:sp>
      <p:sp>
        <p:nvSpPr>
          <p:cNvPr id="46091" name="Text Box 11"/>
          <p:cNvSpPr txBox="1">
            <a:spLocks noChangeArrowheads="1"/>
          </p:cNvSpPr>
          <p:nvPr/>
        </p:nvSpPr>
        <p:spPr bwMode="auto">
          <a:xfrm>
            <a:off x="1465263" y="1071033"/>
            <a:ext cx="3028950" cy="323165"/>
          </a:xfrm>
          <a:prstGeom prst="rect">
            <a:avLst/>
          </a:prstGeom>
          <a:solidFill>
            <a:srgbClr val="E1F2F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tr-TR" altLang="tr-TR" sz="1500" b="1">
                <a:solidFill>
                  <a:srgbClr val="FF0000"/>
                </a:solidFill>
                <a:latin typeface="Times New Roman" pitchFamily="18" charset="0"/>
                <a:cs typeface="Times New Roman" pitchFamily="18" charset="0"/>
              </a:rPr>
              <a:t>KLASİK YÖNETİCİ</a:t>
            </a:r>
            <a:endParaRPr lang="tr-TR" altLang="tr-TR" sz="1500">
              <a:solidFill>
                <a:srgbClr val="FF0000"/>
              </a:solidFill>
              <a:latin typeface="Times New Roman" pitchFamily="18" charset="0"/>
              <a:cs typeface="Times New Roman" pitchFamily="18" charset="0"/>
            </a:endParaRPr>
          </a:p>
        </p:txBody>
      </p:sp>
      <p:sp>
        <p:nvSpPr>
          <p:cNvPr id="46092" name="Text Box 12"/>
          <p:cNvSpPr txBox="1">
            <a:spLocks noChangeArrowheads="1"/>
          </p:cNvSpPr>
          <p:nvPr/>
        </p:nvSpPr>
        <p:spPr bwMode="auto">
          <a:xfrm>
            <a:off x="4678363" y="1071033"/>
            <a:ext cx="3028950" cy="323165"/>
          </a:xfrm>
          <a:prstGeom prst="rect">
            <a:avLst/>
          </a:prstGeom>
          <a:solidFill>
            <a:srgbClr val="E1F2F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spcBef>
                <a:spcPct val="50000"/>
              </a:spcBef>
            </a:pPr>
            <a:r>
              <a:rPr lang="tr-TR" altLang="tr-TR" sz="1500" b="1">
                <a:solidFill>
                  <a:srgbClr val="6600CC"/>
                </a:solidFill>
                <a:latin typeface="Times New Roman" pitchFamily="18" charset="0"/>
                <a:cs typeface="Times New Roman" pitchFamily="18" charset="0"/>
              </a:rPr>
              <a:t>LİDER YÖNETİCİ</a:t>
            </a:r>
            <a:endParaRPr lang="tr-TR" altLang="tr-TR" sz="1500">
              <a:solidFill>
                <a:srgbClr val="6600CC"/>
              </a:solidFill>
              <a:latin typeface="Times New Roman" pitchFamily="18" charset="0"/>
              <a:cs typeface="Times New Roman" pitchFamily="18" charset="0"/>
            </a:endParaRPr>
          </a:p>
        </p:txBody>
      </p:sp>
      <p:sp>
        <p:nvSpPr>
          <p:cNvPr id="14" name="Text Box 13"/>
          <p:cNvSpPr txBox="1">
            <a:spLocks noChangeArrowheads="1"/>
          </p:cNvSpPr>
          <p:nvPr/>
        </p:nvSpPr>
        <p:spPr bwMode="auto">
          <a:xfrm>
            <a:off x="1306513" y="2753784"/>
            <a:ext cx="3097212"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dirty="0">
                <a:solidFill>
                  <a:schemeClr val="tx1">
                    <a:lumMod val="95000"/>
                    <a:lumOff val="5000"/>
                  </a:schemeClr>
                </a:solidFill>
                <a:latin typeface="Times New Roman" pitchFamily="18" charset="0"/>
                <a:cs typeface="Times New Roman" pitchFamily="18" charset="0"/>
              </a:rPr>
              <a:t>    Otoritesi</a:t>
            </a:r>
            <a:r>
              <a:rPr lang="tr-TR" sz="1500" b="1" dirty="0">
                <a:solidFill>
                  <a:schemeClr val="tx1">
                    <a:lumMod val="95000"/>
                    <a:lumOff val="5000"/>
                  </a:schemeClr>
                </a:solidFill>
                <a:latin typeface="Times New Roman" pitchFamily="18" charset="0"/>
                <a:cs typeface="Times New Roman" pitchFamily="18" charset="0"/>
              </a:rPr>
              <a:t> statü</a:t>
            </a:r>
            <a:r>
              <a:rPr lang="tr-TR" sz="1500" dirty="0">
                <a:solidFill>
                  <a:schemeClr val="tx1">
                    <a:lumMod val="95000"/>
                    <a:lumOff val="5000"/>
                  </a:schemeClr>
                </a:solidFill>
                <a:latin typeface="Times New Roman" pitchFamily="18" charset="0"/>
                <a:cs typeface="Times New Roman" pitchFamily="18" charset="0"/>
              </a:rPr>
              <a:t>sünden</a:t>
            </a:r>
            <a:r>
              <a:rPr lang="tr-TR" sz="1500" b="1" dirty="0">
                <a:solidFill>
                  <a:schemeClr val="tx1">
                    <a:lumMod val="95000"/>
                    <a:lumOff val="5000"/>
                  </a:schemeClr>
                </a:solidFill>
                <a:latin typeface="Times New Roman" pitchFamily="18" charset="0"/>
                <a:cs typeface="Times New Roman" pitchFamily="18" charset="0"/>
              </a:rPr>
              <a:t> </a:t>
            </a:r>
            <a:r>
              <a:rPr lang="tr-TR" sz="1500" dirty="0">
                <a:solidFill>
                  <a:schemeClr val="tx1">
                    <a:lumMod val="95000"/>
                    <a:lumOff val="5000"/>
                  </a:schemeClr>
                </a:solidFill>
                <a:latin typeface="Times New Roman" pitchFamily="18" charset="0"/>
                <a:cs typeface="Times New Roman" pitchFamily="18" charset="0"/>
              </a:rPr>
              <a:t>kaynaklanır.</a:t>
            </a:r>
          </a:p>
        </p:txBody>
      </p:sp>
      <p:sp>
        <p:nvSpPr>
          <p:cNvPr id="15" name="Text Box 14"/>
          <p:cNvSpPr txBox="1">
            <a:spLocks noChangeArrowheads="1"/>
          </p:cNvSpPr>
          <p:nvPr/>
        </p:nvSpPr>
        <p:spPr bwMode="auto">
          <a:xfrm>
            <a:off x="4508501" y="3210984"/>
            <a:ext cx="3217863"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Astlarını yetkilendirir.</a:t>
            </a:r>
          </a:p>
        </p:txBody>
      </p:sp>
      <p:sp>
        <p:nvSpPr>
          <p:cNvPr id="16" name="Text Box 15"/>
          <p:cNvSpPr txBox="1">
            <a:spLocks noChangeArrowheads="1"/>
          </p:cNvSpPr>
          <p:nvPr/>
        </p:nvSpPr>
        <p:spPr bwMode="auto">
          <a:xfrm>
            <a:off x="4564064" y="3744384"/>
            <a:ext cx="3216275"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Katılım</a:t>
            </a:r>
            <a:r>
              <a:rPr lang="tr-TR" sz="1500" dirty="0">
                <a:solidFill>
                  <a:schemeClr val="tx1">
                    <a:lumMod val="95000"/>
                    <a:lumOff val="5000"/>
                  </a:schemeClr>
                </a:solidFill>
                <a:latin typeface="Times New Roman" pitchFamily="18" charset="0"/>
                <a:cs typeface="Times New Roman" pitchFamily="18" charset="0"/>
              </a:rPr>
              <a:t>ı</a:t>
            </a:r>
            <a:r>
              <a:rPr lang="tr-TR" sz="1500" b="1" dirty="0">
                <a:solidFill>
                  <a:schemeClr val="tx1">
                    <a:lumMod val="95000"/>
                    <a:lumOff val="5000"/>
                  </a:schemeClr>
                </a:solidFill>
                <a:latin typeface="Times New Roman" pitchFamily="18" charset="0"/>
                <a:cs typeface="Times New Roman" pitchFamily="18" charset="0"/>
              </a:rPr>
              <a:t> </a:t>
            </a:r>
            <a:r>
              <a:rPr lang="tr-TR" sz="1500" dirty="0">
                <a:solidFill>
                  <a:schemeClr val="tx1">
                    <a:lumMod val="95000"/>
                    <a:lumOff val="5000"/>
                  </a:schemeClr>
                </a:solidFill>
                <a:latin typeface="Times New Roman" pitchFamily="18" charset="0"/>
                <a:cs typeface="Times New Roman" pitchFamily="18" charset="0"/>
              </a:rPr>
              <a:t>vurgular.</a:t>
            </a:r>
            <a:endParaRPr lang="tr-TR" sz="1500" b="1" dirty="0">
              <a:solidFill>
                <a:schemeClr val="tx1">
                  <a:lumMod val="95000"/>
                  <a:lumOff val="5000"/>
                </a:schemeClr>
              </a:solidFill>
              <a:latin typeface="Times New Roman" pitchFamily="18" charset="0"/>
              <a:cs typeface="Times New Roman" pitchFamily="18" charset="0"/>
            </a:endParaRPr>
          </a:p>
        </p:txBody>
      </p:sp>
      <p:sp>
        <p:nvSpPr>
          <p:cNvPr id="17" name="Text Box 16"/>
          <p:cNvSpPr txBox="1">
            <a:spLocks noChangeArrowheads="1"/>
          </p:cNvSpPr>
          <p:nvPr/>
        </p:nvSpPr>
        <p:spPr bwMode="auto">
          <a:xfrm>
            <a:off x="1403351" y="4353984"/>
            <a:ext cx="3046413"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Planlar</a:t>
            </a:r>
            <a:r>
              <a:rPr lang="tr-TR" sz="1500" dirty="0">
                <a:solidFill>
                  <a:schemeClr val="tx1">
                    <a:lumMod val="95000"/>
                    <a:lumOff val="5000"/>
                  </a:schemeClr>
                </a:solidFill>
                <a:latin typeface="Times New Roman" pitchFamily="18" charset="0"/>
                <a:cs typeface="Times New Roman" pitchFamily="18" charset="0"/>
              </a:rPr>
              <a:t>a aşırı bağlıdır.</a:t>
            </a:r>
          </a:p>
        </p:txBody>
      </p:sp>
      <p:sp>
        <p:nvSpPr>
          <p:cNvPr id="18" name="Text Box 17"/>
          <p:cNvSpPr txBox="1">
            <a:spLocks noChangeArrowheads="1"/>
          </p:cNvSpPr>
          <p:nvPr/>
        </p:nvSpPr>
        <p:spPr bwMode="auto">
          <a:xfrm>
            <a:off x="4565650" y="4353984"/>
            <a:ext cx="3106738"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Alternatif </a:t>
            </a:r>
            <a:r>
              <a:rPr lang="tr-TR" sz="1500" dirty="0">
                <a:solidFill>
                  <a:schemeClr val="tx1">
                    <a:lumMod val="95000"/>
                    <a:lumOff val="5000"/>
                  </a:schemeClr>
                </a:solidFill>
                <a:latin typeface="Times New Roman" pitchFamily="18" charset="0"/>
                <a:cs typeface="Times New Roman" pitchFamily="18" charset="0"/>
              </a:rPr>
              <a:t>yaklaşımlara açıktır.</a:t>
            </a:r>
          </a:p>
        </p:txBody>
      </p:sp>
      <p:sp>
        <p:nvSpPr>
          <p:cNvPr id="19" name="Text Box 18"/>
          <p:cNvSpPr txBox="1">
            <a:spLocks noChangeArrowheads="1"/>
          </p:cNvSpPr>
          <p:nvPr/>
        </p:nvSpPr>
        <p:spPr bwMode="auto">
          <a:xfrm>
            <a:off x="1403351" y="4811184"/>
            <a:ext cx="3000375"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Belirlenmiş amaçlar</a:t>
            </a:r>
            <a:r>
              <a:rPr lang="tr-TR" sz="1500" dirty="0">
                <a:solidFill>
                  <a:schemeClr val="tx1">
                    <a:lumMod val="95000"/>
                    <a:lumOff val="5000"/>
                  </a:schemeClr>
                </a:solidFill>
                <a:latin typeface="Times New Roman" pitchFamily="18" charset="0"/>
                <a:cs typeface="Times New Roman" pitchFamily="18" charset="0"/>
              </a:rPr>
              <a:t>a</a:t>
            </a:r>
            <a:r>
              <a:rPr lang="tr-TR" sz="1500" b="1" dirty="0">
                <a:solidFill>
                  <a:schemeClr val="tx1">
                    <a:lumMod val="95000"/>
                    <a:lumOff val="5000"/>
                  </a:schemeClr>
                </a:solidFill>
                <a:latin typeface="Times New Roman" pitchFamily="18" charset="0"/>
                <a:cs typeface="Times New Roman" pitchFamily="18" charset="0"/>
              </a:rPr>
              <a:t> </a:t>
            </a:r>
            <a:r>
              <a:rPr lang="tr-TR" sz="1500" dirty="0">
                <a:solidFill>
                  <a:schemeClr val="tx1">
                    <a:lumMod val="95000"/>
                    <a:lumOff val="5000"/>
                  </a:schemeClr>
                </a:solidFill>
                <a:latin typeface="Times New Roman" pitchFamily="18" charset="0"/>
                <a:cs typeface="Times New Roman" pitchFamily="18" charset="0"/>
              </a:rPr>
              <a:t>hizmet eder.</a:t>
            </a:r>
          </a:p>
        </p:txBody>
      </p:sp>
      <p:sp>
        <p:nvSpPr>
          <p:cNvPr id="20" name="Text Box 19"/>
          <p:cNvSpPr txBox="1">
            <a:spLocks noChangeArrowheads="1"/>
          </p:cNvSpPr>
          <p:nvPr/>
        </p:nvSpPr>
        <p:spPr bwMode="auto">
          <a:xfrm>
            <a:off x="4564064" y="4811184"/>
            <a:ext cx="3216275"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Yeni amaçlar </a:t>
            </a:r>
            <a:r>
              <a:rPr lang="tr-TR" sz="1500" dirty="0">
                <a:solidFill>
                  <a:schemeClr val="tx1">
                    <a:lumMod val="95000"/>
                    <a:lumOff val="5000"/>
                  </a:schemeClr>
                </a:solidFill>
                <a:latin typeface="Times New Roman" pitchFamily="18" charset="0"/>
                <a:cs typeface="Times New Roman" pitchFamily="18" charset="0"/>
              </a:rPr>
              <a:t>ortaya atar.</a:t>
            </a:r>
          </a:p>
        </p:txBody>
      </p:sp>
      <p:sp>
        <p:nvSpPr>
          <p:cNvPr id="21" name="Text Box 20"/>
          <p:cNvSpPr txBox="1">
            <a:spLocks noChangeArrowheads="1"/>
          </p:cNvSpPr>
          <p:nvPr/>
        </p:nvSpPr>
        <p:spPr bwMode="auto">
          <a:xfrm>
            <a:off x="4564064" y="5268384"/>
            <a:ext cx="3216275"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Doğru işi</a:t>
            </a:r>
            <a:r>
              <a:rPr lang="tr-TR" sz="1500" dirty="0">
                <a:solidFill>
                  <a:schemeClr val="tx1">
                    <a:lumMod val="95000"/>
                    <a:lumOff val="5000"/>
                  </a:schemeClr>
                </a:solidFill>
                <a:latin typeface="Times New Roman" pitchFamily="18" charset="0"/>
                <a:cs typeface="Times New Roman" pitchFamily="18" charset="0"/>
              </a:rPr>
              <a:t> yapar.</a:t>
            </a:r>
          </a:p>
        </p:txBody>
      </p:sp>
      <p:sp>
        <p:nvSpPr>
          <p:cNvPr id="22" name="Text Box 21"/>
          <p:cNvSpPr txBox="1">
            <a:spLocks noChangeArrowheads="1"/>
          </p:cNvSpPr>
          <p:nvPr/>
        </p:nvSpPr>
        <p:spPr bwMode="auto">
          <a:xfrm>
            <a:off x="4618038" y="5738284"/>
            <a:ext cx="3205162"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Güveni</a:t>
            </a:r>
            <a:r>
              <a:rPr lang="tr-TR" sz="1500" dirty="0">
                <a:solidFill>
                  <a:schemeClr val="tx1">
                    <a:lumMod val="95000"/>
                    <a:lumOff val="5000"/>
                  </a:schemeClr>
                </a:solidFill>
                <a:latin typeface="Times New Roman" pitchFamily="18" charset="0"/>
                <a:cs typeface="Times New Roman" pitchFamily="18" charset="0"/>
              </a:rPr>
              <a:t> esas alır.</a:t>
            </a:r>
          </a:p>
        </p:txBody>
      </p:sp>
      <p:sp>
        <p:nvSpPr>
          <p:cNvPr id="23" name="Line 22"/>
          <p:cNvSpPr>
            <a:spLocks noChangeShapeType="1"/>
          </p:cNvSpPr>
          <p:nvPr/>
        </p:nvSpPr>
        <p:spPr bwMode="auto">
          <a:xfrm>
            <a:off x="1306513" y="2067984"/>
            <a:ext cx="6515100" cy="0"/>
          </a:xfrm>
          <a:prstGeom prst="line">
            <a:avLst/>
          </a:prstGeom>
          <a:noFill/>
          <a:ln w="12700">
            <a:solidFill>
              <a:srgbClr val="FF6600"/>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24" name="Text Box 23"/>
          <p:cNvSpPr txBox="1">
            <a:spLocks noChangeArrowheads="1"/>
          </p:cNvSpPr>
          <p:nvPr/>
        </p:nvSpPr>
        <p:spPr bwMode="auto">
          <a:xfrm>
            <a:off x="1306513" y="3210984"/>
            <a:ext cx="3097212"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Yetkileri kendisinde toplar.</a:t>
            </a:r>
            <a:endParaRPr lang="tr-TR" sz="1500" dirty="0">
              <a:solidFill>
                <a:schemeClr val="tx1">
                  <a:lumMod val="95000"/>
                  <a:lumOff val="5000"/>
                </a:schemeClr>
              </a:solidFill>
              <a:latin typeface="Times New Roman" pitchFamily="18" charset="0"/>
              <a:cs typeface="Times New Roman" pitchFamily="18" charset="0"/>
            </a:endParaRPr>
          </a:p>
        </p:txBody>
      </p:sp>
      <p:sp>
        <p:nvSpPr>
          <p:cNvPr id="25" name="Text Box 24"/>
          <p:cNvSpPr txBox="1">
            <a:spLocks noChangeArrowheads="1"/>
          </p:cNvSpPr>
          <p:nvPr/>
        </p:nvSpPr>
        <p:spPr bwMode="auto">
          <a:xfrm>
            <a:off x="4622801" y="2144184"/>
            <a:ext cx="3103563"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Yenilik</a:t>
            </a:r>
            <a:r>
              <a:rPr lang="tr-TR" sz="1500" dirty="0">
                <a:solidFill>
                  <a:schemeClr val="tx1">
                    <a:lumMod val="95000"/>
                    <a:lumOff val="5000"/>
                  </a:schemeClr>
                </a:solidFill>
                <a:latin typeface="Times New Roman" pitchFamily="18" charset="0"/>
                <a:cs typeface="Times New Roman" pitchFamily="18" charset="0"/>
              </a:rPr>
              <a:t> peşindedir.</a:t>
            </a:r>
          </a:p>
        </p:txBody>
      </p:sp>
      <p:sp>
        <p:nvSpPr>
          <p:cNvPr id="26" name="Line 25"/>
          <p:cNvSpPr>
            <a:spLocks noChangeShapeType="1"/>
          </p:cNvSpPr>
          <p:nvPr/>
        </p:nvSpPr>
        <p:spPr bwMode="auto">
          <a:xfrm>
            <a:off x="1306513" y="2677584"/>
            <a:ext cx="6515100" cy="0"/>
          </a:xfrm>
          <a:prstGeom prst="line">
            <a:avLst/>
          </a:prstGeom>
          <a:noFill/>
          <a:ln w="12700">
            <a:solidFill>
              <a:srgbClr val="FF6600"/>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27" name="Text Box 26"/>
          <p:cNvSpPr txBox="1">
            <a:spLocks noChangeArrowheads="1"/>
          </p:cNvSpPr>
          <p:nvPr/>
        </p:nvSpPr>
        <p:spPr bwMode="auto">
          <a:xfrm>
            <a:off x="1465264" y="1642533"/>
            <a:ext cx="2992437"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Yönetir.</a:t>
            </a:r>
            <a:endParaRPr lang="tr-TR" sz="1500" dirty="0">
              <a:solidFill>
                <a:schemeClr val="tx1">
                  <a:lumMod val="95000"/>
                  <a:lumOff val="5000"/>
                </a:schemeClr>
              </a:solidFill>
              <a:latin typeface="Times New Roman" pitchFamily="18" charset="0"/>
              <a:cs typeface="Times New Roman" pitchFamily="18" charset="0"/>
            </a:endParaRPr>
          </a:p>
        </p:txBody>
      </p:sp>
      <p:sp>
        <p:nvSpPr>
          <p:cNvPr id="28" name="Text Box 27"/>
          <p:cNvSpPr txBox="1">
            <a:spLocks noChangeArrowheads="1"/>
          </p:cNvSpPr>
          <p:nvPr/>
        </p:nvSpPr>
        <p:spPr bwMode="auto">
          <a:xfrm>
            <a:off x="4621213" y="1534584"/>
            <a:ext cx="3143250"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Yönlendiricidir.</a:t>
            </a:r>
          </a:p>
        </p:txBody>
      </p:sp>
      <p:sp>
        <p:nvSpPr>
          <p:cNvPr id="29" name="Line 28"/>
          <p:cNvSpPr>
            <a:spLocks noChangeShapeType="1"/>
          </p:cNvSpPr>
          <p:nvPr/>
        </p:nvSpPr>
        <p:spPr bwMode="auto">
          <a:xfrm>
            <a:off x="1477964" y="5786967"/>
            <a:ext cx="6302375" cy="46567"/>
          </a:xfrm>
          <a:prstGeom prst="line">
            <a:avLst/>
          </a:prstGeom>
          <a:noFill/>
          <a:ln w="12700">
            <a:solidFill>
              <a:srgbClr val="FF6600"/>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30" name="Text Box 29"/>
          <p:cNvSpPr txBox="1">
            <a:spLocks noChangeArrowheads="1"/>
          </p:cNvSpPr>
          <p:nvPr/>
        </p:nvSpPr>
        <p:spPr bwMode="auto">
          <a:xfrm>
            <a:off x="1457326" y="5738284"/>
            <a:ext cx="2994025"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Kontrol</a:t>
            </a:r>
            <a:r>
              <a:rPr lang="tr-TR" sz="1500" dirty="0">
                <a:solidFill>
                  <a:schemeClr val="tx1">
                    <a:lumMod val="95000"/>
                    <a:lumOff val="5000"/>
                  </a:schemeClr>
                </a:solidFill>
                <a:latin typeface="Times New Roman" pitchFamily="18" charset="0"/>
                <a:cs typeface="Times New Roman" pitchFamily="18" charset="0"/>
              </a:rPr>
              <a:t>ü vurgular.</a:t>
            </a:r>
          </a:p>
        </p:txBody>
      </p:sp>
      <p:sp>
        <p:nvSpPr>
          <p:cNvPr id="31" name="Text Box 30"/>
          <p:cNvSpPr txBox="1">
            <a:spLocks noChangeArrowheads="1"/>
          </p:cNvSpPr>
          <p:nvPr/>
        </p:nvSpPr>
        <p:spPr bwMode="auto">
          <a:xfrm>
            <a:off x="1457326" y="5268384"/>
            <a:ext cx="2879725"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dirty="0">
                <a:solidFill>
                  <a:schemeClr val="tx1">
                    <a:lumMod val="95000"/>
                    <a:lumOff val="5000"/>
                  </a:schemeClr>
                </a:solidFill>
                <a:latin typeface="Times New Roman" pitchFamily="18" charset="0"/>
                <a:cs typeface="Times New Roman" pitchFamily="18" charset="0"/>
              </a:rPr>
              <a:t> İşi </a:t>
            </a:r>
            <a:r>
              <a:rPr lang="tr-TR" sz="1500" b="1" dirty="0">
                <a:solidFill>
                  <a:schemeClr val="tx1">
                    <a:lumMod val="95000"/>
                    <a:lumOff val="5000"/>
                  </a:schemeClr>
                </a:solidFill>
                <a:latin typeface="Times New Roman" pitchFamily="18" charset="0"/>
                <a:cs typeface="Times New Roman" pitchFamily="18" charset="0"/>
              </a:rPr>
              <a:t>doğru yapar.</a:t>
            </a:r>
            <a:endParaRPr lang="tr-TR" sz="1500" dirty="0">
              <a:solidFill>
                <a:schemeClr val="tx1">
                  <a:lumMod val="95000"/>
                  <a:lumOff val="5000"/>
                </a:schemeClr>
              </a:solidFill>
              <a:latin typeface="Times New Roman" pitchFamily="18" charset="0"/>
              <a:cs typeface="Times New Roman" pitchFamily="18" charset="0"/>
            </a:endParaRPr>
          </a:p>
        </p:txBody>
      </p:sp>
      <p:sp>
        <p:nvSpPr>
          <p:cNvPr id="42015" name="Text Box 31"/>
          <p:cNvSpPr txBox="1">
            <a:spLocks noChangeArrowheads="1"/>
          </p:cNvSpPr>
          <p:nvPr/>
        </p:nvSpPr>
        <p:spPr bwMode="auto">
          <a:xfrm>
            <a:off x="1517650" y="213785"/>
            <a:ext cx="6286500" cy="346249"/>
          </a:xfrm>
          <a:prstGeom prst="rect">
            <a:avLst/>
          </a:prstGeom>
          <a:solidFill>
            <a:srgbClr val="CCFFFF"/>
          </a:solidFill>
          <a:ln w="12700">
            <a:solidFill>
              <a:srgbClr val="FFCC00"/>
            </a:solidFill>
            <a:miter lim="800000"/>
            <a:headEnd type="none" w="sm" len="sm"/>
            <a:tailEnd type="none" w="sm" len="sm"/>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tr-TR" altLang="tr-TR" sz="1650" b="1">
                <a:solidFill>
                  <a:srgbClr val="C00000"/>
                </a:solidFill>
                <a:cs typeface="+mn-cs"/>
              </a:rPr>
              <a:t>       KLASİK YÖNETİCİ VE LİDER YÖNETİCİ ÖZELLİKLERİ</a:t>
            </a:r>
          </a:p>
        </p:txBody>
      </p:sp>
      <p:sp>
        <p:nvSpPr>
          <p:cNvPr id="33" name="Text Box 32"/>
          <p:cNvSpPr txBox="1">
            <a:spLocks noChangeArrowheads="1"/>
          </p:cNvSpPr>
          <p:nvPr/>
        </p:nvSpPr>
        <p:spPr bwMode="auto">
          <a:xfrm>
            <a:off x="1403351" y="3744384"/>
            <a:ext cx="3000375"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İtaat</a:t>
            </a:r>
            <a:r>
              <a:rPr lang="tr-TR" sz="1500" dirty="0">
                <a:solidFill>
                  <a:schemeClr val="tx1">
                    <a:lumMod val="95000"/>
                    <a:lumOff val="5000"/>
                  </a:schemeClr>
                </a:solidFill>
                <a:latin typeface="Times New Roman" pitchFamily="18" charset="0"/>
                <a:cs typeface="Times New Roman" pitchFamily="18" charset="0"/>
              </a:rPr>
              <a:t>i vurgular.</a:t>
            </a:r>
          </a:p>
        </p:txBody>
      </p:sp>
      <p:sp>
        <p:nvSpPr>
          <p:cNvPr id="34" name="Text Box 33"/>
          <p:cNvSpPr txBox="1">
            <a:spLocks noChangeArrowheads="1"/>
          </p:cNvSpPr>
          <p:nvPr/>
        </p:nvSpPr>
        <p:spPr bwMode="auto">
          <a:xfrm>
            <a:off x="1350964" y="2144184"/>
            <a:ext cx="3100387" cy="323165"/>
          </a:xfrm>
          <a:prstGeom prst="rect">
            <a:avLst/>
          </a:prstGeom>
          <a:noFill/>
          <a:ln w="12700">
            <a:noFill/>
            <a:miter lim="800000"/>
            <a:headEnd type="none" w="sm" len="sm"/>
            <a:tailEnd type="none" w="sm" len="sm"/>
          </a:ln>
          <a:effectLst/>
        </p:spPr>
        <p:txBody>
          <a:bodyPr>
            <a:spAutoFit/>
          </a:bodyPr>
          <a:lstStyle/>
          <a:p>
            <a:pPr fontAlgn="auto">
              <a:spcBef>
                <a:spcPct val="50000"/>
              </a:spcBef>
              <a:spcAft>
                <a:spcPts val="0"/>
              </a:spcAft>
              <a:defRPr/>
            </a:pPr>
            <a:r>
              <a:rPr lang="tr-TR" sz="1500" b="1" dirty="0">
                <a:solidFill>
                  <a:schemeClr val="tx1">
                    <a:lumMod val="95000"/>
                    <a:lumOff val="5000"/>
                  </a:schemeClr>
                </a:solidFill>
                <a:latin typeface="Times New Roman" pitchFamily="18" charset="0"/>
                <a:cs typeface="Times New Roman" pitchFamily="18" charset="0"/>
              </a:rPr>
              <a:t>   Mevcut düzen</a:t>
            </a:r>
            <a:r>
              <a:rPr lang="tr-TR" sz="1500" dirty="0">
                <a:solidFill>
                  <a:schemeClr val="tx1">
                    <a:lumMod val="95000"/>
                    <a:lumOff val="5000"/>
                  </a:schemeClr>
                </a:solidFill>
                <a:latin typeface="Times New Roman" pitchFamily="18" charset="0"/>
                <a:cs typeface="Times New Roman" pitchFamily="18" charset="0"/>
              </a:rPr>
              <a:t>i sürdürür.</a:t>
            </a:r>
          </a:p>
        </p:txBody>
      </p:sp>
      <p:sp>
        <p:nvSpPr>
          <p:cNvPr id="35" name="Line 34"/>
          <p:cNvSpPr>
            <a:spLocks noChangeShapeType="1"/>
          </p:cNvSpPr>
          <p:nvPr/>
        </p:nvSpPr>
        <p:spPr bwMode="auto">
          <a:xfrm>
            <a:off x="7821613" y="1001184"/>
            <a:ext cx="0" cy="5257800"/>
          </a:xfrm>
          <a:prstGeom prst="line">
            <a:avLst/>
          </a:prstGeom>
          <a:noFill/>
          <a:ln w="38100">
            <a:solidFill>
              <a:srgbClr val="00CCFF"/>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36" name="Line 35"/>
          <p:cNvSpPr>
            <a:spLocks noChangeShapeType="1"/>
          </p:cNvSpPr>
          <p:nvPr/>
        </p:nvSpPr>
        <p:spPr bwMode="auto">
          <a:xfrm>
            <a:off x="1306513" y="1001184"/>
            <a:ext cx="0" cy="5257800"/>
          </a:xfrm>
          <a:prstGeom prst="line">
            <a:avLst/>
          </a:prstGeom>
          <a:noFill/>
          <a:ln w="38100">
            <a:solidFill>
              <a:srgbClr val="00CCFF"/>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
        <p:nvSpPr>
          <p:cNvPr id="37" name="Line 36"/>
          <p:cNvSpPr>
            <a:spLocks noChangeShapeType="1"/>
          </p:cNvSpPr>
          <p:nvPr/>
        </p:nvSpPr>
        <p:spPr bwMode="auto">
          <a:xfrm>
            <a:off x="1306513" y="6258984"/>
            <a:ext cx="6515100" cy="0"/>
          </a:xfrm>
          <a:prstGeom prst="line">
            <a:avLst/>
          </a:prstGeom>
          <a:noFill/>
          <a:ln w="38100">
            <a:solidFill>
              <a:srgbClr val="00CCFF"/>
            </a:solidFill>
            <a:round/>
            <a:headEnd type="none" w="sm" len="sm"/>
            <a:tailEnd type="none" w="sm" len="sm"/>
          </a:ln>
          <a:effectLst/>
        </p:spPr>
        <p:txBody>
          <a:bodyPr wrap="none" anchor="ctr"/>
          <a:lstStyle/>
          <a:p>
            <a:pPr fontAlgn="auto">
              <a:spcBef>
                <a:spcPts val="0"/>
              </a:spcBef>
              <a:spcAft>
                <a:spcPts val="0"/>
              </a:spcAft>
              <a:defRPr/>
            </a:pPr>
            <a:endParaRPr lang="tr-TR" sz="150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76371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Altbilgi Yer Tutucusu"/>
          <p:cNvSpPr>
            <a:spLocks noGrp="1"/>
          </p:cNvSpPr>
          <p:nvPr>
            <p:ph type="ftr" sz="quarter" idx="11"/>
          </p:nvPr>
        </p:nvSpPr>
        <p:spPr bwMode="auto">
          <a:xfrm>
            <a:off x="3122613" y="5979584"/>
            <a:ext cx="1763712" cy="364067"/>
          </a:xfrm>
          <a:ln>
            <a:miter lim="800000"/>
            <a:headEnd/>
            <a:tailEnd/>
          </a:ln>
        </p:spPr>
        <p:txBody>
          <a:bodyPr wrap="square" lIns="68580" tIns="34290" rIns="68580" bIns="34290" numCol="1" anchorCtr="0" compatLnSpc="1">
            <a:prstTxWarp prst="textNoShape">
              <a:avLst/>
            </a:prstTxWarp>
          </a:bodyPr>
          <a:lstStyle/>
          <a:p>
            <a:pPr>
              <a:defRPr/>
            </a:pPr>
            <a:endParaRPr lang="tr-TR" dirty="0" smtClean="0"/>
          </a:p>
        </p:txBody>
      </p:sp>
      <p:sp>
        <p:nvSpPr>
          <p:cNvPr id="19459" name="4 Dikdörtgen"/>
          <p:cNvSpPr>
            <a:spLocks noChangeArrowheads="1"/>
          </p:cNvSpPr>
          <p:nvPr/>
        </p:nvSpPr>
        <p:spPr bwMode="auto">
          <a:xfrm>
            <a:off x="611560" y="476672"/>
            <a:ext cx="7747000" cy="5909310"/>
          </a:xfrm>
          <a:prstGeom prst="rect">
            <a:avLst/>
          </a:prstGeom>
          <a:solidFill>
            <a:schemeClr val="bg1">
              <a:lumMod val="75000"/>
            </a:schemeClr>
          </a:solid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lnSpc>
                <a:spcPct val="90000"/>
              </a:lnSpc>
              <a:spcBef>
                <a:spcPts val="0"/>
              </a:spcBef>
              <a:spcAft>
                <a:spcPts val="0"/>
              </a:spcAft>
              <a:defRPr/>
            </a:pPr>
            <a:endParaRPr lang="tr-TR" altLang="tr-TR" sz="2000" b="1" dirty="0" smtClean="0">
              <a:solidFill>
                <a:srgbClr val="FF0000"/>
              </a:solidFill>
              <a:cs typeface="+mn-cs"/>
            </a:endParaRPr>
          </a:p>
          <a:p>
            <a:pPr algn="ctr" eaLnBrk="1" fontAlgn="auto" hangingPunct="1">
              <a:lnSpc>
                <a:spcPct val="90000"/>
              </a:lnSpc>
              <a:spcBef>
                <a:spcPts val="0"/>
              </a:spcBef>
              <a:spcAft>
                <a:spcPts val="0"/>
              </a:spcAft>
              <a:defRPr/>
            </a:pPr>
            <a:r>
              <a:rPr lang="tr-TR" altLang="tr-TR" sz="2000" b="1" dirty="0" smtClean="0">
                <a:solidFill>
                  <a:srgbClr val="FF0000"/>
                </a:solidFill>
                <a:cs typeface="+mn-cs"/>
              </a:rPr>
              <a:t>HERKES</a:t>
            </a:r>
            <a:r>
              <a:rPr lang="tr-TR" altLang="tr-TR" sz="2000" b="1" dirty="0">
                <a:solidFill>
                  <a:srgbClr val="FF0000"/>
                </a:solidFill>
                <a:cs typeface="+mn-cs"/>
              </a:rPr>
              <a:t>, </a:t>
            </a:r>
            <a:r>
              <a:rPr lang="tr-TR" altLang="tr-TR" sz="2000" b="1" dirty="0">
                <a:solidFill>
                  <a:srgbClr val="0000FF"/>
                </a:solidFill>
                <a:cs typeface="+mn-cs"/>
              </a:rPr>
              <a:t>BİRİSİ</a:t>
            </a:r>
            <a:r>
              <a:rPr lang="tr-TR" altLang="tr-TR" sz="2000" b="1" dirty="0">
                <a:solidFill>
                  <a:srgbClr val="FF0000"/>
                </a:solidFill>
                <a:cs typeface="+mn-cs"/>
              </a:rPr>
              <a:t>, </a:t>
            </a:r>
            <a:r>
              <a:rPr lang="tr-TR" altLang="tr-TR" sz="2000" b="1" dirty="0">
                <a:solidFill>
                  <a:srgbClr val="008200"/>
                </a:solidFill>
                <a:cs typeface="+mn-cs"/>
              </a:rPr>
              <a:t>HERHANGİ </a:t>
            </a:r>
            <a:r>
              <a:rPr lang="tr-TR" altLang="tr-TR" sz="2000" b="1" dirty="0" smtClean="0">
                <a:solidFill>
                  <a:srgbClr val="008200"/>
                </a:solidFill>
                <a:cs typeface="+mn-cs"/>
              </a:rPr>
              <a:t>BİRİ</a:t>
            </a:r>
            <a:r>
              <a:rPr lang="tr-TR" altLang="tr-TR" sz="2000" b="1" dirty="0" smtClean="0">
                <a:solidFill>
                  <a:srgbClr val="FF0000"/>
                </a:solidFill>
                <a:cs typeface="+mn-cs"/>
              </a:rPr>
              <a:t>, </a:t>
            </a:r>
            <a:r>
              <a:rPr lang="tr-TR" altLang="tr-TR" sz="2000" b="1" dirty="0" smtClean="0">
                <a:solidFill>
                  <a:srgbClr val="FFFF00"/>
                </a:solidFill>
                <a:cs typeface="+mn-cs"/>
              </a:rPr>
              <a:t>HİÇKİMSE</a:t>
            </a:r>
          </a:p>
          <a:p>
            <a:pPr algn="ctr" eaLnBrk="1" fontAlgn="auto" hangingPunct="1">
              <a:lnSpc>
                <a:spcPct val="90000"/>
              </a:lnSpc>
              <a:spcBef>
                <a:spcPts val="0"/>
              </a:spcBef>
              <a:spcAft>
                <a:spcPts val="0"/>
              </a:spcAft>
              <a:defRPr/>
            </a:pPr>
            <a:endParaRPr lang="tr-TR" altLang="tr-TR" sz="2000" b="1" dirty="0">
              <a:cs typeface="+mn-cs"/>
            </a:endParaRPr>
          </a:p>
          <a:p>
            <a:pPr algn="ctr" eaLnBrk="1" fontAlgn="auto" hangingPunct="1">
              <a:lnSpc>
                <a:spcPct val="90000"/>
              </a:lnSpc>
              <a:spcBef>
                <a:spcPts val="0"/>
              </a:spcBef>
              <a:spcAft>
                <a:spcPts val="0"/>
              </a:spcAft>
              <a:defRPr/>
            </a:pPr>
            <a:r>
              <a:rPr lang="tr-TR" altLang="tr-TR" sz="2000" b="1" dirty="0">
                <a:cs typeface="+mn-cs"/>
              </a:rPr>
              <a:t>Yapılması gereken önemli bir iş vardı ve </a:t>
            </a:r>
            <a:r>
              <a:rPr lang="tr-TR" altLang="tr-TR" sz="2000" b="1" dirty="0">
                <a:solidFill>
                  <a:srgbClr val="FF0000"/>
                </a:solidFill>
                <a:cs typeface="+mn-cs"/>
              </a:rPr>
              <a:t>HERKES</a:t>
            </a:r>
            <a:r>
              <a:rPr lang="tr-TR" altLang="tr-TR" sz="2000" b="1" dirty="0">
                <a:cs typeface="+mn-cs"/>
              </a:rPr>
              <a:t>, </a:t>
            </a:r>
            <a:r>
              <a:rPr lang="tr-TR" altLang="tr-TR" sz="2000" b="1" dirty="0">
                <a:solidFill>
                  <a:srgbClr val="0000FF"/>
                </a:solidFill>
                <a:cs typeface="+mn-cs"/>
              </a:rPr>
              <a:t>BİRİSİ</a:t>
            </a:r>
            <a:r>
              <a:rPr lang="tr-TR" altLang="tr-TR" sz="2000" b="1" dirty="0">
                <a:cs typeface="+mn-cs"/>
              </a:rPr>
              <a:t>’ </a:t>
            </a:r>
            <a:r>
              <a:rPr lang="tr-TR" altLang="tr-TR" sz="2000" b="1" dirty="0" err="1">
                <a:cs typeface="+mn-cs"/>
              </a:rPr>
              <a:t>nin</a:t>
            </a:r>
            <a:r>
              <a:rPr lang="tr-TR" altLang="tr-TR" sz="2000" b="1" dirty="0">
                <a:cs typeface="+mn-cs"/>
              </a:rPr>
              <a:t> bu işi yapacağından emindi</a:t>
            </a:r>
            <a:r>
              <a:rPr lang="tr-TR" altLang="tr-TR" sz="2000" b="1" dirty="0" smtClean="0">
                <a:cs typeface="+mn-cs"/>
              </a:rPr>
              <a:t>.</a:t>
            </a:r>
          </a:p>
          <a:p>
            <a:pPr algn="ctr" eaLnBrk="1" fontAlgn="auto" hangingPunct="1">
              <a:lnSpc>
                <a:spcPct val="90000"/>
              </a:lnSpc>
              <a:spcBef>
                <a:spcPts val="0"/>
              </a:spcBef>
              <a:spcAft>
                <a:spcPts val="0"/>
              </a:spcAft>
              <a:defRPr/>
            </a:pPr>
            <a:endParaRPr lang="tr-TR" altLang="tr-TR" sz="2000" b="1" dirty="0">
              <a:cs typeface="+mn-cs"/>
            </a:endParaRPr>
          </a:p>
          <a:p>
            <a:pPr algn="ctr" eaLnBrk="1" fontAlgn="auto" hangingPunct="1">
              <a:lnSpc>
                <a:spcPct val="90000"/>
              </a:lnSpc>
              <a:spcBef>
                <a:spcPts val="0"/>
              </a:spcBef>
              <a:spcAft>
                <a:spcPts val="0"/>
              </a:spcAft>
              <a:defRPr/>
            </a:pPr>
            <a:endParaRPr lang="tr-TR" altLang="tr-TR" sz="2000" b="1" dirty="0">
              <a:cs typeface="+mn-cs"/>
            </a:endParaRPr>
          </a:p>
          <a:p>
            <a:pPr algn="ctr" eaLnBrk="1" fontAlgn="auto" hangingPunct="1">
              <a:lnSpc>
                <a:spcPct val="90000"/>
              </a:lnSpc>
              <a:spcBef>
                <a:spcPts val="0"/>
              </a:spcBef>
              <a:spcAft>
                <a:spcPts val="0"/>
              </a:spcAft>
              <a:defRPr/>
            </a:pPr>
            <a:r>
              <a:rPr lang="tr-TR" altLang="tr-TR" sz="2000" b="1" dirty="0">
                <a:cs typeface="+mn-cs"/>
              </a:rPr>
              <a:t>Gerçi işi </a:t>
            </a:r>
            <a:r>
              <a:rPr lang="tr-TR" altLang="tr-TR" sz="2000" b="1" dirty="0">
                <a:solidFill>
                  <a:srgbClr val="008200"/>
                </a:solidFill>
                <a:cs typeface="+mn-cs"/>
              </a:rPr>
              <a:t>HERHANGİ BİRİ </a:t>
            </a:r>
            <a:r>
              <a:rPr lang="tr-TR" altLang="tr-TR" sz="2000" b="1" dirty="0">
                <a:cs typeface="+mn-cs"/>
              </a:rPr>
              <a:t>de yapabilirdi ama </a:t>
            </a:r>
            <a:r>
              <a:rPr lang="tr-TR" altLang="tr-TR" sz="2000" b="1" dirty="0">
                <a:solidFill>
                  <a:srgbClr val="FFFF00"/>
                </a:solidFill>
                <a:cs typeface="+mn-cs"/>
              </a:rPr>
              <a:t>HİÇ KİMSE </a:t>
            </a:r>
            <a:r>
              <a:rPr lang="tr-TR" altLang="tr-TR" sz="2000" b="1" dirty="0">
                <a:cs typeface="+mn-cs"/>
              </a:rPr>
              <a:t>yapmadı. </a:t>
            </a:r>
            <a:endParaRPr lang="tr-TR" altLang="tr-TR" sz="2000" b="1" dirty="0" smtClean="0">
              <a:cs typeface="+mn-cs"/>
            </a:endParaRPr>
          </a:p>
          <a:p>
            <a:pPr algn="ctr" eaLnBrk="1" fontAlgn="auto" hangingPunct="1">
              <a:lnSpc>
                <a:spcPct val="90000"/>
              </a:lnSpc>
              <a:spcBef>
                <a:spcPts val="0"/>
              </a:spcBef>
              <a:spcAft>
                <a:spcPts val="0"/>
              </a:spcAft>
              <a:defRPr/>
            </a:pPr>
            <a:endParaRPr lang="tr-TR" altLang="tr-TR" sz="2000" b="1" dirty="0">
              <a:cs typeface="+mn-cs"/>
            </a:endParaRPr>
          </a:p>
          <a:p>
            <a:pPr algn="ctr" eaLnBrk="1" fontAlgn="auto" hangingPunct="1">
              <a:lnSpc>
                <a:spcPct val="90000"/>
              </a:lnSpc>
              <a:spcBef>
                <a:spcPts val="0"/>
              </a:spcBef>
              <a:spcAft>
                <a:spcPts val="0"/>
              </a:spcAft>
              <a:defRPr/>
            </a:pPr>
            <a:r>
              <a:rPr lang="tr-TR" altLang="tr-TR" sz="2000" b="1" dirty="0">
                <a:solidFill>
                  <a:srgbClr val="0000FF"/>
                </a:solidFill>
                <a:cs typeface="+mn-cs"/>
              </a:rPr>
              <a:t>BİRİSİ</a:t>
            </a:r>
            <a:r>
              <a:rPr lang="tr-TR" altLang="tr-TR" sz="2000" b="1" dirty="0">
                <a:cs typeface="+mn-cs"/>
              </a:rPr>
              <a:t> buna çok kızdı</a:t>
            </a:r>
            <a:r>
              <a:rPr lang="tr-TR" altLang="tr-TR" sz="2000" b="1" dirty="0" smtClean="0">
                <a:cs typeface="+mn-cs"/>
              </a:rPr>
              <a:t>, çünkü </a:t>
            </a:r>
            <a:r>
              <a:rPr lang="tr-TR" altLang="tr-TR" sz="2000" b="1" dirty="0">
                <a:cs typeface="+mn-cs"/>
              </a:rPr>
              <a:t>bu iş </a:t>
            </a:r>
            <a:r>
              <a:rPr lang="tr-TR" altLang="tr-TR" sz="2000" b="1" dirty="0">
                <a:solidFill>
                  <a:srgbClr val="FF0000"/>
                </a:solidFill>
                <a:cs typeface="+mn-cs"/>
              </a:rPr>
              <a:t>HERKES</a:t>
            </a:r>
            <a:r>
              <a:rPr lang="tr-TR" altLang="tr-TR" sz="2000" b="1" dirty="0">
                <a:cs typeface="+mn-cs"/>
              </a:rPr>
              <a:t>’ in işiydi.</a:t>
            </a:r>
          </a:p>
          <a:p>
            <a:pPr algn="ctr" eaLnBrk="1" fontAlgn="auto" hangingPunct="1">
              <a:lnSpc>
                <a:spcPct val="90000"/>
              </a:lnSpc>
              <a:spcBef>
                <a:spcPts val="0"/>
              </a:spcBef>
              <a:spcAft>
                <a:spcPts val="0"/>
              </a:spcAft>
              <a:defRPr/>
            </a:pPr>
            <a:endParaRPr lang="tr-TR" altLang="tr-TR" sz="2000" b="1" dirty="0">
              <a:cs typeface="+mn-cs"/>
            </a:endParaRPr>
          </a:p>
          <a:p>
            <a:pPr algn="ctr" eaLnBrk="1" fontAlgn="auto" hangingPunct="1">
              <a:lnSpc>
                <a:spcPct val="90000"/>
              </a:lnSpc>
              <a:spcBef>
                <a:spcPts val="0"/>
              </a:spcBef>
              <a:spcAft>
                <a:spcPts val="0"/>
              </a:spcAft>
              <a:defRPr/>
            </a:pPr>
            <a:r>
              <a:rPr lang="tr-TR" altLang="tr-TR" sz="2000" b="1" dirty="0">
                <a:solidFill>
                  <a:srgbClr val="FF0000"/>
                </a:solidFill>
                <a:cs typeface="+mn-cs"/>
              </a:rPr>
              <a:t>HERKES</a:t>
            </a:r>
            <a:r>
              <a:rPr lang="tr-TR" altLang="tr-TR" sz="2000" b="1" dirty="0">
                <a:cs typeface="+mn-cs"/>
              </a:rPr>
              <a:t>, </a:t>
            </a:r>
            <a:r>
              <a:rPr lang="tr-TR" altLang="tr-TR" sz="2000" b="1" dirty="0">
                <a:solidFill>
                  <a:srgbClr val="008200"/>
                </a:solidFill>
                <a:cs typeface="+mn-cs"/>
              </a:rPr>
              <a:t>HERHANGİ BİRİ</a:t>
            </a:r>
            <a:r>
              <a:rPr lang="tr-TR" altLang="tr-TR" sz="2000" b="1" dirty="0">
                <a:cs typeface="+mn-cs"/>
              </a:rPr>
              <a:t>’ </a:t>
            </a:r>
            <a:r>
              <a:rPr lang="tr-TR" altLang="tr-TR" sz="2000" b="1" dirty="0" err="1">
                <a:cs typeface="+mn-cs"/>
              </a:rPr>
              <a:t>nin</a:t>
            </a:r>
            <a:r>
              <a:rPr lang="tr-TR" altLang="tr-TR" sz="2000" b="1" dirty="0">
                <a:cs typeface="+mn-cs"/>
              </a:rPr>
              <a:t> bu işi yapabileceğini </a:t>
            </a:r>
            <a:r>
              <a:rPr lang="tr-TR" altLang="tr-TR" sz="2000" b="1" dirty="0" smtClean="0">
                <a:cs typeface="+mn-cs"/>
              </a:rPr>
              <a:t>düşünüyordu</a:t>
            </a:r>
          </a:p>
          <a:p>
            <a:pPr algn="ctr" eaLnBrk="1" fontAlgn="auto" hangingPunct="1">
              <a:lnSpc>
                <a:spcPct val="90000"/>
              </a:lnSpc>
              <a:spcBef>
                <a:spcPts val="0"/>
              </a:spcBef>
              <a:spcAft>
                <a:spcPts val="0"/>
              </a:spcAft>
              <a:defRPr/>
            </a:pPr>
            <a:endParaRPr lang="tr-TR" altLang="tr-TR" sz="2000" b="1" dirty="0">
              <a:cs typeface="+mn-cs"/>
            </a:endParaRPr>
          </a:p>
          <a:p>
            <a:pPr algn="ctr" eaLnBrk="1" fontAlgn="auto" hangingPunct="1">
              <a:lnSpc>
                <a:spcPct val="90000"/>
              </a:lnSpc>
              <a:spcBef>
                <a:spcPts val="0"/>
              </a:spcBef>
              <a:spcAft>
                <a:spcPts val="0"/>
              </a:spcAft>
              <a:defRPr/>
            </a:pPr>
            <a:r>
              <a:rPr lang="tr-TR" altLang="tr-TR" sz="2000" b="1" dirty="0">
                <a:solidFill>
                  <a:srgbClr val="FFFF00"/>
                </a:solidFill>
                <a:cs typeface="+mn-cs"/>
              </a:rPr>
              <a:t>HİÇ KİMSE</a:t>
            </a:r>
            <a:r>
              <a:rPr lang="tr-TR" altLang="tr-TR" sz="2000" b="1" dirty="0">
                <a:cs typeface="+mn-cs"/>
              </a:rPr>
              <a:t>, </a:t>
            </a:r>
            <a:r>
              <a:rPr lang="tr-TR" altLang="tr-TR" sz="2000" b="1" dirty="0">
                <a:solidFill>
                  <a:srgbClr val="FF0000"/>
                </a:solidFill>
                <a:cs typeface="+mn-cs"/>
              </a:rPr>
              <a:t>HERKES</a:t>
            </a:r>
            <a:r>
              <a:rPr lang="tr-TR" altLang="tr-TR" sz="2000" b="1" dirty="0">
                <a:cs typeface="+mn-cs"/>
              </a:rPr>
              <a:t>’ in yapamayacağının farkında değildi</a:t>
            </a:r>
            <a:r>
              <a:rPr lang="tr-TR" altLang="tr-TR" sz="2000" b="1" dirty="0" smtClean="0">
                <a:cs typeface="+mn-cs"/>
              </a:rPr>
              <a:t>.</a:t>
            </a:r>
          </a:p>
          <a:p>
            <a:pPr algn="ctr" eaLnBrk="1" fontAlgn="auto" hangingPunct="1">
              <a:lnSpc>
                <a:spcPct val="90000"/>
              </a:lnSpc>
              <a:spcBef>
                <a:spcPts val="0"/>
              </a:spcBef>
              <a:spcAft>
                <a:spcPts val="0"/>
              </a:spcAft>
              <a:defRPr/>
            </a:pPr>
            <a:endParaRPr lang="tr-TR" altLang="tr-TR" sz="2000" b="1" dirty="0">
              <a:cs typeface="+mn-cs"/>
            </a:endParaRPr>
          </a:p>
          <a:p>
            <a:pPr algn="ctr" eaLnBrk="1" fontAlgn="auto" hangingPunct="1">
              <a:lnSpc>
                <a:spcPct val="90000"/>
              </a:lnSpc>
              <a:spcBef>
                <a:spcPts val="0"/>
              </a:spcBef>
              <a:spcAft>
                <a:spcPts val="0"/>
              </a:spcAft>
              <a:defRPr/>
            </a:pPr>
            <a:endParaRPr lang="tr-TR" altLang="tr-TR" sz="2000" b="1" dirty="0">
              <a:cs typeface="+mn-cs"/>
            </a:endParaRPr>
          </a:p>
          <a:p>
            <a:pPr algn="ctr" eaLnBrk="1" fontAlgn="auto" hangingPunct="1">
              <a:lnSpc>
                <a:spcPct val="90000"/>
              </a:lnSpc>
              <a:spcBef>
                <a:spcPts val="0"/>
              </a:spcBef>
              <a:spcAft>
                <a:spcPts val="0"/>
              </a:spcAft>
              <a:defRPr/>
            </a:pPr>
            <a:r>
              <a:rPr lang="tr-TR" altLang="tr-TR" sz="2000" b="1" dirty="0">
                <a:cs typeface="+mn-cs"/>
              </a:rPr>
              <a:t>Sonunda </a:t>
            </a:r>
            <a:r>
              <a:rPr lang="tr-TR" altLang="tr-TR" sz="2000" b="1" dirty="0">
                <a:solidFill>
                  <a:srgbClr val="006600"/>
                </a:solidFill>
                <a:cs typeface="+mn-cs"/>
              </a:rPr>
              <a:t>HERHANGİ </a:t>
            </a:r>
            <a:r>
              <a:rPr lang="tr-TR" altLang="tr-TR" sz="2000" b="1" dirty="0" err="1">
                <a:solidFill>
                  <a:srgbClr val="006600"/>
                </a:solidFill>
                <a:cs typeface="+mn-cs"/>
              </a:rPr>
              <a:t>BİRİ</a:t>
            </a:r>
            <a:r>
              <a:rPr lang="tr-TR" altLang="tr-TR" sz="2000" b="1" dirty="0" err="1">
                <a:cs typeface="+mn-cs"/>
              </a:rPr>
              <a:t>’nin</a:t>
            </a:r>
            <a:r>
              <a:rPr lang="tr-TR" altLang="tr-TR" sz="2000" b="1" dirty="0">
                <a:cs typeface="+mn-cs"/>
              </a:rPr>
              <a:t> yapabileceği bir işi </a:t>
            </a:r>
            <a:r>
              <a:rPr lang="tr-TR" altLang="tr-TR" sz="2000" b="1" dirty="0">
                <a:solidFill>
                  <a:srgbClr val="FFFF00"/>
                </a:solidFill>
                <a:cs typeface="+mn-cs"/>
              </a:rPr>
              <a:t>HİÇ KİMSE </a:t>
            </a:r>
            <a:r>
              <a:rPr lang="tr-TR" altLang="tr-TR" sz="2000" b="1" dirty="0">
                <a:cs typeface="+mn-cs"/>
              </a:rPr>
              <a:t>yapamadığı için </a:t>
            </a:r>
            <a:r>
              <a:rPr lang="tr-TR" altLang="tr-TR" sz="2000" b="1" dirty="0">
                <a:solidFill>
                  <a:srgbClr val="FF0000"/>
                </a:solidFill>
                <a:cs typeface="+mn-cs"/>
              </a:rPr>
              <a:t>HERKES</a:t>
            </a:r>
            <a:r>
              <a:rPr lang="tr-TR" altLang="tr-TR" sz="2000" b="1" dirty="0">
                <a:cs typeface="+mn-cs"/>
              </a:rPr>
              <a:t>, </a:t>
            </a:r>
            <a:r>
              <a:rPr lang="tr-TR" altLang="tr-TR" sz="2000" b="1" dirty="0" err="1">
                <a:solidFill>
                  <a:srgbClr val="0000FF"/>
                </a:solidFill>
                <a:cs typeface="+mn-cs"/>
              </a:rPr>
              <a:t>BİRİSİ</a:t>
            </a:r>
            <a:r>
              <a:rPr lang="tr-TR" altLang="tr-TR" sz="2000" b="1" dirty="0" err="1">
                <a:cs typeface="+mn-cs"/>
              </a:rPr>
              <a:t>’ni</a:t>
            </a:r>
            <a:r>
              <a:rPr lang="tr-TR" altLang="tr-TR" sz="2000" b="1" dirty="0">
                <a:cs typeface="+mn-cs"/>
              </a:rPr>
              <a:t> suçladı</a:t>
            </a:r>
            <a:r>
              <a:rPr lang="tr-TR" altLang="tr-TR" sz="2000" b="1" dirty="0" smtClean="0">
                <a:cs typeface="+mn-cs"/>
              </a:rPr>
              <a:t>.</a:t>
            </a:r>
          </a:p>
          <a:p>
            <a:pPr algn="ctr" eaLnBrk="1" fontAlgn="auto" hangingPunct="1">
              <a:lnSpc>
                <a:spcPct val="90000"/>
              </a:lnSpc>
              <a:spcBef>
                <a:spcPts val="0"/>
              </a:spcBef>
              <a:spcAft>
                <a:spcPts val="0"/>
              </a:spcAft>
              <a:defRPr/>
            </a:pPr>
            <a:endParaRPr lang="tr-TR" altLang="tr-TR" sz="2000" b="1" dirty="0" smtClean="0">
              <a:cs typeface="+mn-cs"/>
            </a:endParaRPr>
          </a:p>
        </p:txBody>
      </p:sp>
    </p:spTree>
    <p:extLst>
      <p:ext uri="{BB962C8B-B14F-4D97-AF65-F5344CB8AC3E}">
        <p14:creationId xmlns:p14="http://schemas.microsoft.com/office/powerpoint/2010/main" val="4286138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2 İçerik Yer Tutucusu"/>
          <p:cNvSpPr>
            <a:spLocks noGrp="1"/>
          </p:cNvSpPr>
          <p:nvPr>
            <p:ph idx="1"/>
          </p:nvPr>
        </p:nvSpPr>
        <p:spPr>
          <a:xfrm>
            <a:off x="741872" y="1713782"/>
            <a:ext cx="7289320" cy="4508740"/>
          </a:xfrm>
        </p:spPr>
        <p:txBody>
          <a:bodyPr/>
          <a:lstStyle/>
          <a:p>
            <a:pPr eaLnBrk="1" hangingPunct="1">
              <a:lnSpc>
                <a:spcPct val="90000"/>
              </a:lnSpc>
            </a:pPr>
            <a:r>
              <a:rPr lang="tr-TR" altLang="tr-TR" dirty="0" smtClean="0">
                <a:latin typeface="Arial" pitchFamily="34" charset="0"/>
              </a:rPr>
              <a:t>Liderlik; insanları kendi amaçları doğrultusunda kullanmak  değildir.</a:t>
            </a:r>
          </a:p>
          <a:p>
            <a:pPr eaLnBrk="1" hangingPunct="1">
              <a:lnSpc>
                <a:spcPct val="90000"/>
              </a:lnSpc>
            </a:pPr>
            <a:r>
              <a:rPr lang="tr-TR" altLang="tr-TR" dirty="0" smtClean="0">
                <a:latin typeface="Arial" pitchFamily="34" charset="0"/>
              </a:rPr>
              <a:t>Liderlik; otorite kullanımı değildir.</a:t>
            </a:r>
          </a:p>
          <a:p>
            <a:pPr eaLnBrk="1" hangingPunct="1">
              <a:lnSpc>
                <a:spcPct val="90000"/>
              </a:lnSpc>
            </a:pPr>
            <a:r>
              <a:rPr lang="tr-TR" altLang="tr-TR" dirty="0" smtClean="0">
                <a:latin typeface="Arial" pitchFamily="34" charset="0"/>
              </a:rPr>
              <a:t>Liderlik ;bilimi, sanatı, mevki ve çıkarlarına alet etmek değildir. </a:t>
            </a:r>
          </a:p>
          <a:p>
            <a:pPr eaLnBrk="1" hangingPunct="1">
              <a:lnSpc>
                <a:spcPct val="90000"/>
              </a:lnSpc>
            </a:pPr>
            <a:r>
              <a:rPr lang="tr-TR" altLang="tr-TR" dirty="0" smtClean="0">
                <a:latin typeface="Arial" pitchFamily="34" charset="0"/>
              </a:rPr>
              <a:t>Lider , gücünü bir konumdan ya da unvandan almak değildir .</a:t>
            </a:r>
            <a:r>
              <a:rPr lang="tr-TR" altLang="tr-TR" dirty="0" smtClean="0"/>
              <a:t> </a:t>
            </a:r>
          </a:p>
          <a:p>
            <a:pPr eaLnBrk="1" hangingPunct="1">
              <a:lnSpc>
                <a:spcPct val="90000"/>
              </a:lnSpc>
            </a:pPr>
            <a:r>
              <a:rPr lang="tr-TR" altLang="tr-TR" dirty="0" smtClean="0">
                <a:latin typeface="Arial" pitchFamily="34" charset="0"/>
                <a:cs typeface="Arial" pitchFamily="34" charset="0"/>
              </a:rPr>
              <a:t>Liderlik hükmetmek değildir, hizmet etmektir.</a:t>
            </a:r>
            <a:endParaRPr lang="tr-TR" altLang="tr-TR" dirty="0" smtClean="0">
              <a:latin typeface="Arial" pitchFamily="34" charset="0"/>
            </a:endParaRPr>
          </a:p>
        </p:txBody>
      </p:sp>
      <p:sp>
        <p:nvSpPr>
          <p:cNvPr id="2" name="Dikdörtgen 1"/>
          <p:cNvSpPr/>
          <p:nvPr/>
        </p:nvSpPr>
        <p:spPr>
          <a:xfrm>
            <a:off x="1768415" y="716493"/>
            <a:ext cx="4037162" cy="461665"/>
          </a:xfrm>
          <a:prstGeom prst="rect">
            <a:avLst/>
          </a:prstGeom>
        </p:spPr>
        <p:txBody>
          <a:bodyPr wrap="square">
            <a:spAutoFit/>
          </a:bodyPr>
          <a:lstStyle/>
          <a:p>
            <a:pPr eaLnBrk="1" hangingPunct="1"/>
            <a:r>
              <a:rPr lang="tr-TR" altLang="tr-TR" sz="2400" dirty="0" smtClean="0">
                <a:solidFill>
                  <a:srgbClr val="FF0000"/>
                </a:solidFill>
                <a:latin typeface="Times New Roman" panose="02020603050405020304" pitchFamily="18" charset="0"/>
                <a:cs typeface="Times New Roman" panose="02020603050405020304" pitchFamily="18" charset="0"/>
              </a:rPr>
              <a:t>LİDER KİM DEĞİLDİR?</a:t>
            </a:r>
          </a:p>
        </p:txBody>
      </p:sp>
    </p:spTree>
    <p:extLst>
      <p:ext uri="{BB962C8B-B14F-4D97-AF65-F5344CB8AC3E}">
        <p14:creationId xmlns:p14="http://schemas.microsoft.com/office/powerpoint/2010/main" val="13425359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1560513" y="476251"/>
            <a:ext cx="3986212" cy="647700"/>
          </a:xfrm>
          <a:extLst/>
        </p:spPr>
        <p:txBody>
          <a:bodyPr/>
          <a:lstStyle/>
          <a:p>
            <a:pPr eaLnBrk="1" fontAlgn="auto" hangingPunct="1">
              <a:spcAft>
                <a:spcPts val="0"/>
              </a:spcAft>
              <a:defRPr/>
            </a:pPr>
            <a:r>
              <a:rPr lang="tr-TR" altLang="tr-TR" sz="2700" dirty="0" smtClean="0">
                <a:solidFill>
                  <a:srgbClr val="FFFF00"/>
                </a:solidFill>
              </a:rPr>
              <a:t>LİDERLİK İLKELERİ</a:t>
            </a:r>
            <a:endParaRPr lang="en-US" altLang="tr-TR" sz="2700" dirty="0" smtClean="0">
              <a:solidFill>
                <a:srgbClr val="FFFF00"/>
              </a:solidFill>
            </a:endParaRPr>
          </a:p>
        </p:txBody>
      </p:sp>
      <p:sp>
        <p:nvSpPr>
          <p:cNvPr id="49155" name="4 Slayt Numarası Yer Tutucusu"/>
          <p:cNvSpPr>
            <a:spLocks noGrp="1"/>
          </p:cNvSpPr>
          <p:nvPr>
            <p:ph type="sldNum" sz="quarter" idx="12"/>
          </p:nvPr>
        </p:nvSpPr>
        <p:spPr bwMode="auto">
          <a:xfrm>
            <a:off x="6057900" y="6309785"/>
            <a:ext cx="1600200" cy="4762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CBA701A0-77B2-41A2-8094-4663420F9E33}" type="slidenum">
              <a:rPr lang="tr-TR" altLang="tr-TR" smtClean="0">
                <a:solidFill>
                  <a:srgbClr val="FFFFFF"/>
                </a:solidFill>
                <a:latin typeface="Arial" pitchFamily="34" charset="0"/>
              </a:rPr>
              <a:pPr eaLnBrk="1" hangingPunct="1"/>
              <a:t>31</a:t>
            </a:fld>
            <a:endParaRPr lang="tr-TR" altLang="tr-TR" smtClean="0">
              <a:solidFill>
                <a:srgbClr val="FFFFFF"/>
              </a:solidFill>
              <a:latin typeface="Arial" pitchFamily="34" charset="0"/>
            </a:endParaRPr>
          </a:p>
        </p:txBody>
      </p:sp>
      <p:sp>
        <p:nvSpPr>
          <p:cNvPr id="49156" name="Rectangle 3"/>
          <p:cNvSpPr>
            <a:spLocks noChangeArrowheads="1"/>
          </p:cNvSpPr>
          <p:nvPr/>
        </p:nvSpPr>
        <p:spPr bwMode="auto">
          <a:xfrm>
            <a:off x="1655763" y="975784"/>
            <a:ext cx="6054725" cy="408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sz="300">
              <a:solidFill>
                <a:srgbClr val="FFFFFF"/>
              </a:solidFill>
              <a:latin typeface="Corbel" pitchFamily="34" charset="0"/>
            </a:endParaRPr>
          </a:p>
          <a:p>
            <a:pPr eaLnBrk="1" hangingPunct="1">
              <a:lnSpc>
                <a:spcPct val="125000"/>
              </a:lnSpc>
              <a:buClr>
                <a:srgbClr val="FFFF00"/>
              </a:buClr>
              <a:buSzPct val="85000"/>
              <a:buFont typeface="Wingdings" pitchFamily="2" charset="2"/>
              <a:buChar char="Ø"/>
            </a:pPr>
            <a:r>
              <a:rPr lang="tr-TR" altLang="tr-TR"/>
              <a:t> </a:t>
            </a:r>
            <a:r>
              <a:rPr lang="tr-TR" altLang="tr-TR" sz="1700"/>
              <a:t>Kendini tanı! </a:t>
            </a:r>
          </a:p>
          <a:p>
            <a:pPr eaLnBrk="1" hangingPunct="1">
              <a:lnSpc>
                <a:spcPct val="125000"/>
              </a:lnSpc>
              <a:buClr>
                <a:srgbClr val="FFFF00"/>
              </a:buClr>
              <a:buSzPct val="85000"/>
              <a:buFont typeface="Wingdings" pitchFamily="2" charset="2"/>
              <a:buChar char="Ø"/>
            </a:pPr>
            <a:r>
              <a:rPr lang="tr-TR" altLang="tr-TR" sz="1700"/>
              <a:t> Öz geliştirmeyi gerçekleştir!</a:t>
            </a:r>
          </a:p>
          <a:p>
            <a:pPr eaLnBrk="1" hangingPunct="1">
              <a:lnSpc>
                <a:spcPct val="125000"/>
              </a:lnSpc>
              <a:buClr>
                <a:srgbClr val="FFFF00"/>
              </a:buClr>
              <a:buSzPct val="85000"/>
              <a:buFont typeface="Wingdings" pitchFamily="2" charset="2"/>
              <a:buChar char="Ø"/>
            </a:pPr>
            <a:r>
              <a:rPr lang="tr-TR" altLang="tr-TR" sz="1700"/>
              <a:t> Teknik konularda uzmanlaş!</a:t>
            </a:r>
          </a:p>
          <a:p>
            <a:pPr eaLnBrk="1" hangingPunct="1">
              <a:lnSpc>
                <a:spcPct val="125000"/>
              </a:lnSpc>
              <a:buClr>
                <a:srgbClr val="FFFF00"/>
              </a:buClr>
              <a:buSzPct val="85000"/>
              <a:buFont typeface="Wingdings" pitchFamily="2" charset="2"/>
              <a:buChar char="Ø"/>
            </a:pPr>
            <a:r>
              <a:rPr lang="tr-TR" altLang="tr-TR" sz="1700"/>
              <a:t> Davranışlarından sorumlu ol!</a:t>
            </a:r>
          </a:p>
          <a:p>
            <a:pPr eaLnBrk="1" hangingPunct="1">
              <a:lnSpc>
                <a:spcPct val="125000"/>
              </a:lnSpc>
              <a:buClr>
                <a:srgbClr val="FFFF00"/>
              </a:buClr>
              <a:buSzPct val="85000"/>
              <a:buFont typeface="Wingdings" pitchFamily="2" charset="2"/>
              <a:buChar char="Ø"/>
            </a:pPr>
            <a:r>
              <a:rPr lang="tr-TR" altLang="tr-TR" sz="1700"/>
              <a:t> Zamanında ve mantıklı kararlar al!</a:t>
            </a:r>
          </a:p>
          <a:p>
            <a:pPr eaLnBrk="1" hangingPunct="1">
              <a:lnSpc>
                <a:spcPct val="125000"/>
              </a:lnSpc>
              <a:buClr>
                <a:srgbClr val="FFFF00"/>
              </a:buClr>
              <a:buSzPct val="85000"/>
              <a:buFont typeface="Wingdings" pitchFamily="2" charset="2"/>
              <a:buChar char="Ø"/>
            </a:pPr>
            <a:r>
              <a:rPr lang="tr-TR" altLang="tr-TR" sz="1700"/>
              <a:t> Örnekler göstererek konuş!</a:t>
            </a:r>
          </a:p>
          <a:p>
            <a:pPr eaLnBrk="1" hangingPunct="1">
              <a:lnSpc>
                <a:spcPct val="125000"/>
              </a:lnSpc>
              <a:buClr>
                <a:srgbClr val="FFFF00"/>
              </a:buClr>
              <a:buSzPct val="85000"/>
              <a:buFont typeface="Wingdings" pitchFamily="2" charset="2"/>
              <a:buChar char="Ø"/>
            </a:pPr>
            <a:r>
              <a:rPr lang="tr-TR" altLang="tr-TR" sz="1700"/>
              <a:t> Çalışanlarını tanı, onların mutlu hissetmelerine önem ver!</a:t>
            </a:r>
          </a:p>
          <a:p>
            <a:pPr eaLnBrk="1" hangingPunct="1">
              <a:lnSpc>
                <a:spcPct val="125000"/>
              </a:lnSpc>
              <a:buClr>
                <a:srgbClr val="FFFF00"/>
              </a:buClr>
              <a:buSzPct val="85000"/>
              <a:buFont typeface="Wingdings" pitchFamily="2" charset="2"/>
              <a:buChar char="Ø"/>
            </a:pPr>
            <a:r>
              <a:rPr lang="tr-TR" altLang="tr-TR" sz="1700"/>
              <a:t> Çalışanlarını sürekli bilgilendir!</a:t>
            </a:r>
          </a:p>
          <a:p>
            <a:pPr eaLnBrk="1" hangingPunct="1">
              <a:lnSpc>
                <a:spcPct val="125000"/>
              </a:lnSpc>
              <a:buClr>
                <a:srgbClr val="FFFF00"/>
              </a:buClr>
              <a:buSzPct val="85000"/>
              <a:buFont typeface="Wingdings" pitchFamily="2" charset="2"/>
              <a:buChar char="Ø"/>
            </a:pPr>
            <a:r>
              <a:rPr lang="tr-TR" altLang="tr-TR" sz="1700"/>
              <a:t> Yönettiğin insanlarda sorumluluk duygusu uyandır!</a:t>
            </a:r>
          </a:p>
          <a:p>
            <a:pPr eaLnBrk="1" hangingPunct="1">
              <a:lnSpc>
                <a:spcPct val="125000"/>
              </a:lnSpc>
              <a:buClr>
                <a:srgbClr val="FFFF00"/>
              </a:buClr>
              <a:buSzPct val="85000"/>
              <a:buFont typeface="Wingdings" pitchFamily="2" charset="2"/>
              <a:buChar char="Ø"/>
            </a:pPr>
            <a:r>
              <a:rPr lang="tr-TR" altLang="tr-TR" sz="1700"/>
              <a:t> Verilen görevlerin anlaşıldığından emin ol!</a:t>
            </a:r>
          </a:p>
          <a:p>
            <a:pPr eaLnBrk="1" hangingPunct="1">
              <a:lnSpc>
                <a:spcPct val="125000"/>
              </a:lnSpc>
              <a:buClr>
                <a:srgbClr val="FFFF00"/>
              </a:buClr>
              <a:buSzPct val="85000"/>
              <a:buFont typeface="Wingdings" pitchFamily="2" charset="2"/>
              <a:buChar char="Ø"/>
            </a:pPr>
            <a:r>
              <a:rPr lang="tr-TR" altLang="tr-TR" sz="1700"/>
              <a:t> İnsanlara takım ruhu aşıla!</a:t>
            </a:r>
          </a:p>
          <a:p>
            <a:pPr eaLnBrk="1" hangingPunct="1">
              <a:lnSpc>
                <a:spcPct val="125000"/>
              </a:lnSpc>
              <a:buClr>
                <a:srgbClr val="FFFF00"/>
              </a:buClr>
              <a:buSzPct val="85000"/>
              <a:buFont typeface="Wingdings" pitchFamily="2" charset="2"/>
              <a:buChar char="Ø"/>
            </a:pPr>
            <a:r>
              <a:rPr lang="tr-TR" altLang="tr-TR" sz="1700">
                <a:solidFill>
                  <a:srgbClr val="FFFFFF"/>
                </a:solidFill>
              </a:rPr>
              <a:t> Örgütün tüm kapasitesini kullan!..</a:t>
            </a:r>
          </a:p>
        </p:txBody>
      </p:sp>
      <p:pic>
        <p:nvPicPr>
          <p:cNvPr id="6" name="Picture 2" descr="http://thumbs.dreamstime.com/z/group-management-business-team-concept-joining-strategy-common-goals-sharing-same-target-success-32992299.jpg"/>
          <p:cNvPicPr>
            <a:picLocks noChangeAspect="1" noChangeArrowheads="1"/>
          </p:cNvPicPr>
          <p:nvPr/>
        </p:nvPicPr>
        <p:blipFill rotWithShape="1">
          <a:blip r:embed="rId2" cstate="print">
            <a:extLst/>
          </a:blip>
          <a:srcRect b="6851"/>
          <a:stretch/>
        </p:blipFill>
        <p:spPr bwMode="auto">
          <a:xfrm>
            <a:off x="5416280" y="548680"/>
            <a:ext cx="2268252" cy="2901653"/>
          </a:xfrm>
          <a:prstGeom prst="rect">
            <a:avLst/>
          </a:prstGeom>
          <a:ln>
            <a:noFill/>
          </a:ln>
          <a:effectLst>
            <a:softEdge rad="112500"/>
          </a:effectLst>
          <a:extLst/>
        </p:spPr>
      </p:pic>
      <p:sp>
        <p:nvSpPr>
          <p:cNvPr id="49158" name="Rectangle 6"/>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491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025281"/>
      </p:ext>
    </p:extLst>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2681289" y="2491318"/>
            <a:ext cx="4522787" cy="923330"/>
          </a:xfrm>
          <a:prstGeom prst="rect">
            <a:avLst/>
          </a:prstGeom>
        </p:spPr>
        <p:txBody>
          <a:bodyPr>
            <a:spAutoFit/>
          </a:bodyPr>
          <a:lstStyle/>
          <a:p>
            <a:pPr algn="ctr" fontAlgn="auto">
              <a:spcBef>
                <a:spcPts val="0"/>
              </a:spcBef>
              <a:spcAft>
                <a:spcPts val="0"/>
              </a:spcAft>
              <a:defRPr/>
            </a:pPr>
            <a:r>
              <a:rPr lang="tr-TR" sz="2700" b="1" dirty="0">
                <a:solidFill>
                  <a:schemeClr val="accent1">
                    <a:lumMod val="75000"/>
                  </a:schemeClr>
                </a:solidFill>
                <a:cs typeface="Arial" charset="0"/>
              </a:rPr>
              <a:t>LİDERLİK SÜRECİNDE KULLANILAN GÜÇ TİPLERİ</a:t>
            </a:r>
          </a:p>
        </p:txBody>
      </p:sp>
      <p:sp>
        <p:nvSpPr>
          <p:cNvPr id="50179"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50215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1 Dikdörtgen"/>
          <p:cNvSpPr>
            <a:spLocks noChangeArrowheads="1"/>
          </p:cNvSpPr>
          <p:nvPr/>
        </p:nvSpPr>
        <p:spPr bwMode="auto">
          <a:xfrm>
            <a:off x="1143001" y="1001184"/>
            <a:ext cx="6697663" cy="3316292"/>
          </a:xfrm>
          <a:prstGeom prst="rect">
            <a:avLst/>
          </a:prstGeom>
          <a:noFill/>
          <a:ln w="9525">
            <a:noFill/>
            <a:miter lim="800000"/>
            <a:headEnd/>
            <a:tailEnd/>
          </a:ln>
        </p:spPr>
        <p:txBody>
          <a:bodyPr>
            <a:spAutoFit/>
          </a:bodyPr>
          <a:lstStyle/>
          <a:p>
            <a:pPr fontAlgn="auto">
              <a:spcBef>
                <a:spcPct val="50000"/>
              </a:spcBef>
              <a:spcAft>
                <a:spcPts val="0"/>
              </a:spcAft>
              <a:defRPr/>
            </a:pPr>
            <a:endParaRPr lang="tr-TR" sz="1350" b="1" dirty="0">
              <a:latin typeface="Arial Tur"/>
              <a:cs typeface="+mn-cs"/>
            </a:endParaRPr>
          </a:p>
          <a:p>
            <a:pPr fontAlgn="auto">
              <a:spcBef>
                <a:spcPct val="50000"/>
              </a:spcBef>
              <a:spcAft>
                <a:spcPts val="0"/>
              </a:spcAft>
              <a:defRPr/>
            </a:pPr>
            <a:r>
              <a:rPr lang="tr-TR" sz="2800" b="1" dirty="0">
                <a:solidFill>
                  <a:schemeClr val="accent1">
                    <a:lumMod val="75000"/>
                  </a:schemeClr>
                </a:solidFill>
                <a:latin typeface="Times New Roman" panose="02020603050405020304" pitchFamily="18" charset="0"/>
                <a:cs typeface="Times New Roman" panose="02020603050405020304" pitchFamily="18" charset="0"/>
              </a:rPr>
              <a:t>             </a:t>
            </a:r>
            <a:r>
              <a:rPr lang="tr-TR" sz="2800" b="1" dirty="0" smtClean="0">
                <a:solidFill>
                  <a:srgbClr val="FF0000"/>
                </a:solidFill>
                <a:latin typeface="Times New Roman" panose="02020603050405020304" pitchFamily="18" charset="0"/>
                <a:cs typeface="Times New Roman" panose="02020603050405020304" pitchFamily="18" charset="0"/>
              </a:rPr>
              <a:t>LİDERİN </a:t>
            </a:r>
            <a:r>
              <a:rPr lang="tr-TR" sz="2800" b="1" dirty="0">
                <a:solidFill>
                  <a:srgbClr val="FF0000"/>
                </a:solidFill>
                <a:latin typeface="Times New Roman" panose="02020603050405020304" pitchFamily="18" charset="0"/>
                <a:cs typeface="Times New Roman" panose="02020603050405020304" pitchFamily="18" charset="0"/>
              </a:rPr>
              <a:t>GÜÇ KAYNAKL</a:t>
            </a:r>
            <a:r>
              <a:rPr lang="tr-TR" sz="2800" b="1" dirty="0">
                <a:solidFill>
                  <a:schemeClr val="accent1">
                    <a:lumMod val="75000"/>
                  </a:schemeClr>
                </a:solidFill>
                <a:latin typeface="Times New Roman" panose="02020603050405020304" pitchFamily="18" charset="0"/>
                <a:cs typeface="Times New Roman" panose="02020603050405020304" pitchFamily="18" charset="0"/>
              </a:rPr>
              <a:t>ARI</a:t>
            </a:r>
          </a:p>
          <a:p>
            <a:pPr algn="ctr" fontAlgn="auto">
              <a:spcBef>
                <a:spcPct val="50000"/>
              </a:spcBef>
              <a:spcAft>
                <a:spcPts val="0"/>
              </a:spcAft>
              <a:defRPr/>
            </a:pPr>
            <a:r>
              <a:rPr lang="en-AU" sz="2800" dirty="0">
                <a:latin typeface="Times New Roman" panose="02020603050405020304" pitchFamily="18" charset="0"/>
                <a:cs typeface="Times New Roman" panose="02020603050405020304" pitchFamily="18" charset="0"/>
              </a:rPr>
              <a:t>Bir insanı eyleme geçirme süreci</a:t>
            </a:r>
            <a:r>
              <a:rPr lang="tr-TR" sz="2800" dirty="0">
                <a:latin typeface="Times New Roman" panose="02020603050405020304" pitchFamily="18" charset="0"/>
                <a:cs typeface="Times New Roman" panose="02020603050405020304" pitchFamily="18" charset="0"/>
              </a:rPr>
              <a:t>nde,</a:t>
            </a:r>
          </a:p>
          <a:p>
            <a:pPr algn="ctr" fontAlgn="auto">
              <a:spcBef>
                <a:spcPct val="50000"/>
              </a:spcBef>
              <a:spcAft>
                <a:spcPts val="0"/>
              </a:spcAft>
              <a:defRPr/>
            </a:pPr>
            <a:r>
              <a:rPr lang="tr-TR" sz="2800" dirty="0">
                <a:latin typeface="Times New Roman" panose="02020603050405020304" pitchFamily="18" charset="0"/>
                <a:cs typeface="Times New Roman" panose="02020603050405020304" pitchFamily="18" charset="0"/>
              </a:rPr>
              <a:t> liderin  kullandığı güç kaynakları neler olabilir?</a:t>
            </a:r>
          </a:p>
          <a:p>
            <a:pPr algn="ctr" fontAlgn="auto">
              <a:spcBef>
                <a:spcPct val="50000"/>
              </a:spcBef>
              <a:spcAft>
                <a:spcPts val="0"/>
              </a:spcAft>
              <a:defRPr/>
            </a:pPr>
            <a:endParaRPr lang="en-AU" sz="2800" b="1" dirty="0">
              <a:solidFill>
                <a:srgbClr val="660066"/>
              </a:solidFill>
              <a:latin typeface="Times New Roman" panose="02020603050405020304" pitchFamily="18" charset="0"/>
              <a:cs typeface="Times New Roman" panose="02020603050405020304" pitchFamily="18" charset="0"/>
            </a:endParaRPr>
          </a:p>
        </p:txBody>
      </p:sp>
      <p:sp>
        <p:nvSpPr>
          <p:cNvPr id="51203"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1993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endParaRPr lang="tr-TR" dirty="0"/>
          </a:p>
        </p:txBody>
      </p:sp>
      <p:sp>
        <p:nvSpPr>
          <p:cNvPr id="48131" name="2 Dikdörtgen"/>
          <p:cNvSpPr>
            <a:spLocks noChangeArrowheads="1"/>
          </p:cNvSpPr>
          <p:nvPr/>
        </p:nvSpPr>
        <p:spPr bwMode="auto">
          <a:xfrm>
            <a:off x="1187624" y="1196752"/>
            <a:ext cx="6912768" cy="5101397"/>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r>
              <a:rPr lang="tr-TR" altLang="tr-TR" sz="2400" b="1" dirty="0">
                <a:latin typeface="Times New Roman" panose="02020603050405020304" pitchFamily="18" charset="0"/>
                <a:cs typeface="Times New Roman" panose="02020603050405020304" pitchFamily="18" charset="0"/>
              </a:rPr>
              <a:t>Liderlerin diğer insanları, ortak bir amaç doğrultusunda etkilemeleri " güç" kullanmayı gerekli kılar. </a:t>
            </a:r>
          </a:p>
          <a:p>
            <a:pPr eaLnBrk="1" fontAlgn="auto" hangingPunct="1">
              <a:spcBef>
                <a:spcPts val="0"/>
              </a:spcBef>
              <a:spcAft>
                <a:spcPts val="0"/>
              </a:spcAft>
              <a:defRPr/>
            </a:pPr>
            <a:endParaRPr lang="tr-TR" altLang="tr-TR" sz="2400" b="1"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tr-TR" altLang="tr-TR" sz="2400" b="1" dirty="0">
                <a:latin typeface="Times New Roman" panose="02020603050405020304" pitchFamily="18" charset="0"/>
                <a:cs typeface="Times New Roman" panose="02020603050405020304" pitchFamily="18" charset="0"/>
              </a:rPr>
              <a:t>	Güç, diğer insanları etkilemekte ve davranış değişikliği yaratmakta kullanılan çok önemli bir araçtır. Bunun yanı sıra güç, astların , liderin emirlerini yerine getirip getirmediğinin belirleyicisidir.</a:t>
            </a:r>
            <a:endParaRPr lang="tr-TR" altLang="tr-TR" sz="24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tr-TR" altLang="tr-TR" sz="2400" b="1"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tr-TR" altLang="tr-TR" sz="2400" b="1" dirty="0">
                <a:latin typeface="Times New Roman" panose="02020603050405020304" pitchFamily="18" charset="0"/>
                <a:cs typeface="Times New Roman" panose="02020603050405020304" pitchFamily="18" charset="0"/>
              </a:rPr>
              <a:t>	En basit</a:t>
            </a:r>
            <a:r>
              <a:rPr lang="tr-TR" altLang="tr-TR" sz="2400" i="1" dirty="0">
                <a:latin typeface="Times New Roman" panose="02020603050405020304" pitchFamily="18" charset="0"/>
                <a:cs typeface="Times New Roman" panose="02020603050405020304" pitchFamily="18" charset="0"/>
              </a:rPr>
              <a:t> </a:t>
            </a:r>
            <a:r>
              <a:rPr lang="tr-TR" altLang="tr-TR" sz="2400" b="1" dirty="0">
                <a:latin typeface="Times New Roman" panose="02020603050405020304" pitchFamily="18" charset="0"/>
                <a:cs typeface="Times New Roman" panose="02020603050405020304" pitchFamily="18" charset="0"/>
              </a:rPr>
              <a:t>tanımla güç, diğerlerinin davranışlarını etkileyebilme yeteneği olarak ifade edilebilir. </a:t>
            </a:r>
            <a:endParaRPr lang="tr-TR" altLang="tr-TR" sz="24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endParaRPr lang="tr-TR" altLang="tr-TR" sz="1350" dirty="0">
              <a:latin typeface="Calibri" panose="020F0502020204030204" pitchFamily="34" charset="0"/>
              <a:cs typeface="+mn-cs"/>
            </a:endParaRPr>
          </a:p>
        </p:txBody>
      </p:sp>
    </p:spTree>
    <p:extLst>
      <p:ext uri="{BB962C8B-B14F-4D97-AF65-F5344CB8AC3E}">
        <p14:creationId xmlns:p14="http://schemas.microsoft.com/office/powerpoint/2010/main" val="25844158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p:cNvSpPr>
          <p:nvPr>
            <p:ph idx="1"/>
          </p:nvPr>
        </p:nvSpPr>
        <p:spPr>
          <a:xfrm>
            <a:off x="1043608" y="836712"/>
            <a:ext cx="6696744" cy="4766733"/>
          </a:xfrm>
        </p:spPr>
        <p:txBody>
          <a:bodyPr>
            <a:normAutofit fontScale="92500" lnSpcReduction="10000"/>
          </a:bodyPr>
          <a:lstStyle/>
          <a:p>
            <a:pPr eaLnBrk="1" hangingPunct="1"/>
            <a:r>
              <a:rPr lang="tr-TR" altLang="tr-TR" b="1" i="1" dirty="0" smtClean="0">
                <a:solidFill>
                  <a:srgbClr val="660066"/>
                </a:solidFill>
              </a:rPr>
              <a:t> 	</a:t>
            </a:r>
            <a:r>
              <a:rPr lang="tr-TR" altLang="tr-TR" b="1" dirty="0" smtClean="0">
                <a:solidFill>
                  <a:srgbClr val="660066"/>
                </a:solidFill>
                <a:latin typeface="Times New Roman" panose="02020603050405020304" pitchFamily="18" charset="0"/>
                <a:cs typeface="Times New Roman" panose="02020603050405020304" pitchFamily="18" charset="0"/>
              </a:rPr>
              <a:t>Yasal Güç</a:t>
            </a:r>
            <a:r>
              <a:rPr lang="tr-TR" altLang="tr-TR" b="1" dirty="0" smtClean="0">
                <a:latin typeface="Times New Roman" panose="02020603050405020304" pitchFamily="18" charset="0"/>
                <a:cs typeface="Times New Roman" panose="02020603050405020304" pitchFamily="18" charset="0"/>
              </a:rPr>
              <a:t>    Örgüt hiyerarşisinde liderin konumu ya da rolü gereği sahip olduğu güç. </a:t>
            </a:r>
          </a:p>
          <a:p>
            <a:pPr eaLnBrk="1" hangingPunct="1"/>
            <a:endParaRPr lang="tr-TR" altLang="tr-TR" b="1" dirty="0" smtClean="0">
              <a:latin typeface="Times New Roman" panose="02020603050405020304" pitchFamily="18" charset="0"/>
              <a:cs typeface="Times New Roman" panose="02020603050405020304" pitchFamily="18" charset="0"/>
            </a:endParaRPr>
          </a:p>
          <a:p>
            <a:pPr eaLnBrk="1" hangingPunct="1"/>
            <a:endParaRPr lang="tr-TR" altLang="tr-TR" b="1" dirty="0" smtClean="0">
              <a:latin typeface="Times New Roman" panose="02020603050405020304" pitchFamily="18" charset="0"/>
              <a:cs typeface="Times New Roman" panose="02020603050405020304" pitchFamily="18" charset="0"/>
            </a:endParaRPr>
          </a:p>
          <a:p>
            <a:pPr eaLnBrk="1" hangingPunct="1"/>
            <a:r>
              <a:rPr lang="tr-TR" altLang="tr-TR" b="1" dirty="0" smtClean="0">
                <a:latin typeface="Times New Roman" panose="02020603050405020304" pitchFamily="18" charset="0"/>
                <a:cs typeface="Times New Roman" panose="02020603050405020304" pitchFamily="18" charset="0"/>
              </a:rPr>
              <a:t>	</a:t>
            </a:r>
            <a:r>
              <a:rPr lang="tr-TR" altLang="tr-TR" b="1" dirty="0" smtClean="0">
                <a:solidFill>
                  <a:srgbClr val="660066"/>
                </a:solidFill>
                <a:latin typeface="Times New Roman" panose="02020603050405020304" pitchFamily="18" charset="0"/>
                <a:cs typeface="Times New Roman" panose="02020603050405020304" pitchFamily="18" charset="0"/>
              </a:rPr>
              <a:t>Ödül Gücü</a:t>
            </a:r>
            <a:r>
              <a:rPr lang="tr-TR" altLang="tr-TR" b="1" dirty="0" smtClean="0">
                <a:latin typeface="Times New Roman" panose="02020603050405020304" pitchFamily="18" charset="0"/>
                <a:cs typeface="Times New Roman" panose="02020603050405020304" pitchFamily="18" charset="0"/>
              </a:rPr>
              <a:t>  </a:t>
            </a:r>
            <a:r>
              <a:rPr lang="tr-TR" altLang="tr-TR" b="1" i="1" dirty="0" smtClean="0">
                <a:latin typeface="Times New Roman" panose="02020603050405020304" pitchFamily="18" charset="0"/>
                <a:cs typeface="Times New Roman" panose="02020603050405020304" pitchFamily="18" charset="0"/>
              </a:rPr>
              <a:t> </a:t>
            </a:r>
            <a:r>
              <a:rPr lang="tr-TR" altLang="tr-TR" b="1" dirty="0" smtClean="0">
                <a:latin typeface="Times New Roman" panose="02020603050405020304" pitchFamily="18" charset="0"/>
                <a:cs typeface="Times New Roman" panose="02020603050405020304" pitchFamily="18" charset="0"/>
              </a:rPr>
              <a:t>Liderler , onları izleyenleri ödüllendirme şansına ve bunun kendilerine verdiği güce sahiptir. </a:t>
            </a:r>
          </a:p>
          <a:p>
            <a:pPr eaLnBrk="1" hangingPunct="1">
              <a:buFont typeface="Wingdings" pitchFamily="2" charset="2"/>
              <a:buNone/>
            </a:pPr>
            <a:r>
              <a:rPr lang="tr-TR" altLang="tr-TR" b="1" dirty="0" smtClean="0"/>
              <a:t>	</a:t>
            </a:r>
            <a:endParaRPr lang="tr-TR" altLang="tr-TR" dirty="0" smtClean="0"/>
          </a:p>
        </p:txBody>
      </p:sp>
      <p:sp>
        <p:nvSpPr>
          <p:cNvPr id="53251"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spTree>
    <p:extLst>
      <p:ext uri="{BB962C8B-B14F-4D97-AF65-F5344CB8AC3E}">
        <p14:creationId xmlns:p14="http://schemas.microsoft.com/office/powerpoint/2010/main" val="3372141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1385888" y="476251"/>
            <a:ext cx="6172200" cy="5543549"/>
          </a:xfrm>
        </p:spPr>
        <p:txBody>
          <a:bodyPr>
            <a:normAutofit fontScale="85000" lnSpcReduction="20000"/>
          </a:bodyPr>
          <a:lstStyle/>
          <a:p>
            <a:pPr eaLnBrk="1" hangingPunct="1">
              <a:lnSpc>
                <a:spcPct val="80000"/>
              </a:lnSpc>
              <a:buFontTx/>
              <a:buNone/>
            </a:pPr>
            <a:endParaRPr lang="tr-TR" altLang="tr-TR" i="1" dirty="0" smtClean="0">
              <a:solidFill>
                <a:srgbClr val="FFCC00"/>
              </a:solidFill>
            </a:endParaRPr>
          </a:p>
          <a:p>
            <a:pPr eaLnBrk="1" hangingPunct="1">
              <a:lnSpc>
                <a:spcPct val="80000"/>
              </a:lnSpc>
              <a:buFontTx/>
              <a:buNone/>
            </a:pPr>
            <a:endParaRPr lang="tr-TR" altLang="tr-TR" i="1" dirty="0" smtClean="0">
              <a:solidFill>
                <a:srgbClr val="660066"/>
              </a:solidFill>
            </a:endParaRPr>
          </a:p>
          <a:p>
            <a:pPr eaLnBrk="1" hangingPunct="1">
              <a:lnSpc>
                <a:spcPct val="80000"/>
              </a:lnSpc>
              <a:buFontTx/>
              <a:buNone/>
            </a:pPr>
            <a:r>
              <a:rPr lang="tr-TR" altLang="tr-TR" b="1" dirty="0" smtClean="0">
                <a:solidFill>
                  <a:srgbClr val="660066"/>
                </a:solidFill>
              </a:rPr>
              <a:t> Zorlayıcı Güç </a:t>
            </a:r>
            <a:r>
              <a:rPr lang="tr-TR" altLang="tr-TR" b="1" i="1" dirty="0" smtClean="0"/>
              <a:t> </a:t>
            </a:r>
            <a:r>
              <a:rPr lang="tr-TR" altLang="tr-TR" dirty="0" smtClean="0"/>
              <a:t>Ödül gücünün tam tersidir. Liderin emrine uyulmaması durumunda, astları üzerindeki cezayı kontrol ve uygulama gücüdür.</a:t>
            </a:r>
          </a:p>
          <a:p>
            <a:pPr eaLnBrk="1" hangingPunct="1">
              <a:lnSpc>
                <a:spcPct val="80000"/>
              </a:lnSpc>
              <a:buFontTx/>
              <a:buNone/>
            </a:pPr>
            <a:endParaRPr lang="tr-TR" altLang="tr-TR" dirty="0" smtClean="0"/>
          </a:p>
          <a:p>
            <a:pPr eaLnBrk="1" hangingPunct="1">
              <a:lnSpc>
                <a:spcPct val="90000"/>
              </a:lnSpc>
              <a:buFontTx/>
              <a:buNone/>
            </a:pPr>
            <a:r>
              <a:rPr lang="tr-TR" altLang="tr-TR" b="1" dirty="0" smtClean="0">
                <a:solidFill>
                  <a:srgbClr val="660066"/>
                </a:solidFill>
              </a:rPr>
              <a:t>Uzmanlık Gücü</a:t>
            </a:r>
            <a:r>
              <a:rPr lang="tr-TR" altLang="tr-TR" b="1" dirty="0" smtClean="0"/>
              <a:t>  </a:t>
            </a:r>
            <a:r>
              <a:rPr lang="tr-TR" altLang="tr-TR" b="1" i="1" dirty="0" smtClean="0"/>
              <a:t> </a:t>
            </a:r>
            <a:r>
              <a:rPr lang="tr-TR" altLang="tr-TR" dirty="0" smtClean="0"/>
              <a:t>Bu güç, liderin sahip olduğu bilgi ve yeteneklere bağlıdır. Liderin ait olduğu grup üyeleri bir işi üzerlerine aldıkları zaman, liderin o konuda, aldığı eğitim, yetişme ve tecrübe sonucu, analiz, uygulama ve kontrol etme bilgi ve becerisine sahip olması beklenir. </a:t>
            </a:r>
          </a:p>
          <a:p>
            <a:pPr eaLnBrk="1" hangingPunct="1">
              <a:lnSpc>
                <a:spcPct val="80000"/>
              </a:lnSpc>
              <a:buFontTx/>
              <a:buNone/>
            </a:pPr>
            <a:endParaRPr lang="tr-TR" altLang="tr-TR" dirty="0" smtClean="0"/>
          </a:p>
          <a:p>
            <a:pPr eaLnBrk="1" hangingPunct="1">
              <a:lnSpc>
                <a:spcPct val="80000"/>
              </a:lnSpc>
              <a:buFontTx/>
              <a:buNone/>
            </a:pPr>
            <a:endParaRPr lang="tr-TR" altLang="tr-TR" dirty="0" smtClean="0"/>
          </a:p>
          <a:p>
            <a:pPr eaLnBrk="1" hangingPunct="1">
              <a:lnSpc>
                <a:spcPct val="80000"/>
              </a:lnSpc>
              <a:buFontTx/>
              <a:buNone/>
            </a:pPr>
            <a:r>
              <a:rPr lang="tr-TR" altLang="tr-TR" dirty="0" smtClean="0"/>
              <a:t>			</a:t>
            </a:r>
            <a:endParaRPr lang="tr-TR" altLang="tr-TR" i="1" dirty="0" smtClean="0"/>
          </a:p>
          <a:p>
            <a:pPr eaLnBrk="1" hangingPunct="1">
              <a:lnSpc>
                <a:spcPct val="80000"/>
              </a:lnSpc>
              <a:buFontTx/>
              <a:buNone/>
            </a:pPr>
            <a:endParaRPr lang="tr-TR" altLang="tr-TR" b="1" dirty="0" smtClean="0"/>
          </a:p>
        </p:txBody>
      </p:sp>
      <p:sp>
        <p:nvSpPr>
          <p:cNvPr id="54275"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54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19375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1485900" y="1413933"/>
            <a:ext cx="6172200" cy="3887275"/>
          </a:xfrm>
        </p:spPr>
        <p:txBody>
          <a:bodyPr/>
          <a:lstStyle/>
          <a:p>
            <a:pPr eaLnBrk="1" hangingPunct="1">
              <a:lnSpc>
                <a:spcPct val="80000"/>
              </a:lnSpc>
              <a:buFontTx/>
              <a:buNone/>
            </a:pPr>
            <a:r>
              <a:rPr lang="tr-TR" altLang="tr-TR" sz="2400" dirty="0" smtClean="0">
                <a:solidFill>
                  <a:srgbClr val="660066"/>
                </a:solidFill>
                <a:latin typeface="Times New Roman" panose="02020603050405020304" pitchFamily="18" charset="0"/>
                <a:cs typeface="Times New Roman" panose="02020603050405020304" pitchFamily="18" charset="0"/>
              </a:rPr>
              <a:t>Referans Gücü</a:t>
            </a:r>
            <a:r>
              <a:rPr lang="tr-TR" altLang="tr-TR" sz="2400" dirty="0" smtClean="0">
                <a:latin typeface="Times New Roman" panose="02020603050405020304" pitchFamily="18" charset="0"/>
                <a:cs typeface="Times New Roman" panose="02020603050405020304" pitchFamily="18" charset="0"/>
              </a:rPr>
              <a:t>   </a:t>
            </a:r>
          </a:p>
          <a:p>
            <a:pPr eaLnBrk="1" hangingPunct="1">
              <a:lnSpc>
                <a:spcPct val="80000"/>
              </a:lnSpc>
              <a:buFontTx/>
              <a:buNone/>
            </a:pPr>
            <a:endParaRPr lang="tr-TR" altLang="tr-TR" sz="2400" i="1" dirty="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sz="2400" i="1" dirty="0" smtClean="0">
                <a:latin typeface="Times New Roman" panose="02020603050405020304" pitchFamily="18" charset="0"/>
                <a:cs typeface="Times New Roman" panose="02020603050405020304" pitchFamily="18" charset="0"/>
              </a:rPr>
              <a:t> </a:t>
            </a:r>
            <a:r>
              <a:rPr lang="tr-TR" altLang="tr-TR" sz="2400" dirty="0" smtClean="0">
                <a:latin typeface="Times New Roman" panose="02020603050405020304" pitchFamily="18" charset="0"/>
                <a:cs typeface="Times New Roman" panose="02020603050405020304" pitchFamily="18" charset="0"/>
              </a:rPr>
              <a:t>Liderin konumundan dolayı izleyenlerin ona bağlılık hissetmeleri ve izinden gitmelerini sağlayan güç.</a:t>
            </a:r>
          </a:p>
          <a:p>
            <a:pPr eaLnBrk="1" hangingPunct="1">
              <a:lnSpc>
                <a:spcPct val="80000"/>
              </a:lnSpc>
              <a:buFontTx/>
              <a:buNone/>
            </a:pPr>
            <a:endParaRPr lang="tr-TR" altLang="tr-TR" sz="2400" dirty="0" smtClean="0">
              <a:latin typeface="Times New Roman" panose="02020603050405020304" pitchFamily="18" charset="0"/>
              <a:cs typeface="Times New Roman" panose="02020603050405020304" pitchFamily="18" charset="0"/>
            </a:endParaRPr>
          </a:p>
          <a:p>
            <a:pPr eaLnBrk="1" hangingPunct="1">
              <a:lnSpc>
                <a:spcPct val="80000"/>
              </a:lnSpc>
              <a:buFontTx/>
              <a:buNone/>
            </a:pPr>
            <a:r>
              <a:rPr lang="tr-TR" altLang="tr-TR" sz="2400" dirty="0" smtClean="0">
                <a:latin typeface="Times New Roman" panose="02020603050405020304" pitchFamily="18" charset="0"/>
                <a:cs typeface="Times New Roman" panose="02020603050405020304" pitchFamily="18" charset="0"/>
              </a:rPr>
              <a:t> Bu güç, liderin insanları kendine çeken ve ona karşı saygı uyandıran karizmasından doğmaktadır. </a:t>
            </a:r>
          </a:p>
        </p:txBody>
      </p:sp>
      <p:sp>
        <p:nvSpPr>
          <p:cNvPr id="55299"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spTree>
    <p:extLst>
      <p:ext uri="{BB962C8B-B14F-4D97-AF65-F5344CB8AC3E}">
        <p14:creationId xmlns:p14="http://schemas.microsoft.com/office/powerpoint/2010/main" val="326164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endParaRPr lang="tr-TR" dirty="0"/>
          </a:p>
        </p:txBody>
      </p:sp>
      <p:sp>
        <p:nvSpPr>
          <p:cNvPr id="56323" name="2 Metin kutusu"/>
          <p:cNvSpPr txBox="1">
            <a:spLocks noChangeArrowheads="1"/>
          </p:cNvSpPr>
          <p:nvPr/>
        </p:nvSpPr>
        <p:spPr bwMode="auto">
          <a:xfrm>
            <a:off x="2334252" y="1557867"/>
            <a:ext cx="425642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tr-TR" altLang="tr-TR" sz="2700" b="1">
                <a:latin typeface="Arial" pitchFamily="34" charset="0"/>
              </a:rPr>
              <a:t>ÖĞRETİMSEL  LİDERLİK</a:t>
            </a:r>
          </a:p>
        </p:txBody>
      </p:sp>
      <p:sp>
        <p:nvSpPr>
          <p:cNvPr id="56324"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563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866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000250" y="567268"/>
            <a:ext cx="4800600" cy="789517"/>
          </a:xfrm>
          <a:noFill/>
        </p:spPr>
        <p:style>
          <a:lnRef idx="1">
            <a:schemeClr val="accent5"/>
          </a:lnRef>
          <a:fillRef idx="2">
            <a:schemeClr val="accent5"/>
          </a:fillRef>
          <a:effectRef idx="1">
            <a:schemeClr val="accent5"/>
          </a:effectRef>
          <a:fontRef idx="minor">
            <a:schemeClr val="dk1"/>
          </a:fontRef>
        </p:style>
        <p:txBody>
          <a:bodyPr rtlCol="0" anchor="t">
            <a:normAutofit/>
          </a:bodyPr>
          <a:lstStyle/>
          <a:p>
            <a:pPr eaLnBrk="1" fontAlgn="auto" hangingPunct="1">
              <a:spcAft>
                <a:spcPts val="0"/>
              </a:spcAft>
              <a:defRPr/>
            </a:pPr>
            <a:r>
              <a:rPr lang="tr-TR" sz="3600" dirty="0" smtClean="0">
                <a:solidFill>
                  <a:srgbClr val="FF0000"/>
                </a:solidFill>
                <a:latin typeface="Times New Roman" panose="02020603050405020304" pitchFamily="18" charset="0"/>
                <a:cs typeface="Times New Roman" panose="02020603050405020304" pitchFamily="18" charset="0"/>
              </a:rPr>
              <a:t>ÖĞRENİM AÇMAZI</a:t>
            </a:r>
            <a:endParaRPr lang="tr-TR" sz="3600" dirty="0">
              <a:solidFill>
                <a:srgbClr val="FF0000"/>
              </a:solidFill>
              <a:latin typeface="Times New Roman" panose="02020603050405020304" pitchFamily="18" charset="0"/>
              <a:cs typeface="Times New Roman" panose="02020603050405020304" pitchFamily="18" charset="0"/>
            </a:endParaRPr>
          </a:p>
        </p:txBody>
      </p:sp>
      <p:sp>
        <p:nvSpPr>
          <p:cNvPr id="57349" name="2 İçerik Yer Tutucusu"/>
          <p:cNvSpPr>
            <a:spLocks noGrp="1"/>
          </p:cNvSpPr>
          <p:nvPr>
            <p:ph idx="1"/>
          </p:nvPr>
        </p:nvSpPr>
        <p:spPr>
          <a:xfrm>
            <a:off x="1485900" y="2377018"/>
            <a:ext cx="6172200" cy="2838449"/>
          </a:xfrm>
        </p:spPr>
        <p:txBody>
          <a:bodyPr/>
          <a:lstStyle/>
          <a:p>
            <a:pPr eaLnBrk="1" hangingPunct="1">
              <a:buFont typeface="Wingdings 3" pitchFamily="18" charset="2"/>
              <a:buNone/>
            </a:pPr>
            <a:r>
              <a:rPr lang="tr-TR" altLang="tr-TR" dirty="0" smtClean="0">
                <a:latin typeface="Times New Roman" panose="02020603050405020304" pitchFamily="18" charset="0"/>
                <a:cs typeface="Times New Roman" panose="02020603050405020304" pitchFamily="18" charset="0"/>
              </a:rPr>
              <a:t>“ Öğrenme ile ilgili temel problem onun daima bilmediğin bir şeyle ilgili olmasıdır</a:t>
            </a:r>
            <a:r>
              <a:rPr lang="de-DE" altLang="tr-TR" dirty="0" smtClean="0">
                <a:latin typeface="Times New Roman" panose="02020603050405020304" pitchFamily="18" charset="0"/>
                <a:cs typeface="Times New Roman" panose="02020603050405020304" pitchFamily="18" charset="0"/>
              </a:rPr>
              <a:t>.“ </a:t>
            </a:r>
            <a:endParaRPr lang="tr-TR" altLang="tr-TR" dirty="0" smtClean="0">
              <a:latin typeface="Times New Roman" panose="02020603050405020304" pitchFamily="18" charset="0"/>
              <a:cs typeface="Times New Roman" panose="02020603050405020304" pitchFamily="18" charset="0"/>
            </a:endParaRPr>
          </a:p>
          <a:p>
            <a:pPr eaLnBrk="1" hangingPunct="1"/>
            <a:endParaRPr lang="tr-TR" altLang="tr-TR" dirty="0" smtClean="0"/>
          </a:p>
        </p:txBody>
      </p:sp>
    </p:spTree>
    <p:extLst>
      <p:ext uri="{BB962C8B-B14F-4D97-AF65-F5344CB8AC3E}">
        <p14:creationId xmlns:p14="http://schemas.microsoft.com/office/powerpoint/2010/main" val="4172645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4294967295"/>
          </p:nvPr>
        </p:nvSpPr>
        <p:spPr>
          <a:xfrm>
            <a:off x="1403648" y="620688"/>
            <a:ext cx="6172200" cy="5562600"/>
          </a:xfrm>
        </p:spPr>
        <p:txBody>
          <a:bodyPr rtlCol="0">
            <a:normAutofit/>
          </a:bodyPr>
          <a:lstStyle/>
          <a:p>
            <a:pPr marL="204788" indent="-204788" eaLnBrk="1" fontAlgn="auto" hangingPunct="1">
              <a:lnSpc>
                <a:spcPct val="90000"/>
              </a:lnSpc>
              <a:spcAft>
                <a:spcPts val="0"/>
              </a:spcAft>
              <a:buClr>
                <a:schemeClr val="accent3"/>
              </a:buClr>
              <a:buFont typeface="Wingdings 2"/>
              <a:buChar char=""/>
              <a:defRPr/>
            </a:pPr>
            <a:endParaRPr lang="tr-TR" altLang="tr-TR" dirty="0" smtClean="0">
              <a:solidFill>
                <a:schemeClr val="tx1">
                  <a:lumMod val="65000"/>
                  <a:lumOff val="35000"/>
                </a:schemeClr>
              </a:solidFill>
            </a:endParaRPr>
          </a:p>
          <a:p>
            <a:pPr marL="204788" indent="-204788" eaLnBrk="1" fontAlgn="auto" hangingPunct="1">
              <a:lnSpc>
                <a:spcPct val="90000"/>
              </a:lnSpc>
              <a:spcAft>
                <a:spcPts val="0"/>
              </a:spcAft>
              <a:buClr>
                <a:schemeClr val="accent3"/>
              </a:buClr>
              <a:buFont typeface="Wingdings 2"/>
              <a:buChar char=""/>
              <a:defRPr/>
            </a:pPr>
            <a:r>
              <a:rPr lang="tr-TR" altLang="tr-TR" sz="3300" b="1" dirty="0"/>
              <a:t>BEN DEĞİLSE, KİM?</a:t>
            </a:r>
          </a:p>
          <a:p>
            <a:pPr marL="204788" indent="-204788" eaLnBrk="1" fontAlgn="auto" hangingPunct="1">
              <a:lnSpc>
                <a:spcPct val="90000"/>
              </a:lnSpc>
              <a:spcAft>
                <a:spcPts val="0"/>
              </a:spcAft>
              <a:buClr>
                <a:schemeClr val="accent3"/>
              </a:buClr>
              <a:buFont typeface="Wingdings 2"/>
              <a:buChar char=""/>
              <a:defRPr/>
            </a:pPr>
            <a:r>
              <a:rPr lang="tr-TR" altLang="tr-TR" sz="3300" b="1" dirty="0"/>
              <a:t>ŞİMDİ DEĞİLSE, NE ZAMAN?</a:t>
            </a:r>
          </a:p>
          <a:p>
            <a:pPr marL="204788" indent="-204788" eaLnBrk="1" fontAlgn="auto" hangingPunct="1">
              <a:lnSpc>
                <a:spcPct val="90000"/>
              </a:lnSpc>
              <a:spcAft>
                <a:spcPts val="0"/>
              </a:spcAft>
              <a:buClr>
                <a:schemeClr val="accent3"/>
              </a:buClr>
              <a:buFont typeface="Wingdings 2"/>
              <a:buChar char=""/>
              <a:defRPr/>
            </a:pPr>
            <a:r>
              <a:rPr lang="tr-TR" altLang="tr-TR" sz="3300" b="1" dirty="0"/>
              <a:t>BURADA DEĞİLSE, NEREDE?</a:t>
            </a:r>
          </a:p>
          <a:p>
            <a:pPr marL="204788" indent="-204788" eaLnBrk="1" fontAlgn="auto" hangingPunct="1">
              <a:lnSpc>
                <a:spcPct val="90000"/>
              </a:lnSpc>
              <a:spcAft>
                <a:spcPts val="0"/>
              </a:spcAft>
              <a:buClr>
                <a:schemeClr val="accent3"/>
              </a:buClr>
              <a:buFont typeface="Arial" pitchFamily="34" charset="0"/>
              <a:buNone/>
              <a:defRPr/>
            </a:pPr>
            <a:endParaRPr lang="tr-TR" altLang="tr-TR" sz="3300" b="1" dirty="0"/>
          </a:p>
          <a:p>
            <a:pPr marL="204788" indent="-204788" eaLnBrk="1" fontAlgn="auto" hangingPunct="1">
              <a:lnSpc>
                <a:spcPct val="90000"/>
              </a:lnSpc>
              <a:spcAft>
                <a:spcPts val="0"/>
              </a:spcAft>
              <a:buClr>
                <a:schemeClr val="accent3"/>
              </a:buClr>
              <a:buFont typeface="Wingdings 2"/>
              <a:buChar char=""/>
              <a:defRPr/>
            </a:pPr>
            <a:r>
              <a:rPr lang="tr-TR" altLang="tr-TR" sz="3300" b="1" dirty="0"/>
              <a:t>BEN YAPACAĞIM,</a:t>
            </a:r>
          </a:p>
          <a:p>
            <a:pPr marL="204788" indent="-204788" eaLnBrk="1" fontAlgn="auto" hangingPunct="1">
              <a:lnSpc>
                <a:spcPct val="90000"/>
              </a:lnSpc>
              <a:spcAft>
                <a:spcPts val="0"/>
              </a:spcAft>
              <a:buClr>
                <a:schemeClr val="accent3"/>
              </a:buClr>
              <a:buFont typeface="Wingdings 2"/>
              <a:buChar char=""/>
              <a:defRPr/>
            </a:pPr>
            <a:r>
              <a:rPr lang="tr-TR" altLang="tr-TR" sz="3300" b="1" dirty="0"/>
              <a:t>ŞİMDİ YAPACAĞIM?</a:t>
            </a:r>
          </a:p>
          <a:p>
            <a:pPr marL="204788" indent="-204788" eaLnBrk="1" fontAlgn="auto" hangingPunct="1">
              <a:lnSpc>
                <a:spcPct val="90000"/>
              </a:lnSpc>
              <a:spcAft>
                <a:spcPts val="0"/>
              </a:spcAft>
              <a:buClr>
                <a:schemeClr val="accent3"/>
              </a:buClr>
              <a:buFont typeface="Wingdings 2"/>
              <a:buChar char=""/>
              <a:defRPr/>
            </a:pPr>
            <a:r>
              <a:rPr lang="tr-TR" altLang="tr-TR" sz="3300" b="1" dirty="0"/>
              <a:t>BURADA YAPACAĞIM….</a:t>
            </a:r>
          </a:p>
        </p:txBody>
      </p:sp>
      <p:sp>
        <p:nvSpPr>
          <p:cNvPr id="17413" name="7 Altbilgi Yer Tutucusu"/>
          <p:cNvSpPr>
            <a:spLocks noGrp="1"/>
          </p:cNvSpPr>
          <p:nvPr>
            <p:ph type="ftr" sz="quarter" idx="11"/>
          </p:nvPr>
        </p:nvSpPr>
        <p:spPr bwMode="auto">
          <a:xfrm>
            <a:off x="2319338" y="8098367"/>
            <a:ext cx="5581650" cy="368300"/>
          </a:xfrm>
          <a:solidFill>
            <a:srgbClr val="FFFF00"/>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tr-TR" altLang="tr-TR" sz="1200" smtClean="0">
                <a:latin typeface="Times New Roman" pitchFamily="18" charset="0"/>
              </a:rPr>
              <a:t>     </a:t>
            </a:r>
            <a:r>
              <a:rPr lang="tr-TR" altLang="tr-TR" sz="1200" b="1" smtClean="0">
                <a:solidFill>
                  <a:srgbClr val="000099"/>
                </a:solidFill>
                <a:latin typeface="Times New Roman" pitchFamily="18" charset="0"/>
              </a:rPr>
              <a:t>İdris Düzcan Maarif  Müfettişi İzmir  idrisduzcan@hotmail.com  05425835378  </a:t>
            </a:r>
            <a:endParaRPr lang="tr-TR" altLang="tr-TR" sz="1200" b="1" smtClean="0">
              <a:solidFill>
                <a:schemeClr val="bg1"/>
              </a:solidFill>
              <a:latin typeface="Times New Roman" pitchFamily="18" charset="0"/>
            </a:endParaRPr>
          </a:p>
        </p:txBody>
      </p:sp>
    </p:spTree>
    <p:extLst>
      <p:ext uri="{BB962C8B-B14F-4D97-AF65-F5344CB8AC3E}">
        <p14:creationId xmlns:p14="http://schemas.microsoft.com/office/powerpoint/2010/main" val="20884342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eaLnBrk="1" hangingPunct="1"/>
            <a:r>
              <a:rPr lang="tr-TR" altLang="tr-TR" sz="3000" i="1" dirty="0" smtClean="0"/>
              <a:t>ÖĞRETİM LİDERLİĞİNİN TANIMI VE ÖNEMİ</a:t>
            </a:r>
          </a:p>
        </p:txBody>
      </p:sp>
      <p:sp>
        <p:nvSpPr>
          <p:cNvPr id="58371" name="Rectangle 3"/>
          <p:cNvSpPr>
            <a:spLocks noGrp="1" noChangeArrowheads="1"/>
          </p:cNvSpPr>
          <p:nvPr>
            <p:ph idx="1"/>
          </p:nvPr>
        </p:nvSpPr>
        <p:spPr/>
        <p:txBody>
          <a:bodyPr/>
          <a:lstStyle/>
          <a:p>
            <a:pPr eaLnBrk="1" hangingPunct="1">
              <a:buFontTx/>
              <a:buNone/>
            </a:pPr>
            <a:r>
              <a:rPr lang="tr-TR" altLang="zh-CN" dirty="0" smtClean="0"/>
              <a:t>		</a:t>
            </a:r>
          </a:p>
          <a:p>
            <a:pPr eaLnBrk="1" hangingPunct="1">
              <a:buFontTx/>
              <a:buNone/>
            </a:pPr>
            <a:r>
              <a:rPr lang="tr-TR" altLang="zh-CN" dirty="0" smtClean="0"/>
              <a:t>		De </a:t>
            </a:r>
            <a:r>
              <a:rPr lang="tr-TR" altLang="zh-CN" dirty="0" err="1" smtClean="0"/>
              <a:t>Bevoise</a:t>
            </a:r>
            <a:r>
              <a:rPr lang="tr-TR" altLang="zh-CN" dirty="0" smtClean="0"/>
              <a:t>(1984)’e göre okulun öğrenci başarısını arttırmak için müdürün kendisinin bizzat gösterdiği ya da başkaları tarafından gösterilmesini sağladığı davranışlardır (Şimşek, 2004 : 58). </a:t>
            </a:r>
            <a:endParaRPr lang="tr-TR" altLang="tr-TR" dirty="0" smtClean="0"/>
          </a:p>
        </p:txBody>
      </p:sp>
      <p:sp>
        <p:nvSpPr>
          <p:cNvPr id="58372"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583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980805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p:txBody>
          <a:bodyPr/>
          <a:lstStyle/>
          <a:p>
            <a:pPr eaLnBrk="1" hangingPunct="1">
              <a:buFontTx/>
              <a:buNone/>
            </a:pPr>
            <a:r>
              <a:rPr lang="tr-TR" altLang="zh-CN" dirty="0" smtClean="0"/>
              <a:t>		</a:t>
            </a:r>
            <a:r>
              <a:rPr lang="tr-TR" altLang="zh-CN" dirty="0" err="1" smtClean="0"/>
              <a:t>Daresh</a:t>
            </a:r>
            <a:r>
              <a:rPr lang="tr-TR" altLang="zh-CN" dirty="0" smtClean="0"/>
              <a:t> ve </a:t>
            </a:r>
            <a:r>
              <a:rPr lang="tr-TR" altLang="zh-CN" dirty="0" err="1" smtClean="0"/>
              <a:t>Chingjen</a:t>
            </a:r>
            <a:r>
              <a:rPr lang="tr-TR" altLang="zh-CN" dirty="0" smtClean="0"/>
              <a:t>(1985)’e göre Okul müdürlerinin, öğretmenlerin öğretme , öğrencilerin de öğrenme durumlarını doğrudan ya da dolaylı olarak önemli ölçüde etkileyen davranışlarıdır (Şimşek, 2004 : 58 ). </a:t>
            </a:r>
            <a:endParaRPr lang="tr-TR" altLang="tr-TR" dirty="0" smtClean="0"/>
          </a:p>
        </p:txBody>
      </p:sp>
      <p:sp>
        <p:nvSpPr>
          <p:cNvPr id="59395"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03917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1493838" y="1629834"/>
            <a:ext cx="6172200" cy="4525433"/>
          </a:xfrm>
        </p:spPr>
        <p:txBody>
          <a:bodyPr/>
          <a:lstStyle/>
          <a:p>
            <a:pPr eaLnBrk="1" hangingPunct="1">
              <a:buFontTx/>
              <a:buNone/>
            </a:pPr>
            <a:endParaRPr lang="tr-TR" altLang="zh-CN" dirty="0" smtClean="0"/>
          </a:p>
          <a:p>
            <a:pPr eaLnBrk="1" hangingPunct="1">
              <a:buFontTx/>
              <a:buNone/>
            </a:pPr>
            <a:r>
              <a:rPr lang="tr-TR" altLang="zh-CN" dirty="0" smtClean="0"/>
              <a:t>		Eğitim işini benimsemek için müdür, öğretmenler, öğrenciler, aileler ve okul kurumunun birlikte çalışabilecekleri bir örgüt iklimi yaratılmasıdır(Şişman, 2004).</a:t>
            </a:r>
            <a:endParaRPr lang="tr-TR" altLang="tr-TR" dirty="0" smtClean="0"/>
          </a:p>
        </p:txBody>
      </p:sp>
      <p:sp>
        <p:nvSpPr>
          <p:cNvPr id="60419"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30734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idx="1"/>
          </p:nvPr>
        </p:nvSpPr>
        <p:spPr>
          <a:xfrm>
            <a:off x="1439863" y="908052"/>
            <a:ext cx="6172200" cy="4525433"/>
          </a:xfrm>
        </p:spPr>
        <p:txBody>
          <a:bodyPr/>
          <a:lstStyle/>
          <a:p>
            <a:pPr eaLnBrk="1" hangingPunct="1">
              <a:buFontTx/>
              <a:buNone/>
            </a:pPr>
            <a:r>
              <a:rPr lang="tr-TR" altLang="zh-CN" dirty="0" smtClean="0"/>
              <a:t>		</a:t>
            </a:r>
          </a:p>
          <a:p>
            <a:pPr eaLnBrk="1" hangingPunct="1">
              <a:buFontTx/>
              <a:buNone/>
            </a:pPr>
            <a:r>
              <a:rPr lang="tr-TR" altLang="zh-CN" dirty="0" smtClean="0"/>
              <a:t>		</a:t>
            </a:r>
            <a:r>
              <a:rPr lang="tr-TR" altLang="zh-CN" sz="2200" dirty="0" err="1" smtClean="0"/>
              <a:t>Gümüşeli</a:t>
            </a:r>
            <a:r>
              <a:rPr lang="tr-TR" altLang="zh-CN" sz="2200" dirty="0" smtClean="0"/>
              <a:t> (2001),ne göre, Öğretim liderliğini diğer liderlik  kavramlaştırmalarından ayıran en önemli yönü, okuldaki öğrenme – öğretme süreçleri üzerinde yoğunlaşmış olmasıdır. (</a:t>
            </a:r>
            <a:r>
              <a:rPr lang="tr-TR" altLang="zh-CN" sz="2200" dirty="0" err="1" smtClean="0"/>
              <a:t>Akt</a:t>
            </a:r>
            <a:r>
              <a:rPr lang="tr-TR" altLang="zh-CN" sz="2200" dirty="0" smtClean="0"/>
              <a:t>.,Şimşek , 2004 : 58 )</a:t>
            </a:r>
            <a:endParaRPr lang="tr-TR" altLang="tr-TR" sz="2200" dirty="0" smtClean="0"/>
          </a:p>
        </p:txBody>
      </p:sp>
      <p:sp>
        <p:nvSpPr>
          <p:cNvPr id="61443"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99685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p:txBody>
          <a:bodyPr/>
          <a:lstStyle/>
          <a:p>
            <a:pPr algn="just" eaLnBrk="1" hangingPunct="1">
              <a:buFontTx/>
              <a:buNone/>
            </a:pPr>
            <a:r>
              <a:rPr lang="tr-TR" altLang="zh-CN" dirty="0" smtClean="0"/>
              <a:t>	</a:t>
            </a:r>
            <a:r>
              <a:rPr lang="tr-TR" altLang="zh-CN" sz="2200" dirty="0" smtClean="0"/>
              <a:t>Öğretim liderliği, diğer liderlik alanlarına göre öğrenciler, öğretmenler, öğretim programı ve öğretme, öğrenme süreçleri ile doğrudan ilgilenmeyi gerektiren bir liderlik alanıdır (</a:t>
            </a:r>
            <a:r>
              <a:rPr lang="tr-TR" altLang="zh-CN" sz="2200" dirty="0" err="1" smtClean="0"/>
              <a:t>Hallinger</a:t>
            </a:r>
            <a:r>
              <a:rPr lang="tr-TR" altLang="zh-CN" sz="2200" dirty="0" smtClean="0"/>
              <a:t> ve Philip ve Joseph F. </a:t>
            </a:r>
            <a:r>
              <a:rPr lang="tr-TR" altLang="zh-CN" sz="2200" dirty="0" err="1" smtClean="0"/>
              <a:t>Murhpy</a:t>
            </a:r>
            <a:r>
              <a:rPr lang="tr-TR" altLang="zh-CN" sz="2200" dirty="0" smtClean="0"/>
              <a:t>, 1985).</a:t>
            </a:r>
            <a:endParaRPr lang="tr-TR" altLang="tr-TR" sz="2200" dirty="0" smtClean="0"/>
          </a:p>
        </p:txBody>
      </p:sp>
      <p:sp>
        <p:nvSpPr>
          <p:cNvPr id="62467"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24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082555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p:txBody>
          <a:bodyPr/>
          <a:lstStyle/>
          <a:p>
            <a:pPr eaLnBrk="1" hangingPunct="1">
              <a:buFontTx/>
              <a:buNone/>
            </a:pPr>
            <a:r>
              <a:rPr lang="tr-TR" altLang="tr-TR" dirty="0" smtClean="0"/>
              <a:t>    	Okul yöneticilerin öğretim liderliği davranışları esas itibariyle 2 boyutta toplanabilir ( Şişman , 2004 ; 72) </a:t>
            </a:r>
          </a:p>
          <a:p>
            <a:pPr eaLnBrk="1" hangingPunct="1">
              <a:buFontTx/>
              <a:buNone/>
            </a:pPr>
            <a:endParaRPr lang="tr-TR" altLang="tr-TR" dirty="0" smtClean="0"/>
          </a:p>
          <a:p>
            <a:pPr eaLnBrk="1" hangingPunct="1">
              <a:buFontTx/>
              <a:buNone/>
            </a:pPr>
            <a:r>
              <a:rPr lang="tr-TR" altLang="tr-TR" i="1" dirty="0" smtClean="0"/>
              <a:t>    </a:t>
            </a:r>
            <a:r>
              <a:rPr lang="tr-TR" altLang="tr-TR" b="1" i="1" dirty="0" smtClean="0"/>
              <a:t>*Teknik beceriler</a:t>
            </a:r>
          </a:p>
          <a:p>
            <a:pPr eaLnBrk="1" hangingPunct="1">
              <a:buFontTx/>
              <a:buNone/>
            </a:pPr>
            <a:r>
              <a:rPr lang="tr-TR" altLang="tr-TR" i="1" dirty="0" smtClean="0"/>
              <a:t>    </a:t>
            </a:r>
            <a:r>
              <a:rPr lang="tr-TR" altLang="tr-TR" b="1" i="1" dirty="0" smtClean="0"/>
              <a:t>*İnsani beceriler</a:t>
            </a:r>
          </a:p>
        </p:txBody>
      </p:sp>
      <p:sp>
        <p:nvSpPr>
          <p:cNvPr id="63491"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34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21266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1485901" y="1600201"/>
            <a:ext cx="6327775" cy="4525433"/>
          </a:xfrm>
        </p:spPr>
        <p:txBody>
          <a:bodyPr/>
          <a:lstStyle/>
          <a:p>
            <a:pPr eaLnBrk="1" hangingPunct="1">
              <a:buFontTx/>
              <a:buNone/>
            </a:pPr>
            <a:r>
              <a:rPr lang="tr-TR" altLang="zh-CN" dirty="0" smtClean="0"/>
              <a:t>		</a:t>
            </a:r>
            <a:r>
              <a:rPr lang="tr-TR" altLang="zh-CN" sz="2100" b="1" i="1" dirty="0" smtClean="0"/>
              <a:t>Teknik beceriler</a:t>
            </a:r>
            <a:r>
              <a:rPr lang="tr-TR" altLang="zh-CN" sz="2100" dirty="0" smtClean="0"/>
              <a:t>, daha çok okul yönetimi süreçlerini kapsamakta olup teknik yönden yeterli lider, yönetim mühendisliği rolü üzerinde yorumlanmakta : bu rol temel konular olarak zaman yönetimi, teknoloji, planlama, örgütsel yapı, örgütleme, eşgüdüm vb. öğe ve süreçler üzerinde yoğunlaşmaktadır. </a:t>
            </a:r>
            <a:endParaRPr lang="tr-TR" altLang="tr-TR" sz="2100" dirty="0" smtClean="0"/>
          </a:p>
        </p:txBody>
      </p:sp>
      <p:sp>
        <p:nvSpPr>
          <p:cNvPr id="64515"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45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051842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1493838" y="982134"/>
            <a:ext cx="6172200" cy="4525433"/>
          </a:xfrm>
        </p:spPr>
        <p:txBody>
          <a:bodyPr/>
          <a:lstStyle/>
          <a:p>
            <a:pPr eaLnBrk="1" hangingPunct="1">
              <a:lnSpc>
                <a:spcPct val="90000"/>
              </a:lnSpc>
              <a:buFontTx/>
              <a:buNone/>
            </a:pPr>
            <a:r>
              <a:rPr lang="tr-TR" altLang="zh-CN" dirty="0" smtClean="0"/>
              <a:t>		</a:t>
            </a:r>
          </a:p>
          <a:p>
            <a:pPr eaLnBrk="1" hangingPunct="1">
              <a:lnSpc>
                <a:spcPct val="90000"/>
              </a:lnSpc>
              <a:buFontTx/>
              <a:buNone/>
            </a:pPr>
            <a:r>
              <a:rPr lang="tr-TR" altLang="zh-CN" dirty="0" smtClean="0"/>
              <a:t>		</a:t>
            </a:r>
            <a:r>
              <a:rPr lang="tr-TR" altLang="zh-CN" sz="2100" b="1" i="1" dirty="0" smtClean="0"/>
              <a:t>İnsani bereciler</a:t>
            </a:r>
            <a:r>
              <a:rPr lang="tr-TR" altLang="zh-CN" sz="2100" dirty="0" smtClean="0"/>
              <a:t>, bireyler arası ilişkilerle ilgili olup, “insan mühendisliği” rolünü benimsemektedir. Bu rol, insanlar arası ilişkiler, güdüleme, teknik destek, insan gücü geliştirme, katılmalı karar verme, insan kaynağının moralini yükseltme gibi konulara önem vermektedir. Burada temel amaç, örgüt içindeki insanların mutluluğuna katkıda bulunmaktadır.	</a:t>
            </a:r>
            <a:endParaRPr lang="tr-TR" altLang="tr-TR" sz="2100" dirty="0" smtClean="0"/>
          </a:p>
        </p:txBody>
      </p:sp>
      <p:sp>
        <p:nvSpPr>
          <p:cNvPr id="65539"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652377"/>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tr-TR" sz="3000" dirty="0"/>
              <a:t> </a:t>
            </a:r>
            <a:br>
              <a:rPr lang="tr-TR" sz="3000" dirty="0"/>
            </a:br>
            <a:r>
              <a:rPr lang="tr-TR" sz="3000" dirty="0"/>
              <a:t>OKUL MÜDÜRÜNÜN ÖĞRETİM LİDERLİĞİ DAVRANIŞ BOYUTLARI</a:t>
            </a:r>
          </a:p>
        </p:txBody>
      </p:sp>
      <p:sp>
        <p:nvSpPr>
          <p:cNvPr id="66563" name="Rectangle 3"/>
          <p:cNvSpPr>
            <a:spLocks noGrp="1" noChangeArrowheads="1"/>
          </p:cNvSpPr>
          <p:nvPr>
            <p:ph idx="1"/>
          </p:nvPr>
        </p:nvSpPr>
        <p:spPr>
          <a:xfrm>
            <a:off x="1546226" y="2133601"/>
            <a:ext cx="6111875" cy="3992033"/>
          </a:xfrm>
        </p:spPr>
        <p:txBody>
          <a:bodyPr/>
          <a:lstStyle/>
          <a:p>
            <a:pPr marL="457200" indent="-457200" eaLnBrk="1" hangingPunct="1">
              <a:buFontTx/>
              <a:buAutoNum type="arabicPeriod"/>
            </a:pPr>
            <a:endParaRPr lang="tr-TR" altLang="zh-CN" b="1" i="1" dirty="0" smtClean="0"/>
          </a:p>
          <a:p>
            <a:pPr marL="457200" indent="-457200" eaLnBrk="1" hangingPunct="1">
              <a:buFontTx/>
              <a:buAutoNum type="arabicPeriod"/>
            </a:pPr>
            <a:r>
              <a:rPr lang="tr-TR" altLang="zh-CN" sz="2100" b="1" i="1" dirty="0" smtClean="0"/>
              <a:t>Okulun Vizyon ve Misyonunun Yönetimi</a:t>
            </a:r>
          </a:p>
          <a:p>
            <a:pPr marL="457200" indent="-457200" eaLnBrk="1" hangingPunct="1">
              <a:buFontTx/>
              <a:buAutoNum type="arabicPeriod" startAt="2"/>
            </a:pPr>
            <a:r>
              <a:rPr lang="tr-TR" altLang="zh-CN" sz="2100" i="1" dirty="0" smtClean="0"/>
              <a:t>Okul Programının Yönetimi</a:t>
            </a:r>
          </a:p>
          <a:p>
            <a:pPr marL="457200" indent="-457200" eaLnBrk="1" hangingPunct="1">
              <a:buFontTx/>
              <a:buAutoNum type="arabicPeriod" startAt="2"/>
            </a:pPr>
            <a:r>
              <a:rPr lang="tr-TR" altLang="zh-CN" sz="2100" b="1" i="1" dirty="0" smtClean="0"/>
              <a:t>Okul Kadrosunun Gelişimi</a:t>
            </a:r>
          </a:p>
          <a:p>
            <a:pPr marL="457200" indent="-457200" eaLnBrk="1" hangingPunct="1">
              <a:buFontTx/>
              <a:buAutoNum type="arabicPeriod" startAt="2"/>
            </a:pPr>
            <a:r>
              <a:rPr lang="tr-TR" altLang="zh-CN" sz="2100" i="1" dirty="0" smtClean="0"/>
              <a:t>Olumlu Öğrenme İklimi Geliştirme</a:t>
            </a:r>
            <a:endParaRPr lang="tr-TR" altLang="tr-TR" sz="2100" i="1" dirty="0" smtClean="0"/>
          </a:p>
        </p:txBody>
      </p:sp>
      <p:sp>
        <p:nvSpPr>
          <p:cNvPr id="66564"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65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876309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rtlCol="0">
            <a:normAutofit/>
          </a:bodyPr>
          <a:lstStyle/>
          <a:p>
            <a:pPr eaLnBrk="1" fontAlgn="auto" hangingPunct="1">
              <a:spcAft>
                <a:spcPts val="0"/>
              </a:spcAft>
              <a:defRPr/>
            </a:pPr>
            <a:r>
              <a:rPr lang="tr-TR" altLang="zh-CN" sz="3150" i="1" dirty="0"/>
              <a:t>1. Okulun Vizyon ve Misyonunun Yönetimi</a:t>
            </a:r>
            <a:endParaRPr lang="tr-TR" sz="3150" i="1" dirty="0"/>
          </a:p>
        </p:txBody>
      </p:sp>
      <p:sp>
        <p:nvSpPr>
          <p:cNvPr id="67587" name="Rectangle 3"/>
          <p:cNvSpPr>
            <a:spLocks noGrp="1" noChangeArrowheads="1"/>
          </p:cNvSpPr>
          <p:nvPr>
            <p:ph idx="1"/>
          </p:nvPr>
        </p:nvSpPr>
        <p:spPr>
          <a:xfrm>
            <a:off x="1439863" y="1629834"/>
            <a:ext cx="6172200" cy="4525433"/>
          </a:xfrm>
        </p:spPr>
        <p:txBody>
          <a:bodyPr/>
          <a:lstStyle/>
          <a:p>
            <a:pPr marL="457200" indent="-457200" eaLnBrk="1" hangingPunct="1">
              <a:spcBef>
                <a:spcPct val="0"/>
              </a:spcBef>
              <a:buFontTx/>
              <a:buAutoNum type="alphaLcPeriod"/>
            </a:pPr>
            <a:r>
              <a:rPr lang="tr-TR" altLang="zh-CN" sz="2100" b="1" i="1" dirty="0" smtClean="0"/>
              <a:t>Okulun Vizyon ve Misyonunun Açıkça Belirlenmesi</a:t>
            </a:r>
          </a:p>
          <a:p>
            <a:pPr marL="457200" indent="-457200" eaLnBrk="1" hangingPunct="1">
              <a:spcBef>
                <a:spcPct val="0"/>
              </a:spcBef>
              <a:buFontTx/>
              <a:buAutoNum type="alphaLcPeriod"/>
            </a:pPr>
            <a:r>
              <a:rPr lang="tr-TR" altLang="zh-CN" sz="2100" i="1" dirty="0" smtClean="0"/>
              <a:t>Okulun ve Eğitimin Amaçlarının Açıkça Belirtilmesi</a:t>
            </a:r>
          </a:p>
          <a:p>
            <a:pPr marL="457200" indent="-457200" eaLnBrk="1" hangingPunct="1">
              <a:spcBef>
                <a:spcPct val="0"/>
              </a:spcBef>
              <a:buFontTx/>
              <a:buAutoNum type="alphaLcPeriod"/>
            </a:pPr>
            <a:r>
              <a:rPr lang="tr-TR" altLang="zh-CN" sz="2100" b="1" i="1" dirty="0" smtClean="0"/>
              <a:t>Okulun ve Eğitimin Amaçlarının Paylaşılması</a:t>
            </a:r>
          </a:p>
          <a:p>
            <a:pPr marL="457200" indent="-457200" eaLnBrk="1" hangingPunct="1">
              <a:spcBef>
                <a:spcPct val="0"/>
              </a:spcBef>
              <a:buFontTx/>
              <a:buAutoNum type="alphaLcPeriod"/>
            </a:pPr>
            <a:r>
              <a:rPr lang="tr-TR" altLang="zh-CN" sz="2100" i="1" dirty="0" smtClean="0"/>
              <a:t>Amaçların Uygulamaya Yansıtılması</a:t>
            </a:r>
          </a:p>
          <a:p>
            <a:pPr marL="457200" indent="-457200" eaLnBrk="1" hangingPunct="1">
              <a:spcBef>
                <a:spcPct val="0"/>
              </a:spcBef>
              <a:buFontTx/>
              <a:buAutoNum type="alphaLcPeriod"/>
            </a:pPr>
            <a:r>
              <a:rPr lang="tr-TR" altLang="zh-CN" sz="2100" b="1" i="1" dirty="0" smtClean="0"/>
              <a:t>Okul Kaynaklarının Amaçları Gerçekleştirmeye Yoğunlaşması</a:t>
            </a:r>
          </a:p>
          <a:p>
            <a:pPr marL="457200" indent="-457200" eaLnBrk="1" hangingPunct="1">
              <a:spcBef>
                <a:spcPct val="0"/>
              </a:spcBef>
              <a:buFontTx/>
              <a:buAutoNum type="alphaLcPeriod"/>
            </a:pPr>
            <a:r>
              <a:rPr lang="tr-TR" altLang="zh-CN" sz="2100" i="1" dirty="0" smtClean="0"/>
              <a:t>Öğrencilerle İlgili Yüksek Standart ve Beklentiler Oluşturulması</a:t>
            </a:r>
          </a:p>
          <a:p>
            <a:pPr marL="457200" indent="-457200" eaLnBrk="1" hangingPunct="1">
              <a:spcBef>
                <a:spcPct val="0"/>
              </a:spcBef>
              <a:buFont typeface="Arial" pitchFamily="34" charset="0"/>
              <a:buNone/>
            </a:pPr>
            <a:endParaRPr lang="tr-TR" altLang="tr-TR" sz="2100" i="1" dirty="0" smtClean="0"/>
          </a:p>
          <a:p>
            <a:pPr marL="457200" indent="-457200" eaLnBrk="1" hangingPunct="1"/>
            <a:endParaRPr lang="tr-TR" altLang="tr-TR" b="1" dirty="0" smtClean="0"/>
          </a:p>
        </p:txBody>
      </p:sp>
      <p:sp>
        <p:nvSpPr>
          <p:cNvPr id="67588"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75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72939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endParaRPr lang="tr-TR" dirty="0"/>
          </a:p>
        </p:txBody>
      </p:sp>
      <p:sp>
        <p:nvSpPr>
          <p:cNvPr id="22531" name="2 Dikdörtgen"/>
          <p:cNvSpPr>
            <a:spLocks noChangeArrowheads="1"/>
          </p:cNvSpPr>
          <p:nvPr/>
        </p:nvSpPr>
        <p:spPr bwMode="auto">
          <a:xfrm>
            <a:off x="1383911" y="2645873"/>
            <a:ext cx="5994400" cy="2132892"/>
          </a:xfrm>
          <a:prstGeom prst="rect">
            <a:avLst/>
          </a:prstGeom>
          <a:noFill/>
          <a:ln>
            <a:noFill/>
          </a:ln>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lnSpc>
                <a:spcPct val="80000"/>
              </a:lnSpc>
              <a:spcBef>
                <a:spcPts val="0"/>
              </a:spcBef>
              <a:spcAft>
                <a:spcPts val="0"/>
              </a:spcAft>
              <a:defRPr/>
            </a:pPr>
            <a:r>
              <a:rPr lang="tr-TR" altLang="tr-TR" sz="1350" dirty="0" err="1">
                <a:cs typeface="+mn-cs"/>
              </a:rPr>
              <a:t>Bass’a</a:t>
            </a:r>
            <a:r>
              <a:rPr lang="tr-TR" altLang="tr-TR" sz="1350" dirty="0">
                <a:cs typeface="+mn-cs"/>
              </a:rPr>
              <a:t> göre </a:t>
            </a:r>
            <a:r>
              <a:rPr lang="tr-TR" altLang="tr-TR" sz="1350" dirty="0" err="1">
                <a:cs typeface="+mn-cs"/>
              </a:rPr>
              <a:t>liderlik,grup</a:t>
            </a:r>
            <a:r>
              <a:rPr lang="tr-TR" altLang="tr-TR" sz="1350" dirty="0">
                <a:cs typeface="+mn-cs"/>
              </a:rPr>
              <a:t> etkinliklerini grup hedeflerine ulaşma doğrultusunda etkileme sürecidir (Çelik 2003:1).</a:t>
            </a:r>
          </a:p>
          <a:p>
            <a:pPr eaLnBrk="1" fontAlgn="auto" hangingPunct="1">
              <a:lnSpc>
                <a:spcPct val="80000"/>
              </a:lnSpc>
              <a:spcBef>
                <a:spcPts val="0"/>
              </a:spcBef>
              <a:spcAft>
                <a:spcPts val="0"/>
              </a:spcAft>
              <a:defRPr/>
            </a:pPr>
            <a:endParaRPr lang="tr-TR" altLang="tr-TR" sz="1350" dirty="0">
              <a:cs typeface="+mn-cs"/>
            </a:endParaRPr>
          </a:p>
          <a:p>
            <a:pPr eaLnBrk="1" fontAlgn="auto" hangingPunct="1">
              <a:lnSpc>
                <a:spcPct val="80000"/>
              </a:lnSpc>
              <a:spcBef>
                <a:spcPts val="0"/>
              </a:spcBef>
              <a:spcAft>
                <a:spcPts val="0"/>
              </a:spcAft>
              <a:defRPr/>
            </a:pPr>
            <a:r>
              <a:rPr lang="tr-TR" altLang="tr-TR" sz="1350" dirty="0" err="1">
                <a:cs typeface="+mn-cs"/>
              </a:rPr>
              <a:t>Graen’e</a:t>
            </a:r>
            <a:r>
              <a:rPr lang="tr-TR" altLang="tr-TR" sz="1350" dirty="0">
                <a:cs typeface="+mn-cs"/>
              </a:rPr>
              <a:t> göre liderlik, lider ile her bir izleyici arasında oluşan çift yönlü bir etkileşimdir(Çelik 2003:1).</a:t>
            </a:r>
          </a:p>
          <a:p>
            <a:pPr eaLnBrk="1" fontAlgn="auto" hangingPunct="1">
              <a:lnSpc>
                <a:spcPct val="80000"/>
              </a:lnSpc>
              <a:spcBef>
                <a:spcPts val="0"/>
              </a:spcBef>
              <a:spcAft>
                <a:spcPts val="0"/>
              </a:spcAft>
              <a:defRPr/>
            </a:pPr>
            <a:endParaRPr lang="tr-TR" altLang="tr-TR" sz="1350" dirty="0">
              <a:cs typeface="+mn-cs"/>
            </a:endParaRPr>
          </a:p>
          <a:p>
            <a:pPr eaLnBrk="1" fontAlgn="auto" hangingPunct="1">
              <a:lnSpc>
                <a:spcPct val="80000"/>
              </a:lnSpc>
              <a:spcBef>
                <a:spcPts val="0"/>
              </a:spcBef>
              <a:spcAft>
                <a:spcPts val="0"/>
              </a:spcAft>
              <a:defRPr/>
            </a:pPr>
            <a:r>
              <a:rPr lang="tr-TR" altLang="tr-TR" sz="1350" dirty="0" err="1">
                <a:cs typeface="+mn-cs"/>
              </a:rPr>
              <a:t>Zaleznik</a:t>
            </a:r>
            <a:r>
              <a:rPr lang="tr-TR" altLang="tr-TR" sz="1350" dirty="0">
                <a:cs typeface="+mn-cs"/>
              </a:rPr>
              <a:t> ise liderliği “izleyicilerin düşünce ve eylemlerini etkileme doğrultusunda güç kullanmadır” diye tanımlamaktadır(Çelik 2003:1)</a:t>
            </a:r>
          </a:p>
          <a:p>
            <a:pPr eaLnBrk="1" fontAlgn="auto" hangingPunct="1">
              <a:lnSpc>
                <a:spcPct val="80000"/>
              </a:lnSpc>
              <a:spcBef>
                <a:spcPts val="0"/>
              </a:spcBef>
              <a:spcAft>
                <a:spcPts val="0"/>
              </a:spcAft>
              <a:defRPr/>
            </a:pPr>
            <a:endParaRPr lang="tr-TR" altLang="tr-TR" sz="1350" dirty="0">
              <a:cs typeface="+mn-cs"/>
            </a:endParaRPr>
          </a:p>
          <a:p>
            <a:pPr eaLnBrk="1" fontAlgn="auto" hangingPunct="1">
              <a:lnSpc>
                <a:spcPct val="80000"/>
              </a:lnSpc>
              <a:spcBef>
                <a:spcPts val="0"/>
              </a:spcBef>
              <a:spcAft>
                <a:spcPts val="0"/>
              </a:spcAft>
              <a:defRPr/>
            </a:pPr>
            <a:r>
              <a:rPr lang="tr-TR" altLang="tr-TR" sz="1350" dirty="0">
                <a:cs typeface="+mn-cs"/>
              </a:rPr>
              <a:t>En yaygın tanımı ile liderlik ; belirli amaç ve hedefler doğrultusunda başkalarını etkileyebilme ve eyleme sevk edebilme gücü olarak tanımlanmaktadır (Şişman 2002:3 ).</a:t>
            </a:r>
          </a:p>
          <a:p>
            <a:pPr eaLnBrk="1" fontAlgn="auto" hangingPunct="1">
              <a:lnSpc>
                <a:spcPct val="80000"/>
              </a:lnSpc>
              <a:spcBef>
                <a:spcPts val="0"/>
              </a:spcBef>
              <a:spcAft>
                <a:spcPts val="0"/>
              </a:spcAft>
              <a:buFont typeface="Wingdings" panose="05000000000000000000" pitchFamily="2" charset="2"/>
              <a:buNone/>
              <a:defRPr/>
            </a:pPr>
            <a:r>
              <a:rPr lang="tr-TR" altLang="tr-TR" sz="375" dirty="0">
                <a:cs typeface="+mn-cs"/>
              </a:rPr>
              <a:t>                 </a:t>
            </a:r>
          </a:p>
        </p:txBody>
      </p:sp>
      <p:sp>
        <p:nvSpPr>
          <p:cNvPr id="6" name="2 Metin kutusu"/>
          <p:cNvSpPr txBox="1">
            <a:spLocks noChangeArrowheads="1"/>
          </p:cNvSpPr>
          <p:nvPr/>
        </p:nvSpPr>
        <p:spPr bwMode="auto">
          <a:xfrm>
            <a:off x="1904450" y="1672167"/>
            <a:ext cx="487591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tr-TR" altLang="tr-TR" sz="2700" b="1" dirty="0">
                <a:solidFill>
                  <a:srgbClr val="FF0000"/>
                </a:solidFill>
                <a:latin typeface="Times New Roman" panose="02020603050405020304" pitchFamily="18" charset="0"/>
                <a:cs typeface="Times New Roman" panose="02020603050405020304" pitchFamily="18" charset="0"/>
              </a:rPr>
              <a:t>KAVRAMSAL ÇERÇEVE</a:t>
            </a:r>
          </a:p>
        </p:txBody>
      </p:sp>
    </p:spTree>
    <p:extLst>
      <p:ext uri="{BB962C8B-B14F-4D97-AF65-F5344CB8AC3E}">
        <p14:creationId xmlns:p14="http://schemas.microsoft.com/office/powerpoint/2010/main" val="6371089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title"/>
          </p:nvPr>
        </p:nvSpPr>
        <p:spPr/>
        <p:txBody>
          <a:bodyPr/>
          <a:lstStyle/>
          <a:p>
            <a:pPr eaLnBrk="1" hangingPunct="1"/>
            <a:r>
              <a:rPr lang="tr-TR" altLang="zh-CN" sz="3000" i="1" dirty="0" smtClean="0">
                <a:cs typeface="隶书"/>
              </a:rPr>
              <a:t>1. Okulun Vizyon ve Misyonunun Yönetimi</a:t>
            </a:r>
            <a:r>
              <a:rPr lang="tr-TR" altLang="zh-CN" sz="3000" dirty="0" smtClean="0">
                <a:cs typeface="隶书"/>
              </a:rPr>
              <a:t> </a:t>
            </a:r>
            <a:endParaRPr lang="tr-TR" altLang="tr-TR" sz="3000" dirty="0" smtClean="0"/>
          </a:p>
        </p:txBody>
      </p:sp>
      <p:sp>
        <p:nvSpPr>
          <p:cNvPr id="68611" name="Rectangle 4"/>
          <p:cNvSpPr>
            <a:spLocks noGrp="1" noChangeArrowheads="1"/>
          </p:cNvSpPr>
          <p:nvPr>
            <p:ph idx="1"/>
          </p:nvPr>
        </p:nvSpPr>
        <p:spPr>
          <a:xfrm>
            <a:off x="1485900" y="1600201"/>
            <a:ext cx="6172200" cy="4781551"/>
          </a:xfrm>
        </p:spPr>
        <p:txBody>
          <a:bodyPr/>
          <a:lstStyle/>
          <a:p>
            <a:pPr marL="457200" indent="-457200" eaLnBrk="1" hangingPunct="1">
              <a:buClr>
                <a:schemeClr val="tx1"/>
              </a:buClr>
              <a:buFontTx/>
              <a:buAutoNum type="alphaLcPeriod"/>
            </a:pPr>
            <a:endParaRPr lang="tr-TR" altLang="zh-CN" b="1" i="1" dirty="0" smtClean="0"/>
          </a:p>
          <a:p>
            <a:pPr marL="457200" indent="-457200" eaLnBrk="1" hangingPunct="1">
              <a:buClr>
                <a:schemeClr val="tx1"/>
              </a:buClr>
              <a:buFontTx/>
              <a:buAutoNum type="alphaLcPeriod"/>
            </a:pPr>
            <a:r>
              <a:rPr lang="tr-TR" altLang="zh-CN" b="1" i="1" dirty="0" smtClean="0"/>
              <a:t>Okulun Vizyon ve Misyonunun Açıkça </a:t>
            </a:r>
          </a:p>
          <a:p>
            <a:pPr marL="457200" indent="-457200" eaLnBrk="1" hangingPunct="1">
              <a:buClr>
                <a:schemeClr val="tx1"/>
              </a:buClr>
              <a:buFont typeface="Arial" pitchFamily="34" charset="0"/>
              <a:buNone/>
            </a:pPr>
            <a:r>
              <a:rPr lang="tr-TR" altLang="zh-CN" b="1" i="1" dirty="0" smtClean="0"/>
              <a:t>				Belirlenmesi</a:t>
            </a:r>
            <a:endParaRPr lang="tr-TR" altLang="zh-CN" b="1" dirty="0" smtClean="0"/>
          </a:p>
          <a:p>
            <a:pPr marL="457200" indent="-457200" eaLnBrk="1" hangingPunct="1">
              <a:buFont typeface="Arial" pitchFamily="34" charset="0"/>
              <a:buNone/>
            </a:pPr>
            <a:r>
              <a:rPr lang="tr-TR" altLang="zh-CN" dirty="0" smtClean="0"/>
              <a:t>	 </a:t>
            </a:r>
            <a:r>
              <a:rPr lang="tr-TR" altLang="zh-CN" sz="2100" dirty="0" smtClean="0"/>
              <a:t>Misyon okul için bir değerler çerçevesi</a:t>
            </a:r>
          </a:p>
          <a:p>
            <a:pPr marL="457200" indent="-457200" eaLnBrk="1" hangingPunct="1">
              <a:buFont typeface="Arial" pitchFamily="34" charset="0"/>
              <a:buNone/>
            </a:pPr>
            <a:r>
              <a:rPr lang="tr-TR" altLang="zh-CN" sz="2100" dirty="0" smtClean="0"/>
              <a:t>oluşturur, okulun unsurlarını birbirine </a:t>
            </a:r>
            <a:r>
              <a:rPr lang="tr-TR" altLang="zh-CN" sz="2100" dirty="0" err="1" smtClean="0"/>
              <a:t>bağlar.Ayrıca</a:t>
            </a:r>
            <a:endParaRPr lang="tr-TR" altLang="zh-CN" sz="2100" dirty="0" smtClean="0"/>
          </a:p>
          <a:p>
            <a:pPr marL="457200" indent="-457200" eaLnBrk="1" hangingPunct="1">
              <a:buFont typeface="Arial" pitchFamily="34" charset="0"/>
              <a:buNone/>
            </a:pPr>
            <a:r>
              <a:rPr lang="tr-TR" altLang="zh-CN" sz="2100" dirty="0" smtClean="0"/>
              <a:t>oto kontrol sistemini devam ettirerek okulun</a:t>
            </a:r>
          </a:p>
          <a:p>
            <a:pPr marL="457200" indent="-457200" eaLnBrk="1" hangingPunct="1">
              <a:buFont typeface="Arial" pitchFamily="34" charset="0"/>
              <a:buNone/>
            </a:pPr>
            <a:r>
              <a:rPr lang="tr-TR" altLang="zh-CN" sz="2100" dirty="0" smtClean="0"/>
              <a:t>unsurlarının aynı çerçeve içerisinde işlemesini</a:t>
            </a:r>
          </a:p>
          <a:p>
            <a:pPr marL="457200" indent="-457200" eaLnBrk="1" hangingPunct="1">
              <a:buFont typeface="Arial" pitchFamily="34" charset="0"/>
              <a:buNone/>
            </a:pPr>
            <a:r>
              <a:rPr lang="tr-TR" altLang="zh-CN" sz="2100" dirty="0" smtClean="0"/>
              <a:t>sağlar(</a:t>
            </a:r>
            <a:r>
              <a:rPr lang="tr-TR" altLang="zh-CN" sz="2100" dirty="0" err="1" smtClean="0"/>
              <a:t>Sözüeroğlu</a:t>
            </a:r>
            <a:r>
              <a:rPr lang="tr-TR" altLang="zh-CN" sz="2100" dirty="0" smtClean="0"/>
              <a:t>, 2007). </a:t>
            </a:r>
            <a:endParaRPr lang="tr-TR" altLang="tr-TR" sz="2100" dirty="0" smtClean="0"/>
          </a:p>
        </p:txBody>
      </p:sp>
      <p:sp>
        <p:nvSpPr>
          <p:cNvPr id="68612"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86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93150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93839" y="188385"/>
            <a:ext cx="6103937" cy="1441449"/>
          </a:xfrm>
        </p:spPr>
        <p:txBody>
          <a:bodyPr>
            <a:normAutofit fontScale="90000"/>
          </a:bodyPr>
          <a:lstStyle/>
          <a:p>
            <a:pPr marL="628650" indent="-628650" eaLnBrk="1" hangingPunct="1"/>
            <a:r>
              <a:rPr lang="tr-TR" altLang="zh-CN" i="1" dirty="0" smtClean="0">
                <a:cs typeface="隶书"/>
              </a:rPr>
              <a:t>      </a:t>
            </a:r>
            <a:br>
              <a:rPr lang="tr-TR" altLang="zh-CN" i="1" dirty="0" smtClean="0">
                <a:cs typeface="隶书"/>
              </a:rPr>
            </a:br>
            <a:r>
              <a:rPr lang="tr-TR" altLang="zh-CN" i="1" dirty="0" err="1" smtClean="0">
                <a:cs typeface="隶书"/>
              </a:rPr>
              <a:t>b.Okulun</a:t>
            </a:r>
            <a:r>
              <a:rPr lang="tr-TR" altLang="zh-CN" i="1" dirty="0" smtClean="0">
                <a:cs typeface="隶书"/>
              </a:rPr>
              <a:t> ve Eğitimin Amaçlarının</a:t>
            </a:r>
            <a:br>
              <a:rPr lang="tr-TR" altLang="zh-CN" i="1" dirty="0" smtClean="0">
                <a:cs typeface="隶书"/>
              </a:rPr>
            </a:br>
            <a:r>
              <a:rPr lang="tr-TR" altLang="zh-CN" i="1" dirty="0" smtClean="0">
                <a:cs typeface="隶书"/>
              </a:rPr>
              <a:t>           Açıkça Belirlenmesi</a:t>
            </a:r>
            <a:endParaRPr lang="tr-TR" altLang="tr-TR" dirty="0" smtClean="0"/>
          </a:p>
        </p:txBody>
      </p:sp>
      <p:sp>
        <p:nvSpPr>
          <p:cNvPr id="69635" name="Rectangle 3"/>
          <p:cNvSpPr>
            <a:spLocks noGrp="1" noChangeArrowheads="1"/>
          </p:cNvSpPr>
          <p:nvPr>
            <p:ph idx="1"/>
          </p:nvPr>
        </p:nvSpPr>
        <p:spPr/>
        <p:txBody>
          <a:bodyPr/>
          <a:lstStyle/>
          <a:p>
            <a:pPr eaLnBrk="1" hangingPunct="1">
              <a:buFontTx/>
              <a:buNone/>
            </a:pPr>
            <a:r>
              <a:rPr lang="tr-TR" altLang="zh-CN" dirty="0" smtClean="0"/>
              <a:t>		</a:t>
            </a:r>
          </a:p>
          <a:p>
            <a:pPr eaLnBrk="1" hangingPunct="1">
              <a:buFontTx/>
              <a:buNone/>
            </a:pPr>
            <a:r>
              <a:rPr lang="tr-TR" altLang="zh-CN" dirty="0" smtClean="0"/>
              <a:t>		</a:t>
            </a:r>
            <a:r>
              <a:rPr lang="tr-TR" altLang="zh-CN" sz="2100" dirty="0" smtClean="0"/>
              <a:t>Açık amaçlar içinde ortaya konulmuş olan vizyon yöneticilere öğretmenlere öğrencilere yol gösterir onların pusulası olur. Amaç belirleme bir kez olup biten bir iş olmayıp okulun amaçları değişen ve gelişen koşullara bağlı olarak değişmenin öznesi olup sürekli gözden geçirilmek ve gerektiğinde yeniden belirlemek ve tanımlamak durumundadır (Şimşek, 2004 : 78).</a:t>
            </a:r>
            <a:endParaRPr lang="tr-TR" altLang="tr-TR" sz="2100" dirty="0" smtClean="0"/>
          </a:p>
        </p:txBody>
      </p:sp>
      <p:sp>
        <p:nvSpPr>
          <p:cNvPr id="69636"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076190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Grp="1" noChangeArrowheads="1"/>
          </p:cNvSpPr>
          <p:nvPr>
            <p:ph type="title"/>
          </p:nvPr>
        </p:nvSpPr>
        <p:spPr/>
        <p:txBody>
          <a:bodyPr>
            <a:normAutofit fontScale="90000"/>
          </a:bodyPr>
          <a:lstStyle/>
          <a:p>
            <a:pPr marL="628650" indent="-628650" eaLnBrk="1" hangingPunct="1"/>
            <a:r>
              <a:rPr lang="tr-TR" altLang="zh-CN" i="1" dirty="0" smtClean="0">
                <a:cs typeface="隶书"/>
              </a:rPr>
              <a:t>	</a:t>
            </a:r>
            <a:br>
              <a:rPr lang="tr-TR" altLang="zh-CN" i="1" dirty="0" smtClean="0">
                <a:cs typeface="隶书"/>
              </a:rPr>
            </a:br>
            <a:r>
              <a:rPr lang="tr-TR" altLang="zh-CN" i="1" dirty="0" smtClean="0">
                <a:cs typeface="隶书"/>
              </a:rPr>
              <a:t>c. Okulun ve Eğitimin Amaçlarının 			Paylaşılması</a:t>
            </a:r>
            <a:endParaRPr lang="tr-TR" altLang="tr-TR" dirty="0" smtClean="0"/>
          </a:p>
        </p:txBody>
      </p:sp>
      <p:sp>
        <p:nvSpPr>
          <p:cNvPr id="70659" name="Rectangle 3"/>
          <p:cNvSpPr>
            <a:spLocks noGrp="1" noChangeArrowheads="1"/>
          </p:cNvSpPr>
          <p:nvPr>
            <p:ph idx="1"/>
          </p:nvPr>
        </p:nvSpPr>
        <p:spPr/>
        <p:txBody>
          <a:bodyPr/>
          <a:lstStyle/>
          <a:p>
            <a:pPr marL="457200" indent="-457200" algn="just" eaLnBrk="1" hangingPunct="1">
              <a:buFont typeface="Arial" pitchFamily="34" charset="0"/>
              <a:buNone/>
            </a:pPr>
            <a:r>
              <a:rPr lang="tr-TR" altLang="zh-CN" dirty="0" smtClean="0"/>
              <a:t>		</a:t>
            </a:r>
          </a:p>
          <a:p>
            <a:pPr marL="457200" indent="-457200" algn="just" eaLnBrk="1" hangingPunct="1">
              <a:buFont typeface="Arial" pitchFamily="34" charset="0"/>
              <a:buNone/>
            </a:pPr>
            <a:r>
              <a:rPr lang="tr-TR" altLang="zh-CN" dirty="0" smtClean="0"/>
              <a:t>		</a:t>
            </a:r>
            <a:r>
              <a:rPr lang="tr-TR" altLang="zh-CN" sz="2100" dirty="0" err="1" smtClean="0"/>
              <a:t>Edmonds</a:t>
            </a:r>
            <a:r>
              <a:rPr lang="tr-TR" altLang="zh-CN" sz="2100" dirty="0" smtClean="0"/>
              <a:t>’ un ifade ettiği gibi etkili okullar açık bir misyonu geliştirir ve kullanırlar. Bu yolla öğretmenler ve diğer iş görenler okulun başarmaya çalıştığı amaç konusunda ortak bir anlayışı paylaşır, amaçları gerçekleştirmek için düzenlenen etkinliklerde istekli bir iş birliği ortaya koyarlar(</a:t>
            </a:r>
            <a:r>
              <a:rPr lang="tr-TR" altLang="zh-CN" sz="2100" dirty="0" err="1" smtClean="0"/>
              <a:t>Gümüşeli</a:t>
            </a:r>
            <a:r>
              <a:rPr lang="tr-TR" altLang="zh-CN" sz="2100" dirty="0" smtClean="0"/>
              <a:t>, 1996). </a:t>
            </a:r>
            <a:endParaRPr lang="tr-TR" altLang="tr-TR" sz="2100" dirty="0" smtClean="0"/>
          </a:p>
        </p:txBody>
      </p:sp>
      <p:sp>
        <p:nvSpPr>
          <p:cNvPr id="70660"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066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17117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47814" y="548217"/>
            <a:ext cx="6218237" cy="1354667"/>
          </a:xfrm>
        </p:spPr>
        <p:txBody>
          <a:bodyPr/>
          <a:lstStyle/>
          <a:p>
            <a:pPr marL="628650" indent="-628650" eaLnBrk="1" hangingPunct="1"/>
            <a:r>
              <a:rPr lang="tr-TR" altLang="zh-CN" sz="2400" i="1" dirty="0" smtClean="0">
                <a:cs typeface="隶书"/>
              </a:rPr>
              <a:t>d. Amaçların Uygulamaya Yansıtılması</a:t>
            </a:r>
            <a:br>
              <a:rPr lang="tr-TR" altLang="zh-CN" sz="2400" i="1" dirty="0" smtClean="0">
                <a:cs typeface="隶书"/>
              </a:rPr>
            </a:br>
            <a:endParaRPr lang="tr-TR" altLang="tr-TR" sz="2400" i="1" dirty="0" smtClean="0"/>
          </a:p>
        </p:txBody>
      </p:sp>
      <p:sp>
        <p:nvSpPr>
          <p:cNvPr id="71683" name="Rectangle 3"/>
          <p:cNvSpPr>
            <a:spLocks noGrp="1" noChangeArrowheads="1"/>
          </p:cNvSpPr>
          <p:nvPr>
            <p:ph idx="1"/>
          </p:nvPr>
        </p:nvSpPr>
        <p:spPr>
          <a:xfrm>
            <a:off x="1493838" y="1699684"/>
            <a:ext cx="6172200" cy="4527549"/>
          </a:xfrm>
        </p:spPr>
        <p:txBody>
          <a:bodyPr/>
          <a:lstStyle/>
          <a:p>
            <a:pPr eaLnBrk="1" hangingPunct="1">
              <a:buFontTx/>
              <a:buNone/>
            </a:pPr>
            <a:r>
              <a:rPr lang="tr-TR" altLang="zh-CN" sz="2100" dirty="0" smtClean="0"/>
              <a:t>		Okul amaçlarının ideal bir şekilde belirlenmiş ve ifade edilmiş olması uygulamaya yansıtılmadığı sürece bir anlam ifade etmez. Bu nedenle okul ve sınıf içindeki her türlü eğitsel uygulamalarda belirlenen amaçların göz önünde bulundurulması ve uygulamalara yansıtılması önem taşımaktadır.</a:t>
            </a:r>
            <a:endParaRPr lang="tr-TR" altLang="tr-TR" sz="2100" dirty="0" smtClean="0"/>
          </a:p>
        </p:txBody>
      </p:sp>
      <p:sp>
        <p:nvSpPr>
          <p:cNvPr id="71684"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168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646335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tr-TR" altLang="zh-CN" sz="2400" i="1" dirty="0" smtClean="0">
                <a:cs typeface="隶书"/>
              </a:rPr>
              <a:t>	e.  Okul Kaynaklarının Amaçları 		Gerçekleştirmeye Yoğunlaşması</a:t>
            </a:r>
            <a:endParaRPr lang="tr-TR" altLang="tr-TR" sz="2400" i="1" dirty="0" smtClean="0"/>
          </a:p>
        </p:txBody>
      </p:sp>
      <p:sp>
        <p:nvSpPr>
          <p:cNvPr id="72707" name="Rectangle 3"/>
          <p:cNvSpPr>
            <a:spLocks noGrp="1" noChangeArrowheads="1"/>
          </p:cNvSpPr>
          <p:nvPr>
            <p:ph idx="1"/>
          </p:nvPr>
        </p:nvSpPr>
        <p:spPr/>
        <p:txBody>
          <a:bodyPr/>
          <a:lstStyle/>
          <a:p>
            <a:pPr eaLnBrk="1" hangingPunct="1">
              <a:buFontTx/>
              <a:buNone/>
            </a:pPr>
            <a:r>
              <a:rPr lang="tr-TR" altLang="zh-CN" sz="2100" dirty="0" smtClean="0"/>
              <a:t>		</a:t>
            </a:r>
            <a:r>
              <a:rPr lang="tr-TR" altLang="zh-CN" sz="2100" dirty="0" err="1" smtClean="0"/>
              <a:t>Hallinger</a:t>
            </a:r>
            <a:r>
              <a:rPr lang="tr-TR" altLang="zh-CN" sz="2100" dirty="0" smtClean="0"/>
              <a:t> ve diğer. (1985)’ye göre okul müdürlerinin okulun amaçlarını ve bunların önemini, öğretim yılı boyunca yapacakları periyodik toplantılarda öğretmenlere anlatabileceklerdir. Bu amaçları açıklamada formel ve </a:t>
            </a:r>
            <a:r>
              <a:rPr lang="tr-TR" altLang="zh-CN" sz="2100" dirty="0" err="1" smtClean="0"/>
              <a:t>informel</a:t>
            </a:r>
            <a:r>
              <a:rPr lang="tr-TR" altLang="zh-CN" sz="2100" dirty="0" smtClean="0"/>
              <a:t> etkileşim biçimlerinden yani amaç demeçleri, iş gören bültenleri ve yönetici gazetelerindeki makaleler, eğitim ve </a:t>
            </a:r>
            <a:r>
              <a:rPr lang="tr-TR" altLang="zh-CN" sz="2100" dirty="0" err="1" smtClean="0"/>
              <a:t>işgören</a:t>
            </a:r>
            <a:r>
              <a:rPr lang="tr-TR" altLang="zh-CN" sz="2100" dirty="0" smtClean="0"/>
              <a:t> toplantıları, </a:t>
            </a:r>
            <a:r>
              <a:rPr lang="tr-TR" altLang="zh-CN" sz="2100" dirty="0" err="1" smtClean="0"/>
              <a:t>işgören</a:t>
            </a:r>
            <a:r>
              <a:rPr lang="tr-TR" altLang="zh-CN" sz="2100" dirty="0" smtClean="0"/>
              <a:t> sohbetleri gibi etkinliklerden yararlanabileceklerdir(Yılmaz , 2007 ).</a:t>
            </a:r>
            <a:endParaRPr lang="tr-TR" altLang="tr-TR" sz="2100" dirty="0" smtClean="0"/>
          </a:p>
        </p:txBody>
      </p:sp>
      <p:sp>
        <p:nvSpPr>
          <p:cNvPr id="72708"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27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6158347"/>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493838" y="275167"/>
            <a:ext cx="6164262" cy="1354667"/>
          </a:xfrm>
        </p:spPr>
        <p:txBody>
          <a:bodyPr/>
          <a:lstStyle/>
          <a:p>
            <a:pPr marL="628650" indent="-628650" eaLnBrk="1" hangingPunct="1"/>
            <a:r>
              <a:rPr lang="tr-TR" altLang="zh-CN" sz="2400" i="1" dirty="0" smtClean="0">
                <a:cs typeface="隶书"/>
              </a:rPr>
              <a:t>  f. Öğrencilerle İlgili Yüksek Standart ve          </a:t>
            </a:r>
            <a:br>
              <a:rPr lang="tr-TR" altLang="zh-CN" sz="2400" i="1" dirty="0" smtClean="0">
                <a:cs typeface="隶书"/>
              </a:rPr>
            </a:br>
            <a:r>
              <a:rPr lang="tr-TR" altLang="zh-CN" sz="2400" i="1" dirty="0" smtClean="0">
                <a:cs typeface="隶书"/>
              </a:rPr>
              <a:t>Beklentiler Oluşturulması</a:t>
            </a:r>
            <a:endParaRPr lang="tr-TR" altLang="tr-TR" sz="2400" i="1" dirty="0" smtClean="0"/>
          </a:p>
        </p:txBody>
      </p:sp>
      <p:sp>
        <p:nvSpPr>
          <p:cNvPr id="73731" name="Rectangle 3"/>
          <p:cNvSpPr>
            <a:spLocks noGrp="1" noChangeArrowheads="1"/>
          </p:cNvSpPr>
          <p:nvPr>
            <p:ph idx="1"/>
          </p:nvPr>
        </p:nvSpPr>
        <p:spPr>
          <a:xfrm>
            <a:off x="1493838" y="1989668"/>
            <a:ext cx="6172200" cy="4525433"/>
          </a:xfrm>
        </p:spPr>
        <p:txBody>
          <a:bodyPr/>
          <a:lstStyle/>
          <a:p>
            <a:pPr eaLnBrk="1" hangingPunct="1">
              <a:buFontTx/>
              <a:buNone/>
            </a:pPr>
            <a:r>
              <a:rPr lang="tr-TR" altLang="zh-CN" dirty="0" smtClean="0"/>
              <a:t>		</a:t>
            </a:r>
          </a:p>
          <a:p>
            <a:pPr eaLnBrk="1" hangingPunct="1">
              <a:buFontTx/>
              <a:buNone/>
            </a:pPr>
            <a:r>
              <a:rPr lang="tr-TR" altLang="zh-CN" dirty="0" smtClean="0"/>
              <a:t>		</a:t>
            </a:r>
            <a:r>
              <a:rPr lang="tr-TR" altLang="zh-CN" sz="2100" dirty="0" smtClean="0"/>
              <a:t>Okul yöneticisi, okulda yüksek performans sistemi oluşturabilmek için temel amaçları çok iyi belirlemelidir. Okul yöneticisinin lideri öğretmenleri okulun örgütsel amaçlarını gerçekleştirmeye doğru yöneltmektir (Çelik, 2000). </a:t>
            </a:r>
            <a:endParaRPr lang="tr-TR" altLang="tr-TR" sz="2100" dirty="0" smtClean="0"/>
          </a:p>
        </p:txBody>
      </p:sp>
      <p:sp>
        <p:nvSpPr>
          <p:cNvPr id="73732"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37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264157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tr-TR" altLang="zh-CN" sz="3100" i="1" dirty="0" smtClean="0">
                <a:cs typeface="隶书"/>
              </a:rPr>
              <a:t>2.   Okul Programının Yönetimi</a:t>
            </a:r>
            <a:endParaRPr lang="tr-TR" altLang="tr-TR" sz="3100" i="1" dirty="0" smtClean="0"/>
          </a:p>
        </p:txBody>
      </p:sp>
      <p:sp>
        <p:nvSpPr>
          <p:cNvPr id="74755" name="Rectangle 3"/>
          <p:cNvSpPr>
            <a:spLocks noGrp="1" noChangeArrowheads="1"/>
          </p:cNvSpPr>
          <p:nvPr>
            <p:ph idx="1"/>
          </p:nvPr>
        </p:nvSpPr>
        <p:spPr>
          <a:xfrm>
            <a:off x="1485901" y="1600201"/>
            <a:ext cx="6327775" cy="4525433"/>
          </a:xfrm>
        </p:spPr>
        <p:txBody>
          <a:bodyPr/>
          <a:lstStyle/>
          <a:p>
            <a:pPr marL="457200" indent="-457200" eaLnBrk="1" hangingPunct="1">
              <a:lnSpc>
                <a:spcPct val="90000"/>
              </a:lnSpc>
              <a:buFont typeface="Arial" pitchFamily="34" charset="0"/>
              <a:buNone/>
            </a:pPr>
            <a:r>
              <a:rPr lang="tr-TR" altLang="zh-CN" sz="2100" b="1" dirty="0" err="1" smtClean="0"/>
              <a:t>a.Okulun</a:t>
            </a:r>
            <a:r>
              <a:rPr lang="tr-TR" altLang="zh-CN" sz="2100" b="1" dirty="0" smtClean="0"/>
              <a:t> Eğitim Programlarının Oluşturulması</a:t>
            </a:r>
          </a:p>
          <a:p>
            <a:pPr marL="457200" indent="-457200" eaLnBrk="1" hangingPunct="1">
              <a:lnSpc>
                <a:spcPct val="90000"/>
              </a:lnSpc>
              <a:buFont typeface="Arial" pitchFamily="34" charset="0"/>
              <a:buNone/>
            </a:pPr>
            <a:endParaRPr lang="tr-TR" altLang="zh-CN" sz="2100" i="1" dirty="0" smtClean="0"/>
          </a:p>
          <a:p>
            <a:pPr marL="457200" indent="-457200" eaLnBrk="1" hangingPunct="1">
              <a:lnSpc>
                <a:spcPct val="90000"/>
              </a:lnSpc>
              <a:buFont typeface="Arial" pitchFamily="34" charset="0"/>
              <a:buNone/>
            </a:pPr>
            <a:r>
              <a:rPr lang="tr-TR" altLang="zh-CN" sz="2100" i="1" dirty="0" smtClean="0"/>
              <a:t>b. Programla İlgili Materyallerin Hazırlanması </a:t>
            </a:r>
          </a:p>
          <a:p>
            <a:pPr marL="457200" indent="-457200" eaLnBrk="1" hangingPunct="1">
              <a:lnSpc>
                <a:spcPct val="90000"/>
              </a:lnSpc>
              <a:buFont typeface="Arial" pitchFamily="34" charset="0"/>
              <a:buNone/>
            </a:pPr>
            <a:endParaRPr lang="tr-TR" altLang="zh-CN" sz="2100" b="1" dirty="0" smtClean="0"/>
          </a:p>
          <a:p>
            <a:pPr marL="457200" indent="-457200" eaLnBrk="1" hangingPunct="1">
              <a:lnSpc>
                <a:spcPct val="90000"/>
              </a:lnSpc>
              <a:buFont typeface="Arial" pitchFamily="34" charset="0"/>
              <a:buNone/>
            </a:pPr>
            <a:r>
              <a:rPr lang="tr-TR" altLang="zh-CN" sz="2100" b="1" dirty="0" smtClean="0"/>
              <a:t>c. Öğretim Denetleme Değerlendirme </a:t>
            </a:r>
          </a:p>
          <a:p>
            <a:pPr marL="457200" indent="-457200" eaLnBrk="1" hangingPunct="1">
              <a:lnSpc>
                <a:spcPct val="90000"/>
              </a:lnSpc>
              <a:buFont typeface="Arial" pitchFamily="34" charset="0"/>
              <a:buNone/>
            </a:pPr>
            <a:endParaRPr lang="tr-TR" altLang="zh-CN" sz="2100" i="1" dirty="0" smtClean="0"/>
          </a:p>
          <a:p>
            <a:pPr marL="457200" indent="-457200" eaLnBrk="1" hangingPunct="1">
              <a:lnSpc>
                <a:spcPct val="90000"/>
              </a:lnSpc>
              <a:buFont typeface="Arial" pitchFamily="34" charset="0"/>
              <a:buNone/>
            </a:pPr>
            <a:r>
              <a:rPr lang="tr-TR" altLang="zh-CN" sz="2100" i="1" dirty="0" smtClean="0"/>
              <a:t>d. Okuldaki Zamanın Etkili Yönetimi</a:t>
            </a:r>
          </a:p>
          <a:p>
            <a:pPr marL="457200" indent="-457200" eaLnBrk="1" hangingPunct="1">
              <a:lnSpc>
                <a:spcPct val="90000"/>
              </a:lnSpc>
              <a:buFont typeface="Arial" pitchFamily="34" charset="0"/>
              <a:buNone/>
            </a:pPr>
            <a:endParaRPr lang="tr-TR" altLang="zh-CN" sz="2100" b="1" dirty="0" smtClean="0"/>
          </a:p>
          <a:p>
            <a:pPr marL="457200" indent="-457200" eaLnBrk="1" hangingPunct="1">
              <a:lnSpc>
                <a:spcPct val="90000"/>
              </a:lnSpc>
              <a:buFont typeface="Arial" pitchFamily="34" charset="0"/>
              <a:buNone/>
            </a:pPr>
            <a:r>
              <a:rPr lang="tr-TR" altLang="zh-CN" sz="2100" b="1" dirty="0" smtClean="0"/>
              <a:t>e. Öğrenci Gelişimini ve Başarısını İzleme</a:t>
            </a:r>
            <a:r>
              <a:rPr lang="tr-TR" altLang="zh-CN" dirty="0" smtClean="0"/>
              <a:t> </a:t>
            </a:r>
            <a:endParaRPr lang="tr-TR" altLang="tr-TR" dirty="0" smtClean="0"/>
          </a:p>
        </p:txBody>
      </p:sp>
      <p:sp>
        <p:nvSpPr>
          <p:cNvPr id="74756"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47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177155"/>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tr-TR" altLang="zh-CN" sz="3000" i="1" dirty="0" smtClean="0">
                <a:cs typeface="隶书"/>
              </a:rPr>
              <a:t>2.   Okul Programının Yönetimi</a:t>
            </a:r>
            <a:endParaRPr lang="tr-TR" altLang="tr-TR" sz="3000" i="1" dirty="0" smtClean="0"/>
          </a:p>
        </p:txBody>
      </p:sp>
      <p:sp>
        <p:nvSpPr>
          <p:cNvPr id="75779" name="Rectangle 3"/>
          <p:cNvSpPr>
            <a:spLocks noGrp="1" noChangeArrowheads="1"/>
          </p:cNvSpPr>
          <p:nvPr>
            <p:ph idx="1"/>
          </p:nvPr>
        </p:nvSpPr>
        <p:spPr/>
        <p:txBody>
          <a:bodyPr/>
          <a:lstStyle/>
          <a:p>
            <a:pPr marL="457200" indent="-457200" eaLnBrk="1" hangingPunct="1">
              <a:buFontTx/>
              <a:buAutoNum type="alphaLcPeriod"/>
            </a:pPr>
            <a:r>
              <a:rPr lang="tr-TR" altLang="zh-CN" b="1" i="1" dirty="0" smtClean="0"/>
              <a:t>Okulun Eğitim Programlarının Oluşturulması</a:t>
            </a:r>
          </a:p>
          <a:p>
            <a:pPr marL="457200" indent="-457200" eaLnBrk="1" hangingPunct="1">
              <a:buFont typeface="Arial" pitchFamily="34" charset="0"/>
              <a:buNone/>
            </a:pPr>
            <a:r>
              <a:rPr lang="tr-TR" altLang="zh-CN" sz="2100" dirty="0" smtClean="0"/>
              <a:t> </a:t>
            </a:r>
          </a:p>
          <a:p>
            <a:pPr marL="457200" indent="-457200" algn="just" eaLnBrk="1" hangingPunct="1">
              <a:buFont typeface="Symbol" pitchFamily="18" charset="2"/>
              <a:buChar char=""/>
            </a:pPr>
            <a:r>
              <a:rPr lang="tr-TR" altLang="zh-CN" sz="2100" dirty="0" smtClean="0"/>
              <a:t>Okul programında toplumsal değişmelere bağlı olarak sadece bugünün değil öngörülü olarak gelecekte ortaya çıkabilecek ihtiyaçlar da dikkate alınmalıdır.</a:t>
            </a:r>
            <a:r>
              <a:rPr lang="tr-TR" altLang="tr-TR" sz="2100" dirty="0" smtClean="0"/>
              <a:t> </a:t>
            </a:r>
          </a:p>
          <a:p>
            <a:pPr marL="457200" indent="-457200" algn="just" eaLnBrk="1" hangingPunct="1">
              <a:buFont typeface="Symbol" pitchFamily="18" charset="2"/>
              <a:buChar char=""/>
            </a:pPr>
            <a:r>
              <a:rPr lang="tr-TR" altLang="zh-CN" sz="2100" i="1" dirty="0" smtClean="0"/>
              <a:t>Okul içindeki çeşitli programların birbiriyle uyumlu olmalı ve programlar arasında eşgüdüm sağlanmalıdır.</a:t>
            </a:r>
          </a:p>
          <a:p>
            <a:pPr marL="457200" indent="-457200" algn="just" eaLnBrk="1" hangingPunct="1">
              <a:buFont typeface="Arial" pitchFamily="34" charset="0"/>
              <a:buNone/>
            </a:pPr>
            <a:endParaRPr lang="tr-TR" altLang="tr-TR" sz="2100" i="1" dirty="0" smtClean="0"/>
          </a:p>
        </p:txBody>
      </p:sp>
      <p:sp>
        <p:nvSpPr>
          <p:cNvPr id="75780"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57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7989338"/>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tr-TR" altLang="zh-CN" sz="2400" i="1" dirty="0" smtClean="0">
                <a:cs typeface="隶书"/>
              </a:rPr>
              <a:t>a. Okulun Eğitim Programlarının Oluşturulması</a:t>
            </a:r>
            <a:endParaRPr lang="tr-TR" altLang="tr-TR" sz="2400" i="1" dirty="0" smtClean="0"/>
          </a:p>
        </p:txBody>
      </p:sp>
      <p:sp>
        <p:nvSpPr>
          <p:cNvPr id="76803" name="Rectangle 3"/>
          <p:cNvSpPr>
            <a:spLocks noGrp="1" noChangeArrowheads="1"/>
          </p:cNvSpPr>
          <p:nvPr>
            <p:ph idx="1"/>
          </p:nvPr>
        </p:nvSpPr>
        <p:spPr>
          <a:xfrm>
            <a:off x="1485901" y="1600201"/>
            <a:ext cx="6380163" cy="4525433"/>
          </a:xfrm>
        </p:spPr>
        <p:txBody>
          <a:bodyPr/>
          <a:lstStyle/>
          <a:p>
            <a:pPr eaLnBrk="1" hangingPunct="1">
              <a:buFont typeface="Symbol" pitchFamily="18" charset="2"/>
              <a:buChar char=""/>
            </a:pPr>
            <a:endParaRPr lang="tr-TR" altLang="zh-CN" dirty="0" smtClean="0"/>
          </a:p>
          <a:p>
            <a:pPr eaLnBrk="1" hangingPunct="1">
              <a:buFont typeface="Symbol" pitchFamily="18" charset="2"/>
              <a:buChar char=""/>
            </a:pPr>
            <a:r>
              <a:rPr lang="tr-TR" altLang="zh-CN" sz="2100" dirty="0" smtClean="0"/>
              <a:t>Okul programının hazırlanmasında ve uygulanmasında öğrencilere kazandırılması öngörülen temel bilgi , beceri , tutum alışkanlık düzeyinde davranışların vurgulanması ve uygulamada bunların üzerine </a:t>
            </a:r>
            <a:r>
              <a:rPr lang="tr-TR" altLang="zh-CN" sz="2100" dirty="0" err="1" smtClean="0"/>
              <a:t>yoğunlaşılması</a:t>
            </a:r>
            <a:r>
              <a:rPr lang="tr-TR" altLang="zh-CN" sz="2100" dirty="0" smtClean="0"/>
              <a:t> önemlidir.</a:t>
            </a:r>
          </a:p>
        </p:txBody>
      </p:sp>
      <p:sp>
        <p:nvSpPr>
          <p:cNvPr id="76804"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68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8441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Grp="1" noChangeArrowheads="1"/>
          </p:cNvSpPr>
          <p:nvPr>
            <p:ph type="title"/>
          </p:nvPr>
        </p:nvSpPr>
        <p:spPr/>
        <p:txBody>
          <a:bodyPr/>
          <a:lstStyle/>
          <a:p>
            <a:pPr eaLnBrk="1" hangingPunct="1"/>
            <a:r>
              <a:rPr lang="tr-TR" altLang="zh-CN" sz="2400" i="1" dirty="0" smtClean="0">
                <a:cs typeface="隶书"/>
              </a:rPr>
              <a:t>a. Okulun Eğitim Programlarının Oluşturulması</a:t>
            </a:r>
            <a:endParaRPr lang="tr-TR" altLang="tr-TR" sz="2400" i="1" dirty="0" smtClean="0"/>
          </a:p>
        </p:txBody>
      </p:sp>
      <p:sp>
        <p:nvSpPr>
          <p:cNvPr id="77827" name="Rectangle 3"/>
          <p:cNvSpPr>
            <a:spLocks noGrp="1" noChangeArrowheads="1"/>
          </p:cNvSpPr>
          <p:nvPr>
            <p:ph idx="1"/>
          </p:nvPr>
        </p:nvSpPr>
        <p:spPr/>
        <p:txBody>
          <a:bodyPr/>
          <a:lstStyle/>
          <a:p>
            <a:pPr eaLnBrk="1" hangingPunct="1"/>
            <a:endParaRPr lang="tr-TR" altLang="zh-CN" sz="2100" dirty="0" smtClean="0"/>
          </a:p>
          <a:p>
            <a:pPr eaLnBrk="1" hangingPunct="1"/>
            <a:r>
              <a:rPr lang="tr-TR" altLang="zh-CN" sz="2100" dirty="0" smtClean="0"/>
              <a:t>Okul programlarının öğretim uygulamalarının güçlü ve zayıf yönlerini belirlemek için öğretmenlerle toplantılar düzenleyerek karşılıklı görüş alış verişinde bulunulmalıdır. </a:t>
            </a:r>
          </a:p>
          <a:p>
            <a:pPr algn="just" eaLnBrk="1" hangingPunct="1">
              <a:buFont typeface="Symbol" pitchFamily="18" charset="2"/>
              <a:buNone/>
            </a:pPr>
            <a:endParaRPr lang="tr-TR" altLang="zh-CN" sz="2100" dirty="0" smtClean="0"/>
          </a:p>
          <a:p>
            <a:pPr algn="just" eaLnBrk="1" hangingPunct="1">
              <a:buFont typeface="Symbol" pitchFamily="18" charset="2"/>
              <a:buChar char=""/>
            </a:pPr>
            <a:r>
              <a:rPr lang="tr-TR" altLang="zh-CN" sz="2100" i="1" dirty="0" smtClean="0"/>
              <a:t>İhtiyaç analizi yapılmadan program gelişiminden söz edilemez(Şimşek , 2004 :84  - 90). </a:t>
            </a:r>
          </a:p>
          <a:p>
            <a:pPr eaLnBrk="1" hangingPunct="1"/>
            <a:endParaRPr lang="tr-TR" altLang="tr-TR" sz="2100" i="1" dirty="0" smtClean="0"/>
          </a:p>
        </p:txBody>
      </p:sp>
      <p:sp>
        <p:nvSpPr>
          <p:cNvPr id="77828"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78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7001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1379627" y="910167"/>
            <a:ext cx="5568950" cy="571500"/>
          </a:xfrm>
        </p:spPr>
        <p:txBody>
          <a:bodyPr rtlCol="0">
            <a:noAutofit/>
          </a:bodyPr>
          <a:lstStyle/>
          <a:p>
            <a:pPr eaLnBrk="1" fontAlgn="auto" hangingPunct="1">
              <a:spcAft>
                <a:spcPts val="0"/>
              </a:spcAft>
              <a:defRPr/>
            </a:pPr>
            <a:r>
              <a:rPr lang="tr-TR" sz="3000" dirty="0" smtClean="0">
                <a:solidFill>
                  <a:srgbClr val="FF0000"/>
                </a:solidFill>
                <a:latin typeface="Times New Roman" panose="02020603050405020304" pitchFamily="18" charset="0"/>
                <a:cs typeface="Times New Roman" panose="02020603050405020304" pitchFamily="18" charset="0"/>
              </a:rPr>
              <a:t>LİDERLİK</a:t>
            </a:r>
            <a:endParaRPr lang="tr-TR" sz="3000" dirty="0">
              <a:solidFill>
                <a:schemeClr val="accent1">
                  <a:lumMod val="75000"/>
                </a:schemeClr>
              </a:solidFill>
              <a:latin typeface="Arial" pitchFamily="34" charset="0"/>
              <a:cs typeface="Arial" pitchFamily="34" charset="0"/>
            </a:endParaRPr>
          </a:p>
        </p:txBody>
      </p:sp>
      <p:sp>
        <p:nvSpPr>
          <p:cNvPr id="310275" name="Rectangle 3"/>
          <p:cNvSpPr>
            <a:spLocks noGrp="1" noChangeArrowheads="1"/>
          </p:cNvSpPr>
          <p:nvPr>
            <p:ph idx="1"/>
          </p:nvPr>
        </p:nvSpPr>
        <p:spPr>
          <a:xfrm>
            <a:off x="1625600" y="1642534"/>
            <a:ext cx="5886450" cy="3560233"/>
          </a:xfrm>
        </p:spPr>
        <p:txBody>
          <a:bodyPr rtlCol="0">
            <a:normAutofit/>
          </a:bodyPr>
          <a:lstStyle/>
          <a:p>
            <a:pPr marL="205740" indent="-205740" eaLnBrk="1" fontAlgn="auto" hangingPunct="1">
              <a:spcAft>
                <a:spcPts val="0"/>
              </a:spcAft>
              <a:buClr>
                <a:schemeClr val="accent3"/>
              </a:buClr>
              <a:buFont typeface="Arial" pitchFamily="34" charset="0"/>
              <a:buNone/>
              <a:defRPr/>
            </a:pPr>
            <a:endParaRPr lang="tr-TR" sz="3000" dirty="0">
              <a:solidFill>
                <a:schemeClr val="tx1">
                  <a:lumMod val="65000"/>
                  <a:lumOff val="35000"/>
                </a:schemeClr>
              </a:solidFill>
            </a:endParaRPr>
          </a:p>
          <a:p>
            <a:pPr marL="205740" indent="-205740" algn="ctr" eaLnBrk="1" fontAlgn="auto" hangingPunct="1">
              <a:spcAft>
                <a:spcPts val="0"/>
              </a:spcAft>
              <a:buClr>
                <a:schemeClr val="accent3"/>
              </a:buClr>
              <a:buFont typeface="Arial" pitchFamily="34" charset="0"/>
              <a:buNone/>
              <a:defRPr/>
            </a:pPr>
            <a:r>
              <a:rPr lang="tr-TR" sz="2700" dirty="0">
                <a:solidFill>
                  <a:schemeClr val="bg2">
                    <a:lumMod val="10000"/>
                  </a:schemeClr>
                </a:solidFill>
                <a:latin typeface="Times New Roman" panose="02020603050405020304" pitchFamily="18" charset="0"/>
                <a:cs typeface="Times New Roman" panose="02020603050405020304" pitchFamily="18" charset="0"/>
              </a:rPr>
              <a:t>Grup üyelerinin, işe yönelik faaliyetlerini </a:t>
            </a:r>
            <a:r>
              <a:rPr lang="tr-TR" sz="2700" dirty="0">
                <a:solidFill>
                  <a:srgbClr val="FF0000"/>
                </a:solidFill>
                <a:latin typeface="Times New Roman" panose="02020603050405020304" pitchFamily="18" charset="0"/>
                <a:cs typeface="Times New Roman" panose="02020603050405020304" pitchFamily="18" charset="0"/>
              </a:rPr>
              <a:t>etkileme ve yöneltme </a:t>
            </a:r>
            <a:r>
              <a:rPr lang="tr-TR" sz="2700" dirty="0">
                <a:solidFill>
                  <a:schemeClr val="bg2">
                    <a:lumMod val="10000"/>
                  </a:schemeClr>
                </a:solidFill>
                <a:latin typeface="Times New Roman" panose="02020603050405020304" pitchFamily="18" charset="0"/>
                <a:cs typeface="Times New Roman" panose="02020603050405020304" pitchFamily="18" charset="0"/>
              </a:rPr>
              <a:t>sürecidir</a:t>
            </a:r>
            <a:r>
              <a:rPr lang="tr-TR" dirty="0" smtClean="0">
                <a:solidFill>
                  <a:schemeClr val="tx1">
                    <a:lumMod val="65000"/>
                    <a:lumOff val="3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32536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10274"/>
                                        </p:tgtEl>
                                        <p:attrNameLst>
                                          <p:attrName>style.visibility</p:attrName>
                                        </p:attrNameLst>
                                      </p:cBhvr>
                                      <p:to>
                                        <p:strVal val="visible"/>
                                      </p:to>
                                    </p:set>
                                    <p:anim calcmode="lin" valueType="num">
                                      <p:cBhvr additive="base">
                                        <p:cTn id="7" dur="500" fill="hold"/>
                                        <p:tgtEl>
                                          <p:spTgt spid="310274"/>
                                        </p:tgtEl>
                                        <p:attrNameLst>
                                          <p:attrName>ppt_x</p:attrName>
                                        </p:attrNameLst>
                                      </p:cBhvr>
                                      <p:tavLst>
                                        <p:tav tm="0">
                                          <p:val>
                                            <p:strVal val="0-#ppt_w/2"/>
                                          </p:val>
                                        </p:tav>
                                        <p:tav tm="100000">
                                          <p:val>
                                            <p:strVal val="#ppt_x"/>
                                          </p:val>
                                        </p:tav>
                                      </p:tavLst>
                                    </p:anim>
                                    <p:anim calcmode="lin" valueType="num">
                                      <p:cBhvr additive="base">
                                        <p:cTn id="8" dur="500" fill="hold"/>
                                        <p:tgtEl>
                                          <p:spTgt spid="3102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0275">
                                            <p:txEl>
                                              <p:pRg st="1" end="1"/>
                                            </p:txEl>
                                          </p:spTgt>
                                        </p:tgtEl>
                                        <p:attrNameLst>
                                          <p:attrName>style.visibility</p:attrName>
                                        </p:attrNameLst>
                                      </p:cBhvr>
                                      <p:to>
                                        <p:strVal val="visible"/>
                                      </p:to>
                                    </p:set>
                                    <p:anim calcmode="lin" valueType="num">
                                      <p:cBhvr additive="base">
                                        <p:cTn id="13" dur="500" fill="hold"/>
                                        <p:tgtEl>
                                          <p:spTgt spid="310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027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tr-TR" altLang="zh-CN" sz="3000" i="1" dirty="0" smtClean="0">
                <a:cs typeface="隶书"/>
              </a:rPr>
              <a:t>2.   Okul Programının Yönetimi</a:t>
            </a:r>
            <a:endParaRPr lang="tr-TR" altLang="tr-TR" sz="3000" i="1" dirty="0" smtClean="0"/>
          </a:p>
        </p:txBody>
      </p:sp>
      <p:sp>
        <p:nvSpPr>
          <p:cNvPr id="78851" name="Rectangle 3"/>
          <p:cNvSpPr>
            <a:spLocks noGrp="1" noChangeArrowheads="1"/>
          </p:cNvSpPr>
          <p:nvPr>
            <p:ph idx="1"/>
          </p:nvPr>
        </p:nvSpPr>
        <p:spPr>
          <a:xfrm>
            <a:off x="1485900" y="1600201"/>
            <a:ext cx="6172200" cy="4925484"/>
          </a:xfrm>
        </p:spPr>
        <p:txBody>
          <a:bodyPr/>
          <a:lstStyle/>
          <a:p>
            <a:pPr eaLnBrk="1" hangingPunct="1">
              <a:buFontTx/>
              <a:buNone/>
            </a:pPr>
            <a:r>
              <a:rPr lang="tr-TR" altLang="zh-CN" sz="1900" b="1" i="1" dirty="0" smtClean="0"/>
              <a:t>b. Programla İlgili Materyallerin Hazırlanması</a:t>
            </a:r>
          </a:p>
          <a:p>
            <a:pPr eaLnBrk="1" hangingPunct="1">
              <a:buFontTx/>
              <a:buNone/>
            </a:pPr>
            <a:r>
              <a:rPr lang="tr-TR" altLang="zh-CN" sz="2100" i="1" dirty="0" smtClean="0"/>
              <a:t>		Öğretim lideri okulun vizyon ve amaçlarına ulaşmasını sağlamak için gerekli toplumsal kaynakları sağlayan bu kaynakları özenle bir araya getiren ve gerekli yapıları kuran kişidir(Çelik , 2007 : 44). Etkili okullarda programla ilgili her türlü materyal , öğretim yaklaşımları , değerlendirme araçları öğretimin amaçlarını gerçekleştirmeye dönük olarak oluşturulmakta ve kullanılmaktadır(</a:t>
            </a:r>
            <a:r>
              <a:rPr lang="tr-TR" altLang="zh-CN" sz="2100" i="1" dirty="0" err="1" smtClean="0"/>
              <a:t>Hallinger</a:t>
            </a:r>
            <a:r>
              <a:rPr lang="tr-TR" altLang="zh-CN" sz="2100" i="1" dirty="0" smtClean="0"/>
              <a:t> ve Murphy , 1986 :331).</a:t>
            </a:r>
            <a:r>
              <a:rPr lang="tr-TR" altLang="zh-CN" sz="2100" dirty="0" smtClean="0"/>
              <a:t> </a:t>
            </a:r>
            <a:endParaRPr lang="tr-TR" altLang="tr-TR" sz="2100" dirty="0" smtClean="0"/>
          </a:p>
        </p:txBody>
      </p:sp>
      <p:sp>
        <p:nvSpPr>
          <p:cNvPr id="78852"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88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277562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tr-TR" altLang="zh-CN" sz="3000" i="1" dirty="0" smtClean="0">
                <a:cs typeface="隶书"/>
              </a:rPr>
              <a:t>2.   Okul Programının Yönetimi</a:t>
            </a:r>
            <a:endParaRPr lang="tr-TR" altLang="tr-TR" sz="3000" i="1" dirty="0" smtClean="0"/>
          </a:p>
        </p:txBody>
      </p:sp>
      <p:sp>
        <p:nvSpPr>
          <p:cNvPr id="79875" name="Rectangle 3"/>
          <p:cNvSpPr>
            <a:spLocks noGrp="1" noChangeArrowheads="1"/>
          </p:cNvSpPr>
          <p:nvPr>
            <p:ph idx="1"/>
          </p:nvPr>
        </p:nvSpPr>
        <p:spPr>
          <a:xfrm>
            <a:off x="1485900" y="1267884"/>
            <a:ext cx="6172200" cy="4857749"/>
          </a:xfrm>
        </p:spPr>
        <p:txBody>
          <a:bodyPr>
            <a:normAutofit fontScale="85000" lnSpcReduction="20000"/>
          </a:bodyPr>
          <a:lstStyle/>
          <a:p>
            <a:pPr eaLnBrk="1" hangingPunct="1">
              <a:buFontTx/>
              <a:buNone/>
            </a:pPr>
            <a:r>
              <a:rPr lang="tr-TR" altLang="zh-CN" sz="1900" b="1" i="1" dirty="0" err="1" smtClean="0"/>
              <a:t>c.Öğretim</a:t>
            </a:r>
            <a:r>
              <a:rPr lang="tr-TR" altLang="zh-CN" sz="1900" b="1" i="1" dirty="0" smtClean="0"/>
              <a:t> Denetleme Değerlendirme</a:t>
            </a:r>
          </a:p>
          <a:p>
            <a:pPr eaLnBrk="1" hangingPunct="1">
              <a:buFontTx/>
              <a:buNone/>
            </a:pPr>
            <a:r>
              <a:rPr lang="tr-TR" altLang="zh-CN" sz="2100" i="1" dirty="0" smtClean="0"/>
              <a:t>	</a:t>
            </a:r>
            <a:r>
              <a:rPr lang="tr-TR" altLang="zh-CN" i="1" dirty="0" smtClean="0"/>
              <a:t>Bir okulda yönetici tarafından denetim yapılmadan etkinliklerin başarılı olan ve olmayan yönleri belirlenemez. Denetim işleri, uygulama ile plan ve ilkeleri karşılaştırma, sapma ve hataları belirleme, sapma ve hatalı uygulamayı zamanında ve yerinde durdurma, nedenlerini araştırma, giderici ve düzeltici önlemleri alma, önerilerde bulunma, yol gösterme, önlem ve uygulamaları izleme ve sonuçları hakkında hükme varmadır(</a:t>
            </a:r>
            <a:r>
              <a:rPr lang="tr-TR" altLang="zh-CN" i="1" dirty="0" err="1" smtClean="0"/>
              <a:t>Taymaz</a:t>
            </a:r>
            <a:r>
              <a:rPr lang="tr-TR" altLang="zh-CN" i="1" dirty="0" smtClean="0"/>
              <a:t>, 2001).</a:t>
            </a:r>
            <a:r>
              <a:rPr lang="tr-TR" altLang="zh-CN" sz="2100" dirty="0" smtClean="0"/>
              <a:t> </a:t>
            </a:r>
            <a:endParaRPr lang="tr-TR" altLang="tr-TR" sz="2100" dirty="0" smtClean="0"/>
          </a:p>
        </p:txBody>
      </p:sp>
      <p:sp>
        <p:nvSpPr>
          <p:cNvPr id="79876"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798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4337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Grp="1" noChangeArrowheads="1"/>
          </p:cNvSpPr>
          <p:nvPr>
            <p:ph type="title"/>
          </p:nvPr>
        </p:nvSpPr>
        <p:spPr>
          <a:xfrm>
            <a:off x="1493838" y="620184"/>
            <a:ext cx="6172200" cy="1143000"/>
          </a:xfrm>
        </p:spPr>
        <p:txBody>
          <a:bodyPr/>
          <a:lstStyle/>
          <a:p>
            <a:pPr eaLnBrk="1" hangingPunct="1"/>
            <a:r>
              <a:rPr lang="tr-TR" altLang="zh-CN" sz="2600" i="1" dirty="0" err="1" smtClean="0">
                <a:cs typeface="隶书"/>
              </a:rPr>
              <a:t>c.Öğretim</a:t>
            </a:r>
            <a:r>
              <a:rPr lang="tr-TR" altLang="zh-CN" sz="2600" i="1" dirty="0" smtClean="0">
                <a:cs typeface="隶书"/>
              </a:rPr>
              <a:t> Denetleme Değerlendirme</a:t>
            </a:r>
            <a:br>
              <a:rPr lang="tr-TR" altLang="zh-CN" sz="2600" i="1" dirty="0" smtClean="0">
                <a:cs typeface="隶书"/>
              </a:rPr>
            </a:br>
            <a:endParaRPr lang="tr-TR" altLang="tr-TR" sz="2600" i="1" dirty="0" smtClean="0"/>
          </a:p>
        </p:txBody>
      </p:sp>
      <p:sp>
        <p:nvSpPr>
          <p:cNvPr id="80899" name="Rectangle 3"/>
          <p:cNvSpPr>
            <a:spLocks noGrp="1" noChangeArrowheads="1"/>
          </p:cNvSpPr>
          <p:nvPr>
            <p:ph idx="1"/>
          </p:nvPr>
        </p:nvSpPr>
        <p:spPr/>
        <p:txBody>
          <a:bodyPr/>
          <a:lstStyle/>
          <a:p>
            <a:pPr eaLnBrk="1" hangingPunct="1">
              <a:buFontTx/>
              <a:buNone/>
            </a:pPr>
            <a:r>
              <a:rPr lang="tr-TR" altLang="zh-CN" dirty="0" smtClean="0"/>
              <a:t>	</a:t>
            </a:r>
          </a:p>
          <a:p>
            <a:pPr eaLnBrk="1" hangingPunct="1">
              <a:buFontTx/>
              <a:buNone/>
            </a:pPr>
            <a:r>
              <a:rPr lang="tr-TR" altLang="zh-CN" dirty="0" smtClean="0"/>
              <a:t>	</a:t>
            </a:r>
            <a:r>
              <a:rPr lang="tr-TR" altLang="zh-CN" sz="2100" dirty="0" smtClean="0"/>
              <a:t>Aydın(2005) Eğitim programın değerlendirilmesi , okulun amaçları açısından olmalıdır. Aracı durumundaki etkililik ölçütlerinin ötesine gidilmelidir. Değerlendirmenin genel amacı, örgütsel etkinlik derecesini artırmaktır. Amaç daha etkili biçimde gerçekleştirmeyi sağlamaktır(</a:t>
            </a:r>
            <a:r>
              <a:rPr lang="tr-TR" altLang="zh-CN" sz="2100" dirty="0" err="1" smtClean="0"/>
              <a:t>Akt</a:t>
            </a:r>
            <a:r>
              <a:rPr lang="tr-TR" altLang="zh-CN" sz="2100" dirty="0" smtClean="0"/>
              <a:t>. </a:t>
            </a:r>
            <a:r>
              <a:rPr lang="tr-TR" altLang="zh-CN" sz="2100" dirty="0" err="1" smtClean="0"/>
              <a:t>Sözüeroğlu</a:t>
            </a:r>
            <a:r>
              <a:rPr lang="tr-TR" altLang="zh-CN" sz="2100" dirty="0" smtClean="0"/>
              <a:t> , 2006). </a:t>
            </a:r>
            <a:endParaRPr lang="tr-TR" altLang="tr-TR" sz="2100" dirty="0" smtClean="0"/>
          </a:p>
        </p:txBody>
      </p:sp>
      <p:sp>
        <p:nvSpPr>
          <p:cNvPr id="80900"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09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04871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tr-TR" altLang="zh-CN" sz="3000" i="1" dirty="0" smtClean="0">
                <a:cs typeface="隶书"/>
              </a:rPr>
              <a:t>2.   Okul Programının Yönetimi</a:t>
            </a:r>
            <a:endParaRPr lang="tr-TR" altLang="tr-TR" sz="3000" i="1" dirty="0" smtClean="0"/>
          </a:p>
        </p:txBody>
      </p:sp>
      <p:sp>
        <p:nvSpPr>
          <p:cNvPr id="81923" name="Rectangle 3"/>
          <p:cNvSpPr>
            <a:spLocks noGrp="1" noChangeArrowheads="1"/>
          </p:cNvSpPr>
          <p:nvPr>
            <p:ph idx="1"/>
          </p:nvPr>
        </p:nvSpPr>
        <p:spPr/>
        <p:txBody>
          <a:bodyPr/>
          <a:lstStyle/>
          <a:p>
            <a:pPr eaLnBrk="1" hangingPunct="1">
              <a:buFontTx/>
              <a:buNone/>
            </a:pPr>
            <a:r>
              <a:rPr lang="tr-TR" altLang="zh-CN" b="1" i="1" dirty="0" smtClean="0"/>
              <a:t>d. Okuldaki Zamanın Etkili Yönetimi</a:t>
            </a:r>
          </a:p>
          <a:p>
            <a:pPr eaLnBrk="1" hangingPunct="1">
              <a:buFontTx/>
              <a:buNone/>
            </a:pPr>
            <a:r>
              <a:rPr lang="tr-TR" altLang="zh-CN" sz="2100" i="1" dirty="0" smtClean="0"/>
              <a:t>	</a:t>
            </a:r>
          </a:p>
          <a:p>
            <a:pPr eaLnBrk="1" hangingPunct="1">
              <a:buFontTx/>
              <a:buNone/>
            </a:pPr>
            <a:r>
              <a:rPr lang="tr-TR" altLang="zh-CN" sz="2100" i="1" dirty="0" smtClean="0"/>
              <a:t>		Planlı yapılan eğitimde, eğitim süresini oluşturan her dakikanın yeri ve önemi vardır. Bu süreç içerisinde öğrencinin kaçıracağı bir öğretim etkinliği onun gerçekleştireceği öğrenim yaşantılarının eksik olmasına yol açar (Başaran, 1994).</a:t>
            </a:r>
            <a:endParaRPr lang="tr-TR" altLang="tr-TR" sz="2100" i="1" dirty="0" smtClean="0"/>
          </a:p>
        </p:txBody>
      </p:sp>
      <p:sp>
        <p:nvSpPr>
          <p:cNvPr id="81924"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19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498151"/>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493838" y="0"/>
            <a:ext cx="6172200" cy="1143000"/>
          </a:xfrm>
        </p:spPr>
        <p:txBody>
          <a:bodyPr/>
          <a:lstStyle/>
          <a:p>
            <a:pPr eaLnBrk="1" hangingPunct="1"/>
            <a:r>
              <a:rPr lang="tr-TR" altLang="zh-CN" sz="3000" i="1" dirty="0" smtClean="0">
                <a:cs typeface="隶书"/>
              </a:rPr>
              <a:t>2.   Okul Programının Yönetimi</a:t>
            </a:r>
            <a:endParaRPr lang="tr-TR" altLang="tr-TR" sz="3000" i="1" dirty="0" smtClean="0"/>
          </a:p>
        </p:txBody>
      </p:sp>
      <p:sp>
        <p:nvSpPr>
          <p:cNvPr id="82947" name="Rectangle 3"/>
          <p:cNvSpPr>
            <a:spLocks noGrp="1" noChangeArrowheads="1"/>
          </p:cNvSpPr>
          <p:nvPr>
            <p:ph idx="1"/>
          </p:nvPr>
        </p:nvSpPr>
        <p:spPr>
          <a:xfrm>
            <a:off x="1493838" y="1051985"/>
            <a:ext cx="6172200" cy="5041900"/>
          </a:xfrm>
        </p:spPr>
        <p:txBody>
          <a:bodyPr>
            <a:normAutofit fontScale="92500" lnSpcReduction="20000"/>
          </a:bodyPr>
          <a:lstStyle/>
          <a:p>
            <a:pPr eaLnBrk="1" hangingPunct="1">
              <a:lnSpc>
                <a:spcPct val="90000"/>
              </a:lnSpc>
              <a:buFontTx/>
              <a:buNone/>
            </a:pPr>
            <a:r>
              <a:rPr lang="tr-TR" altLang="zh-CN" sz="2100" b="1" i="1" dirty="0" smtClean="0"/>
              <a:t>e. Öğrenci Gelişimini ve Başarısını İzleme</a:t>
            </a:r>
            <a:r>
              <a:rPr lang="tr-TR" altLang="zh-CN" dirty="0" smtClean="0"/>
              <a:t> </a:t>
            </a:r>
          </a:p>
          <a:p>
            <a:pPr eaLnBrk="1" hangingPunct="1">
              <a:lnSpc>
                <a:spcPct val="90000"/>
              </a:lnSpc>
              <a:buFontTx/>
              <a:buNone/>
            </a:pPr>
            <a:endParaRPr lang="tr-TR" altLang="zh-CN" dirty="0" smtClean="0"/>
          </a:p>
          <a:p>
            <a:pPr algn="just" eaLnBrk="1" hangingPunct="1">
              <a:lnSpc>
                <a:spcPct val="90000"/>
              </a:lnSpc>
              <a:buFont typeface="Symbol" pitchFamily="18" charset="2"/>
              <a:buChar char=""/>
            </a:pPr>
            <a:r>
              <a:rPr lang="tr-TR" altLang="zh-CN" dirty="0" smtClean="0"/>
              <a:t>Müdür gerek </a:t>
            </a:r>
            <a:r>
              <a:rPr lang="tr-TR" altLang="zh-CN" dirty="0" err="1" smtClean="0"/>
              <a:t>formal</a:t>
            </a:r>
            <a:r>
              <a:rPr lang="tr-TR" altLang="zh-CN" dirty="0" smtClean="0"/>
              <a:t> gerekse </a:t>
            </a:r>
            <a:r>
              <a:rPr lang="tr-TR" altLang="zh-CN" dirty="0" err="1" smtClean="0"/>
              <a:t>informal</a:t>
            </a:r>
            <a:r>
              <a:rPr lang="tr-TR" altLang="zh-CN" dirty="0" smtClean="0"/>
              <a:t> olarak öğrencilerle sürekli temas halinde olmalı diğer öğretmenler gibi </a:t>
            </a:r>
            <a:r>
              <a:rPr lang="tr-TR" altLang="zh-CN" dirty="0" err="1" smtClean="0"/>
              <a:t>kendiside</a:t>
            </a:r>
            <a:r>
              <a:rPr lang="tr-TR" altLang="zh-CN" dirty="0" smtClean="0"/>
              <a:t> bir öğretim kaynağı ve rol modeli olmalıdır.</a:t>
            </a:r>
          </a:p>
          <a:p>
            <a:pPr algn="just" eaLnBrk="1" hangingPunct="1">
              <a:lnSpc>
                <a:spcPct val="90000"/>
              </a:lnSpc>
              <a:buFont typeface="Symbol" pitchFamily="18" charset="2"/>
              <a:buNone/>
            </a:pPr>
            <a:endParaRPr lang="tr-TR" altLang="zh-CN" dirty="0" smtClean="0"/>
          </a:p>
          <a:p>
            <a:pPr algn="just" eaLnBrk="1" hangingPunct="1">
              <a:lnSpc>
                <a:spcPct val="90000"/>
              </a:lnSpc>
              <a:buFont typeface="Symbol" pitchFamily="18" charset="2"/>
              <a:buChar char=""/>
            </a:pPr>
            <a:r>
              <a:rPr lang="tr-TR" altLang="zh-CN" i="1" dirty="0" smtClean="0"/>
              <a:t>Bir okulda öğrencilerle ilgili öğretmenler ortak strateji geliştirmelidir. Okul yöneticisi okul kadrosu arasında bir birlikteliğin oluşmasına öncülük etmelidir.</a:t>
            </a:r>
          </a:p>
          <a:p>
            <a:pPr eaLnBrk="1" hangingPunct="1">
              <a:lnSpc>
                <a:spcPct val="90000"/>
              </a:lnSpc>
              <a:buFontTx/>
              <a:buNone/>
            </a:pPr>
            <a:endParaRPr lang="tr-TR" altLang="tr-TR" i="1" dirty="0" smtClean="0"/>
          </a:p>
        </p:txBody>
      </p:sp>
      <p:sp>
        <p:nvSpPr>
          <p:cNvPr id="82948"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294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1224429"/>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Grp="1" noChangeArrowheads="1"/>
          </p:cNvSpPr>
          <p:nvPr>
            <p:ph type="title"/>
          </p:nvPr>
        </p:nvSpPr>
        <p:spPr/>
        <p:txBody>
          <a:bodyPr/>
          <a:lstStyle/>
          <a:p>
            <a:pPr eaLnBrk="1" hangingPunct="1"/>
            <a:r>
              <a:rPr lang="tr-TR" altLang="zh-CN" sz="2400" i="1" dirty="0" smtClean="0">
                <a:cs typeface="隶书"/>
              </a:rPr>
              <a:t>e. Öğrenci Gelişimini ve Başarısını İzleme</a:t>
            </a:r>
            <a:endParaRPr lang="tr-TR" altLang="tr-TR" sz="2400" i="1" dirty="0" smtClean="0"/>
          </a:p>
        </p:txBody>
      </p:sp>
      <p:sp>
        <p:nvSpPr>
          <p:cNvPr id="83971" name="Rectangle 3"/>
          <p:cNvSpPr>
            <a:spLocks noGrp="1" noChangeArrowheads="1"/>
          </p:cNvSpPr>
          <p:nvPr>
            <p:ph idx="1"/>
          </p:nvPr>
        </p:nvSpPr>
        <p:spPr/>
        <p:txBody>
          <a:bodyPr/>
          <a:lstStyle/>
          <a:p>
            <a:pPr algn="just" eaLnBrk="1" hangingPunct="1">
              <a:buFont typeface="Symbol" pitchFamily="18" charset="2"/>
              <a:buNone/>
            </a:pPr>
            <a:endParaRPr lang="tr-TR" altLang="zh-CN" dirty="0" smtClean="0"/>
          </a:p>
          <a:p>
            <a:pPr algn="just" eaLnBrk="1" hangingPunct="1">
              <a:buFont typeface="Symbol" pitchFamily="18" charset="2"/>
              <a:buChar char=""/>
            </a:pPr>
            <a:r>
              <a:rPr lang="tr-TR" altLang="zh-CN" sz="2100" dirty="0" smtClean="0"/>
              <a:t>Okul müdürü öğretim süreci ve öğrencilerin başarı düzeyleriyle ilgili olarak yapılacak araştırma ve değerlendirme çalışmaları sonucu elde edilecek verileri ve sonuçları öğretmen öğrenci ve velilere bildirmelidir.</a:t>
            </a:r>
          </a:p>
        </p:txBody>
      </p:sp>
      <p:sp>
        <p:nvSpPr>
          <p:cNvPr id="83972"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39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044493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Grp="1" noChangeArrowheads="1"/>
          </p:cNvSpPr>
          <p:nvPr>
            <p:ph type="title"/>
          </p:nvPr>
        </p:nvSpPr>
        <p:spPr/>
        <p:txBody>
          <a:bodyPr/>
          <a:lstStyle/>
          <a:p>
            <a:pPr eaLnBrk="1" hangingPunct="1"/>
            <a:r>
              <a:rPr lang="tr-TR" altLang="zh-CN" sz="2400" i="1" dirty="0" smtClean="0">
                <a:cs typeface="隶书"/>
              </a:rPr>
              <a:t>e. Öğrenci Gelişimini ve Başarısını İzleme</a:t>
            </a:r>
            <a:endParaRPr lang="tr-TR" altLang="tr-TR" sz="2400" i="1" dirty="0" smtClean="0"/>
          </a:p>
        </p:txBody>
      </p:sp>
      <p:sp>
        <p:nvSpPr>
          <p:cNvPr id="84995" name="Rectangle 3"/>
          <p:cNvSpPr>
            <a:spLocks noGrp="1" noChangeArrowheads="1"/>
          </p:cNvSpPr>
          <p:nvPr>
            <p:ph idx="1"/>
          </p:nvPr>
        </p:nvSpPr>
        <p:spPr/>
        <p:txBody>
          <a:bodyPr/>
          <a:lstStyle/>
          <a:p>
            <a:pPr algn="just" eaLnBrk="1" hangingPunct="1">
              <a:buFont typeface="Symbol" pitchFamily="18" charset="2"/>
              <a:buChar char=""/>
            </a:pPr>
            <a:endParaRPr lang="tr-TR" altLang="zh-CN" sz="2500" dirty="0" smtClean="0"/>
          </a:p>
          <a:p>
            <a:pPr algn="just" eaLnBrk="1" hangingPunct="1">
              <a:buFont typeface="Symbol" pitchFamily="18" charset="2"/>
              <a:buChar char=""/>
            </a:pPr>
            <a:r>
              <a:rPr lang="tr-TR" altLang="zh-CN" dirty="0" smtClean="0"/>
              <a:t>Öğrenci ve okul başarısını sadece dönem sonlarında değerlendirilmesi pek anlamlı değildir. Bu durumda hataların ve eksikliklerin giderilmesi güçtür. Oysa öğretim sürecinin her aşamasında yapılacak değerlendirmeler sonucu gerekli önlemler önceden alınabilir.</a:t>
            </a:r>
          </a:p>
        </p:txBody>
      </p:sp>
      <p:sp>
        <p:nvSpPr>
          <p:cNvPr id="84996"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49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47059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p:txBody>
          <a:bodyPr/>
          <a:lstStyle/>
          <a:p>
            <a:pPr eaLnBrk="1" hangingPunct="1"/>
            <a:r>
              <a:rPr lang="tr-TR" altLang="zh-CN" sz="2400" i="1" dirty="0" smtClean="0">
                <a:cs typeface="隶书"/>
              </a:rPr>
              <a:t>e. Öğrenci Gelişimini ve Başarısını İzleme</a:t>
            </a:r>
            <a:endParaRPr lang="tr-TR" altLang="tr-TR" sz="2400" i="1" dirty="0" smtClean="0"/>
          </a:p>
        </p:txBody>
      </p:sp>
      <p:sp>
        <p:nvSpPr>
          <p:cNvPr id="86019" name="Rectangle 3"/>
          <p:cNvSpPr>
            <a:spLocks noGrp="1" noChangeArrowheads="1"/>
          </p:cNvSpPr>
          <p:nvPr>
            <p:ph idx="1"/>
          </p:nvPr>
        </p:nvSpPr>
        <p:spPr/>
        <p:txBody>
          <a:bodyPr/>
          <a:lstStyle/>
          <a:p>
            <a:pPr algn="just" eaLnBrk="1" hangingPunct="1">
              <a:buFont typeface="Symbol" pitchFamily="18" charset="2"/>
              <a:buChar char=""/>
            </a:pPr>
            <a:endParaRPr lang="tr-TR" altLang="zh-CN" dirty="0" smtClean="0"/>
          </a:p>
          <a:p>
            <a:pPr eaLnBrk="1" hangingPunct="1">
              <a:buFont typeface="Symbol" pitchFamily="18" charset="2"/>
              <a:buChar char=""/>
            </a:pPr>
            <a:r>
              <a:rPr lang="tr-TR" altLang="zh-CN" sz="2100" dirty="0" smtClean="0"/>
              <a:t>Öğretimin ve öğrencinin değerlendirilmesi sonucu öğrenci başarılarının okul sınıf aile çevre tarafından tanınması başarının sürekliliği ve başkalarının başarısı için gereklidir (Şimşek ,2004 : 92- 95). </a:t>
            </a:r>
          </a:p>
        </p:txBody>
      </p:sp>
      <p:sp>
        <p:nvSpPr>
          <p:cNvPr id="86020"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60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529271"/>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tr-TR" altLang="zh-CN" sz="3100" i="1" dirty="0" smtClean="0">
                <a:cs typeface="隶书"/>
              </a:rPr>
              <a:t>3. Okul Kadrosunun Gelişimi</a:t>
            </a:r>
            <a:endParaRPr lang="tr-TR" altLang="tr-TR" sz="3100" i="1" dirty="0" smtClean="0"/>
          </a:p>
        </p:txBody>
      </p:sp>
      <p:sp>
        <p:nvSpPr>
          <p:cNvPr id="87043" name="Rectangle 3"/>
          <p:cNvSpPr>
            <a:spLocks noGrp="1" noChangeArrowheads="1"/>
          </p:cNvSpPr>
          <p:nvPr>
            <p:ph idx="1"/>
          </p:nvPr>
        </p:nvSpPr>
        <p:spPr/>
        <p:txBody>
          <a:bodyPr/>
          <a:lstStyle/>
          <a:p>
            <a:pPr marL="457200" indent="-457200" eaLnBrk="1" hangingPunct="1">
              <a:buFont typeface="Arial" pitchFamily="34" charset="0"/>
              <a:buNone/>
            </a:pPr>
            <a:endParaRPr lang="tr-TR" altLang="tr-TR" dirty="0" smtClean="0"/>
          </a:p>
          <a:p>
            <a:pPr marL="457200" indent="-457200" eaLnBrk="1" hangingPunct="1"/>
            <a:r>
              <a:rPr lang="tr-TR" altLang="zh-CN" b="1" i="1" dirty="0" smtClean="0"/>
              <a:t>Öğretmenleri Çalışmaya Özendirme</a:t>
            </a:r>
          </a:p>
          <a:p>
            <a:pPr marL="457200" indent="-457200" eaLnBrk="1" hangingPunct="1"/>
            <a:endParaRPr lang="tr-TR" altLang="tr-TR" b="1" i="1" dirty="0" smtClean="0"/>
          </a:p>
          <a:p>
            <a:pPr marL="457200" indent="-457200" eaLnBrk="1" hangingPunct="1"/>
            <a:r>
              <a:rPr lang="tr-TR" altLang="zh-CN" b="1" i="1" dirty="0" smtClean="0"/>
              <a:t>Öğretmenlerin Mesleki Gelişimini Sağlama</a:t>
            </a:r>
            <a:endParaRPr lang="tr-TR" altLang="tr-TR" b="1" i="1" dirty="0" smtClean="0"/>
          </a:p>
        </p:txBody>
      </p:sp>
      <p:sp>
        <p:nvSpPr>
          <p:cNvPr id="87044"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70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999214"/>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tr-TR" altLang="zh-CN" sz="3100" i="1" dirty="0" smtClean="0">
                <a:cs typeface="隶书"/>
              </a:rPr>
              <a:t>3. Okul Kadrosunun Gelişimi</a:t>
            </a:r>
            <a:endParaRPr lang="tr-TR" altLang="tr-TR" sz="3100" i="1" dirty="0" smtClean="0"/>
          </a:p>
        </p:txBody>
      </p:sp>
      <p:sp>
        <p:nvSpPr>
          <p:cNvPr id="88067" name="Rectangle 3"/>
          <p:cNvSpPr>
            <a:spLocks noGrp="1" noChangeArrowheads="1"/>
          </p:cNvSpPr>
          <p:nvPr>
            <p:ph idx="1"/>
          </p:nvPr>
        </p:nvSpPr>
        <p:spPr/>
        <p:txBody>
          <a:bodyPr>
            <a:normAutofit lnSpcReduction="10000"/>
          </a:bodyPr>
          <a:lstStyle/>
          <a:p>
            <a:pPr marL="457200" indent="-457200" eaLnBrk="1" hangingPunct="1">
              <a:spcBef>
                <a:spcPct val="0"/>
              </a:spcBef>
              <a:buFontTx/>
              <a:buAutoNum type="alphaLcPeriod"/>
            </a:pPr>
            <a:r>
              <a:rPr lang="tr-TR" altLang="zh-CN" b="1" i="1" dirty="0" smtClean="0"/>
              <a:t>Öğretmenleri Çalışmaya Özendirme</a:t>
            </a:r>
          </a:p>
          <a:p>
            <a:pPr marL="457200" indent="-457200" eaLnBrk="1" hangingPunct="1">
              <a:spcBef>
                <a:spcPct val="0"/>
              </a:spcBef>
              <a:buFont typeface="Arial" pitchFamily="34" charset="0"/>
              <a:buNone/>
            </a:pPr>
            <a:endParaRPr lang="tr-TR" altLang="zh-CN" b="1" i="1" dirty="0" smtClean="0"/>
          </a:p>
          <a:p>
            <a:pPr marL="457200" indent="-457200" eaLnBrk="1" hangingPunct="1">
              <a:spcBef>
                <a:spcPct val="0"/>
              </a:spcBef>
              <a:buFont typeface="Arial" pitchFamily="34" charset="0"/>
              <a:buNone/>
            </a:pPr>
            <a:r>
              <a:rPr lang="tr-TR" altLang="zh-CN" b="1" i="1" dirty="0" smtClean="0"/>
              <a:t>		</a:t>
            </a:r>
            <a:r>
              <a:rPr lang="tr-TR" altLang="zh-CN" dirty="0" smtClean="0"/>
              <a:t>Bir yönetici yeterliliğinin ölçütü, iş görenleri belirlenmiş amaçların gerçekleştirmesi doğrultusunda planlı, kasıtlı ve etkili bir davranışa katkıda bulunmaya güdüleme derecesidir. Bir yetişkinin özelliği bir işi yapmaya güdülenmedikçe işi yapsa bile istenen düzeyde başarı gösterememesidir. (Aydın, 2005). </a:t>
            </a:r>
            <a:endParaRPr lang="tr-TR" altLang="tr-TR" dirty="0" smtClean="0"/>
          </a:p>
        </p:txBody>
      </p:sp>
      <p:sp>
        <p:nvSpPr>
          <p:cNvPr id="88068"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80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5565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2 İçerik Yer Tutucusu"/>
          <p:cNvSpPr>
            <a:spLocks noGrp="1"/>
          </p:cNvSpPr>
          <p:nvPr>
            <p:ph idx="1"/>
          </p:nvPr>
        </p:nvSpPr>
        <p:spPr>
          <a:xfrm>
            <a:off x="1143000" y="1051984"/>
            <a:ext cx="5759450" cy="3943349"/>
          </a:xfrm>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endParaRPr lang="tr-TR" dirty="0" smtClean="0">
              <a:solidFill>
                <a:schemeClr val="tx1">
                  <a:lumMod val="65000"/>
                  <a:lumOff val="35000"/>
                </a:schemeClr>
              </a:solidFill>
            </a:endParaRPr>
          </a:p>
          <a:p>
            <a:pPr marL="274320" indent="-274320" eaLnBrk="1" fontAlgn="auto" hangingPunct="1">
              <a:spcAft>
                <a:spcPts val="0"/>
              </a:spcAft>
              <a:buClr>
                <a:schemeClr val="accent3"/>
              </a:buClr>
              <a:buFont typeface="Wingdings 3" panose="05040102010807070707" pitchFamily="18" charset="2"/>
              <a:buNone/>
              <a:defRPr/>
            </a:pPr>
            <a:r>
              <a:rPr lang="tr-TR" sz="2100" b="1" dirty="0">
                <a:solidFill>
                  <a:schemeClr val="accent1">
                    <a:lumMod val="75000"/>
                  </a:schemeClr>
                </a:solidFill>
                <a:latin typeface="Arial" charset="0"/>
                <a:cs typeface="Arial" charset="0"/>
              </a:rPr>
              <a:t>        </a:t>
            </a:r>
            <a:r>
              <a:rPr lang="tr-TR" sz="2800" b="1" dirty="0">
                <a:solidFill>
                  <a:srgbClr val="FF0000"/>
                </a:solidFill>
                <a:latin typeface="Arial" charset="0"/>
                <a:cs typeface="Arial" charset="0"/>
              </a:rPr>
              <a:t>Liderlik;</a:t>
            </a:r>
          </a:p>
          <a:p>
            <a:pPr marL="274320" indent="-274320" eaLnBrk="1" fontAlgn="auto" hangingPunct="1">
              <a:spcAft>
                <a:spcPts val="0"/>
              </a:spcAft>
              <a:buClr>
                <a:schemeClr val="accent3"/>
              </a:buClr>
              <a:buFont typeface="Wingdings 2"/>
              <a:buChar char=""/>
              <a:defRPr/>
            </a:pPr>
            <a:endParaRPr lang="tr-TR" sz="2800" dirty="0">
              <a:latin typeface="Arial" charset="0"/>
              <a:cs typeface="Arial" charset="0"/>
            </a:endParaRPr>
          </a:p>
          <a:p>
            <a:pPr marL="274320" indent="-274320" eaLnBrk="1" fontAlgn="auto" hangingPunct="1">
              <a:spcAft>
                <a:spcPts val="0"/>
              </a:spcAft>
              <a:buClr>
                <a:schemeClr val="accent3"/>
              </a:buClr>
              <a:buFont typeface="Wingdings 2"/>
              <a:buChar char=""/>
              <a:defRPr/>
            </a:pPr>
            <a:r>
              <a:rPr lang="tr-TR" sz="2800" b="1" dirty="0">
                <a:solidFill>
                  <a:srgbClr val="000066"/>
                </a:solidFill>
                <a:latin typeface="Arial" charset="0"/>
                <a:cs typeface="Arial" charset="0"/>
              </a:rPr>
              <a:t>insanları etkilemeyi, </a:t>
            </a:r>
          </a:p>
          <a:p>
            <a:pPr marL="274320" indent="-274320" eaLnBrk="1" fontAlgn="auto" hangingPunct="1">
              <a:spcAft>
                <a:spcPts val="0"/>
              </a:spcAft>
              <a:buClr>
                <a:schemeClr val="accent3"/>
              </a:buClr>
              <a:buFont typeface="Wingdings 2"/>
              <a:buChar char=""/>
              <a:defRPr/>
            </a:pPr>
            <a:r>
              <a:rPr lang="tr-TR" sz="2800" b="1" dirty="0">
                <a:solidFill>
                  <a:srgbClr val="000066"/>
                </a:solidFill>
                <a:latin typeface="Arial" charset="0"/>
                <a:cs typeface="Arial" charset="0"/>
              </a:rPr>
              <a:t>yüreklendirmeyi,</a:t>
            </a:r>
          </a:p>
          <a:p>
            <a:pPr marL="274320" indent="-274320" eaLnBrk="1" fontAlgn="auto" hangingPunct="1">
              <a:spcAft>
                <a:spcPts val="0"/>
              </a:spcAft>
              <a:buClr>
                <a:schemeClr val="accent3"/>
              </a:buClr>
              <a:buFont typeface="Wingdings 2"/>
              <a:buChar char=""/>
              <a:defRPr/>
            </a:pPr>
            <a:r>
              <a:rPr lang="tr-TR" sz="2800" b="1" dirty="0">
                <a:solidFill>
                  <a:srgbClr val="000066"/>
                </a:solidFill>
                <a:latin typeface="Arial" charset="0"/>
                <a:cs typeface="Arial" charset="0"/>
              </a:rPr>
              <a:t>yol göstermeyi ,</a:t>
            </a:r>
          </a:p>
          <a:p>
            <a:pPr marL="274320" indent="-274320" eaLnBrk="1" fontAlgn="auto" hangingPunct="1">
              <a:spcAft>
                <a:spcPts val="0"/>
              </a:spcAft>
              <a:buClr>
                <a:schemeClr val="accent3"/>
              </a:buClr>
              <a:buFont typeface="Wingdings 2"/>
              <a:buChar char=""/>
              <a:defRPr/>
            </a:pPr>
            <a:r>
              <a:rPr lang="tr-TR" sz="2800" b="1" dirty="0">
                <a:solidFill>
                  <a:srgbClr val="000066"/>
                </a:solidFill>
                <a:latin typeface="Arial" charset="0"/>
                <a:cs typeface="Arial" charset="0"/>
              </a:rPr>
              <a:t>rehberlik yapmay</a:t>
            </a:r>
            <a:r>
              <a:rPr lang="tr-TR" sz="2800" b="1" dirty="0">
                <a:latin typeface="Arial" charset="0"/>
                <a:cs typeface="Arial" charset="0"/>
              </a:rPr>
              <a:t>ı,</a:t>
            </a:r>
          </a:p>
          <a:p>
            <a:pPr marL="274320" indent="-274320" eaLnBrk="1" fontAlgn="auto" hangingPunct="1">
              <a:spcAft>
                <a:spcPts val="0"/>
              </a:spcAft>
              <a:buClr>
                <a:schemeClr val="accent3"/>
              </a:buClr>
              <a:buFont typeface="Wingdings 3" panose="05040102010807070707" pitchFamily="18" charset="2"/>
              <a:buNone/>
              <a:defRPr/>
            </a:pPr>
            <a:r>
              <a:rPr lang="tr-TR" sz="2800" dirty="0">
                <a:latin typeface="Arial" charset="0"/>
                <a:cs typeface="Arial" charset="0"/>
              </a:rPr>
              <a:t>                                                     </a:t>
            </a:r>
            <a:r>
              <a:rPr lang="tr-TR" sz="2800" dirty="0" smtClean="0">
                <a:latin typeface="Arial" charset="0"/>
                <a:cs typeface="Arial" charset="0"/>
              </a:rPr>
              <a:t>					</a:t>
            </a:r>
            <a:r>
              <a:rPr lang="tr-TR" sz="2800" b="1" dirty="0" smtClean="0">
                <a:solidFill>
                  <a:srgbClr val="FF0000"/>
                </a:solidFill>
                <a:latin typeface="Arial" charset="0"/>
                <a:cs typeface="Arial" charset="0"/>
              </a:rPr>
              <a:t>ifade </a:t>
            </a:r>
            <a:r>
              <a:rPr lang="tr-TR" sz="2800" b="1" dirty="0">
                <a:solidFill>
                  <a:srgbClr val="FF0000"/>
                </a:solidFill>
                <a:latin typeface="Arial" charset="0"/>
                <a:cs typeface="Arial" charset="0"/>
              </a:rPr>
              <a:t>eder.</a:t>
            </a:r>
          </a:p>
        </p:txBody>
      </p:sp>
    </p:spTree>
    <p:extLst>
      <p:ext uri="{BB962C8B-B14F-4D97-AF65-F5344CB8AC3E}">
        <p14:creationId xmlns:p14="http://schemas.microsoft.com/office/powerpoint/2010/main" val="37749738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85888" y="188384"/>
            <a:ext cx="6172200" cy="1143000"/>
          </a:xfrm>
        </p:spPr>
        <p:txBody>
          <a:bodyPr/>
          <a:lstStyle/>
          <a:p>
            <a:pPr eaLnBrk="1" hangingPunct="1"/>
            <a:r>
              <a:rPr lang="tr-TR" altLang="zh-CN" sz="3100" i="1" dirty="0" smtClean="0">
                <a:cs typeface="隶书"/>
              </a:rPr>
              <a:t>3. Okul Kadrosunun Gelişimi</a:t>
            </a:r>
            <a:endParaRPr lang="tr-TR" altLang="tr-TR" sz="3100" i="1" dirty="0" smtClean="0"/>
          </a:p>
        </p:txBody>
      </p:sp>
      <p:sp>
        <p:nvSpPr>
          <p:cNvPr id="89091" name="Rectangle 3"/>
          <p:cNvSpPr>
            <a:spLocks noGrp="1" noChangeArrowheads="1"/>
          </p:cNvSpPr>
          <p:nvPr>
            <p:ph idx="1"/>
          </p:nvPr>
        </p:nvSpPr>
        <p:spPr>
          <a:xfrm>
            <a:off x="1485900" y="1600201"/>
            <a:ext cx="6172200" cy="4781551"/>
          </a:xfrm>
        </p:spPr>
        <p:txBody>
          <a:bodyPr/>
          <a:lstStyle/>
          <a:p>
            <a:pPr marL="457200" indent="-457200" eaLnBrk="1" hangingPunct="1">
              <a:buFontTx/>
              <a:buAutoNum type="alphaLcPeriod" startAt="2"/>
            </a:pPr>
            <a:r>
              <a:rPr lang="tr-TR" altLang="zh-CN" sz="2100" b="1" i="1" dirty="0" smtClean="0"/>
              <a:t>Öğretmenlerin Mesleki Gelişimini Sağlama</a:t>
            </a:r>
          </a:p>
          <a:p>
            <a:pPr marL="457200" indent="-457200" eaLnBrk="1" hangingPunct="1">
              <a:buFont typeface="Arial" pitchFamily="34" charset="0"/>
              <a:buNone/>
            </a:pPr>
            <a:endParaRPr lang="tr-TR" altLang="zh-CN" sz="2100" b="1" i="1" dirty="0" smtClean="0"/>
          </a:p>
          <a:p>
            <a:pPr marL="457200" indent="-457200" eaLnBrk="1" hangingPunct="1">
              <a:buFont typeface="Arial" pitchFamily="34" charset="0"/>
              <a:buNone/>
            </a:pPr>
            <a:r>
              <a:rPr lang="tr-TR" altLang="zh-CN" sz="2100" dirty="0" smtClean="0"/>
              <a:t>		Öğretmenlerin mesleki gelişimine dönük etkinlikler, okul içinde yada dışında bazı hizmet iç eğitim çalışmalarına katılma, okulda düzenlenecek konferans, seminer, vb. etkinlikler biçiminde gerçekleştirebileceği gibi kendilerini ilgilendiren bazı konulardaki eğitim fırsatlarından öğretmenleri haberdar etme biçiminde de olabilir(</a:t>
            </a:r>
            <a:r>
              <a:rPr lang="tr-TR" altLang="zh-CN" sz="2100" dirty="0" err="1" smtClean="0"/>
              <a:t>Sözüeroğlu</a:t>
            </a:r>
            <a:r>
              <a:rPr lang="tr-TR" altLang="zh-CN" sz="2100" dirty="0" smtClean="0"/>
              <a:t>, 2006). </a:t>
            </a:r>
            <a:endParaRPr lang="tr-TR" altLang="tr-TR" sz="2100" dirty="0" smtClean="0"/>
          </a:p>
        </p:txBody>
      </p:sp>
      <p:sp>
        <p:nvSpPr>
          <p:cNvPr id="89092" name="Rectangle 8"/>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890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247045"/>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tr-TR" altLang="zh-CN" sz="2800" i="1" dirty="0" smtClean="0">
                <a:cs typeface="隶书"/>
              </a:rPr>
              <a:t>4. Olumlu Öğrenme İklimi</a:t>
            </a:r>
            <a:br>
              <a:rPr lang="tr-TR" altLang="zh-CN" sz="2800" i="1" dirty="0" smtClean="0">
                <a:cs typeface="隶书"/>
              </a:rPr>
            </a:br>
            <a:r>
              <a:rPr lang="tr-TR" altLang="zh-CN" sz="2800" i="1" dirty="0" smtClean="0">
                <a:cs typeface="隶书"/>
              </a:rPr>
              <a:t>Geliştirme</a:t>
            </a:r>
            <a:endParaRPr lang="tr-TR" altLang="tr-TR" sz="2800" i="1" dirty="0" smtClean="0"/>
          </a:p>
        </p:txBody>
      </p:sp>
      <p:sp>
        <p:nvSpPr>
          <p:cNvPr id="90115" name="Rectangle 3"/>
          <p:cNvSpPr>
            <a:spLocks noGrp="1" noChangeArrowheads="1"/>
          </p:cNvSpPr>
          <p:nvPr>
            <p:ph idx="1"/>
          </p:nvPr>
        </p:nvSpPr>
        <p:spPr/>
        <p:txBody>
          <a:bodyPr/>
          <a:lstStyle/>
          <a:p>
            <a:pPr eaLnBrk="1" hangingPunct="1">
              <a:lnSpc>
                <a:spcPct val="90000"/>
              </a:lnSpc>
              <a:buFontTx/>
              <a:buNone/>
            </a:pPr>
            <a:endParaRPr lang="tr-TR" altLang="zh-CN" sz="2100" dirty="0" smtClean="0"/>
          </a:p>
          <a:p>
            <a:pPr eaLnBrk="1" hangingPunct="1">
              <a:lnSpc>
                <a:spcPct val="90000"/>
              </a:lnSpc>
              <a:buFontTx/>
              <a:buNone/>
            </a:pPr>
            <a:r>
              <a:rPr lang="tr-TR" altLang="zh-CN" sz="2100" dirty="0" smtClean="0"/>
              <a:t>		Okulun iklimi denince öncelikle okuldaki çalışma koşulları, bu koşulların insanlar üzerindeki etkisi anlaşılır. Bir okuldaki çalışma ikliminin durumu, insanların motivasyonu, okulla bütünleşmesi, moral, performans üzerinde çok yönlü bir etkiye sahiptir. Okul müdürü, her şeyden önce okulda herkesin zevkle çalışabileceği, karşılıklı dostluk ve güvene dayalı olumlu bir okul iklimi oluşturmalıdır (Şişman, 2004).</a:t>
            </a:r>
            <a:r>
              <a:rPr lang="tr-TR" altLang="zh-CN" dirty="0" smtClean="0"/>
              <a:t> </a:t>
            </a:r>
            <a:endParaRPr lang="tr-TR" altLang="tr-TR" dirty="0" smtClean="0"/>
          </a:p>
        </p:txBody>
      </p:sp>
      <p:sp>
        <p:nvSpPr>
          <p:cNvPr id="90116"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01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706627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tr-TR" altLang="zh-CN" sz="2800" i="1" dirty="0" smtClean="0">
                <a:cs typeface="隶书"/>
              </a:rPr>
              <a:t>4. Olumlu Öğrenme İklimi</a:t>
            </a:r>
            <a:br>
              <a:rPr lang="tr-TR" altLang="zh-CN" sz="2800" i="1" dirty="0" smtClean="0">
                <a:cs typeface="隶书"/>
              </a:rPr>
            </a:br>
            <a:r>
              <a:rPr lang="tr-TR" altLang="zh-CN" sz="2800" i="1" dirty="0" smtClean="0">
                <a:cs typeface="隶书"/>
              </a:rPr>
              <a:t>Geliştirme</a:t>
            </a:r>
            <a:endParaRPr lang="tr-TR" altLang="tr-TR" sz="2800" i="1" dirty="0" smtClean="0"/>
          </a:p>
        </p:txBody>
      </p:sp>
      <p:sp>
        <p:nvSpPr>
          <p:cNvPr id="91139" name="Rectangle 3"/>
          <p:cNvSpPr>
            <a:spLocks noGrp="1" noChangeArrowheads="1"/>
          </p:cNvSpPr>
          <p:nvPr>
            <p:ph idx="1"/>
          </p:nvPr>
        </p:nvSpPr>
        <p:spPr/>
        <p:txBody>
          <a:bodyPr/>
          <a:lstStyle/>
          <a:p>
            <a:pPr marL="457200" indent="-457200" eaLnBrk="1" hangingPunct="1">
              <a:buFontTx/>
              <a:buAutoNum type="alphaLcPeriod"/>
            </a:pPr>
            <a:endParaRPr lang="tr-TR" altLang="zh-CN" sz="2200" b="1" i="1" dirty="0" smtClean="0"/>
          </a:p>
          <a:p>
            <a:pPr marL="457200" indent="-457200" eaLnBrk="1" hangingPunct="1">
              <a:buFontTx/>
              <a:buAutoNum type="alphaLcPeriod"/>
            </a:pPr>
            <a:r>
              <a:rPr lang="tr-TR" altLang="zh-CN" sz="2200" i="1" dirty="0" smtClean="0"/>
              <a:t>Paylaşma ve Güvene Dayalı Öğrenme İklimi Oluşturma</a:t>
            </a:r>
          </a:p>
          <a:p>
            <a:pPr marL="457200" indent="-457200" eaLnBrk="1" hangingPunct="1">
              <a:buFontTx/>
              <a:buAutoNum type="alphaLcPeriod"/>
            </a:pPr>
            <a:endParaRPr lang="tr-TR" altLang="zh-CN" sz="2200" i="1" dirty="0" smtClean="0"/>
          </a:p>
          <a:p>
            <a:pPr marL="457200" indent="-457200" eaLnBrk="1" hangingPunct="1">
              <a:buFontTx/>
              <a:buAutoNum type="alphaLcPeriod"/>
            </a:pPr>
            <a:r>
              <a:rPr lang="tr-TR" altLang="zh-CN" sz="2200" b="1" i="1" dirty="0" smtClean="0"/>
              <a:t>Çevrenin ve Ailenin Okula Katılımı ve Desteğini Sağlama</a:t>
            </a:r>
            <a:endParaRPr lang="tr-TR" altLang="tr-TR" sz="2200" b="1" i="1" dirty="0" smtClean="0"/>
          </a:p>
        </p:txBody>
      </p:sp>
      <p:sp>
        <p:nvSpPr>
          <p:cNvPr id="91140"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11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70034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tr-TR" altLang="zh-CN" sz="2400" i="1" dirty="0" smtClean="0">
                <a:cs typeface="隶书"/>
              </a:rPr>
              <a:t>a. Paylaşma ve Güvene Dayalı Öğrenme İklimi Oluşturma</a:t>
            </a:r>
            <a:endParaRPr lang="tr-TR" altLang="tr-TR" sz="2400" i="1" dirty="0" smtClean="0"/>
          </a:p>
        </p:txBody>
      </p:sp>
      <p:sp>
        <p:nvSpPr>
          <p:cNvPr id="92163" name="Rectangle 3"/>
          <p:cNvSpPr>
            <a:spLocks noGrp="1" noChangeArrowheads="1"/>
          </p:cNvSpPr>
          <p:nvPr>
            <p:ph idx="1"/>
          </p:nvPr>
        </p:nvSpPr>
        <p:spPr>
          <a:xfrm>
            <a:off x="1485900" y="1600200"/>
            <a:ext cx="6172200" cy="4853517"/>
          </a:xfrm>
        </p:spPr>
        <p:txBody>
          <a:bodyPr/>
          <a:lstStyle/>
          <a:p>
            <a:pPr eaLnBrk="1" hangingPunct="1">
              <a:lnSpc>
                <a:spcPct val="90000"/>
              </a:lnSpc>
            </a:pPr>
            <a:r>
              <a:rPr lang="tr-TR" altLang="zh-CN" sz="2100" dirty="0" smtClean="0"/>
              <a:t>Okul yöneticileri öğretmen ve öğrencilerin bütünleşmesini , istekle çalışmasını , öğretme ve öğrenme süreçlerine coşku ile katılmasını sağlayacak bir ortam hazırlanmalıdır.</a:t>
            </a:r>
          </a:p>
          <a:p>
            <a:pPr eaLnBrk="1" hangingPunct="1">
              <a:lnSpc>
                <a:spcPct val="90000"/>
              </a:lnSpc>
            </a:pPr>
            <a:endParaRPr lang="tr-TR" altLang="tr-TR" sz="2100" dirty="0" smtClean="0"/>
          </a:p>
          <a:p>
            <a:pPr eaLnBrk="1" hangingPunct="1">
              <a:lnSpc>
                <a:spcPct val="90000"/>
              </a:lnSpc>
            </a:pPr>
            <a:r>
              <a:rPr lang="tr-TR" altLang="zh-CN" sz="2100" i="1" dirty="0" smtClean="0"/>
              <a:t>Okul müdürü olumsuz davranışları ortadan kaldırarak sonuca ulaşmada ortak kabul gören çözümler üretebilmeli yarışan ve çatışan değerler arasından tercihler yapabilmeli , değişik grupların farklı beklentileri arasından doğru olanı seçebilmelidir. </a:t>
            </a:r>
            <a:endParaRPr lang="tr-TR" altLang="tr-TR" sz="2100" i="1" dirty="0" smtClean="0"/>
          </a:p>
        </p:txBody>
      </p:sp>
      <p:sp>
        <p:nvSpPr>
          <p:cNvPr id="92164"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21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9436464"/>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tr-TR" altLang="zh-CN" sz="2400" i="1" dirty="0" smtClean="0">
                <a:cs typeface="隶书"/>
              </a:rPr>
              <a:t>b. Çevrenin ve Ailenin Okula Katılımı ve Desteğini Sağlama</a:t>
            </a:r>
            <a:endParaRPr lang="tr-TR" altLang="tr-TR" sz="2400" i="1" dirty="0" smtClean="0"/>
          </a:p>
        </p:txBody>
      </p:sp>
      <p:sp>
        <p:nvSpPr>
          <p:cNvPr id="93187" name="Rectangle 3"/>
          <p:cNvSpPr>
            <a:spLocks noGrp="1" noChangeArrowheads="1"/>
          </p:cNvSpPr>
          <p:nvPr>
            <p:ph idx="1"/>
          </p:nvPr>
        </p:nvSpPr>
        <p:spPr/>
        <p:txBody>
          <a:bodyPr/>
          <a:lstStyle/>
          <a:p>
            <a:pPr eaLnBrk="1" hangingPunct="1">
              <a:lnSpc>
                <a:spcPct val="90000"/>
              </a:lnSpc>
              <a:buFontTx/>
              <a:buNone/>
            </a:pPr>
            <a:endParaRPr lang="tr-TR" altLang="zh-CN" sz="3000" dirty="0" smtClean="0"/>
          </a:p>
          <a:p>
            <a:pPr eaLnBrk="1" hangingPunct="1">
              <a:lnSpc>
                <a:spcPct val="90000"/>
              </a:lnSpc>
            </a:pPr>
            <a:r>
              <a:rPr lang="tr-TR" altLang="zh-CN" sz="2700" dirty="0" smtClean="0"/>
              <a:t>Okul yöneticisi okul dışı çevre ile eğitim konusunda işbirliği fırsatlarını aramalı, çevresiyle bütünleşmiş bir okul imajı oluşturulmaya çalışmalıdır.</a:t>
            </a:r>
            <a:endParaRPr lang="tr-TR" altLang="tr-TR" sz="2700" dirty="0" smtClean="0"/>
          </a:p>
          <a:p>
            <a:pPr eaLnBrk="1" hangingPunct="1">
              <a:lnSpc>
                <a:spcPct val="90000"/>
              </a:lnSpc>
            </a:pPr>
            <a:r>
              <a:rPr lang="tr-TR" altLang="zh-CN" sz="2700" i="1" dirty="0" smtClean="0"/>
              <a:t>Aileler okul süreçlerinde çeşitli roller alarak planlama geliştirme çalışmalarında da katkı sağlayabilirler.</a:t>
            </a:r>
            <a:endParaRPr lang="tr-TR" altLang="tr-TR" sz="2700" i="1" dirty="0" smtClean="0"/>
          </a:p>
        </p:txBody>
      </p:sp>
      <p:sp>
        <p:nvSpPr>
          <p:cNvPr id="93188"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31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126861"/>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485907" y="275168"/>
            <a:ext cx="6272213" cy="6250517"/>
          </a:xfrm>
          <a:extLst/>
        </p:spPr>
        <p:txBody>
          <a:bodyPr/>
          <a:lstStyle/>
          <a:p>
            <a:pPr marL="571500" indent="-571500" eaLnBrk="1" fontAlgn="auto" hangingPunct="1">
              <a:spcAft>
                <a:spcPts val="0"/>
              </a:spcAft>
              <a:defRPr/>
            </a:pPr>
            <a:r>
              <a:rPr lang="tr-TR" altLang="tr-TR" sz="1800" dirty="0" smtClean="0"/>
              <a:t>	</a:t>
            </a:r>
            <a:r>
              <a:rPr lang="tr-TR" altLang="tr-TR" sz="1800" dirty="0" smtClean="0">
                <a:solidFill>
                  <a:srgbClr val="FF0066"/>
                </a:solidFill>
              </a:rPr>
              <a:t>Öğretim çevresini oluşturma ve yapılandırma rolü, öğretim liderliğinin temelini oluşturmaktadır. Okulda öğretim lideri olarak müdürün;</a:t>
            </a:r>
            <a:br>
              <a:rPr lang="tr-TR" altLang="tr-TR" sz="1800" dirty="0" smtClean="0">
                <a:solidFill>
                  <a:srgbClr val="FF0066"/>
                </a:solidFill>
              </a:rPr>
            </a:br>
            <a:r>
              <a:rPr lang="tr-TR" altLang="tr-TR" sz="1800" dirty="0" smtClean="0"/>
              <a:t/>
            </a:r>
            <a:br>
              <a:rPr lang="tr-TR" altLang="tr-TR" sz="1800" dirty="0" smtClean="0"/>
            </a:br>
            <a:r>
              <a:rPr lang="tr-TR" altLang="tr-TR" sz="1500" dirty="0" smtClean="0">
                <a:solidFill>
                  <a:srgbClr val="FF0066"/>
                </a:solidFill>
              </a:rPr>
              <a:t>1.</a:t>
            </a:r>
            <a:r>
              <a:rPr lang="tr-TR" altLang="tr-TR" sz="1500" dirty="0" smtClean="0"/>
              <a:t>Okulun akademik amaçlarının gerçekleştirilebilmesi için gerekli kaynakları sağlaması,</a:t>
            </a:r>
            <a:br>
              <a:rPr lang="tr-TR" altLang="tr-TR" sz="1500" dirty="0" smtClean="0"/>
            </a:br>
            <a:r>
              <a:rPr lang="tr-TR" altLang="tr-TR" sz="1500" dirty="0" smtClean="0"/>
              <a:t/>
            </a:r>
            <a:br>
              <a:rPr lang="tr-TR" altLang="tr-TR" sz="1500" dirty="0" smtClean="0"/>
            </a:br>
            <a:r>
              <a:rPr lang="tr-TR" altLang="tr-TR" sz="1500" dirty="0" smtClean="0">
                <a:solidFill>
                  <a:srgbClr val="FF0066"/>
                </a:solidFill>
              </a:rPr>
              <a:t>2.</a:t>
            </a:r>
            <a:r>
              <a:rPr lang="tr-TR" altLang="tr-TR" sz="1500" dirty="0" smtClean="0"/>
              <a:t>Öğretmenlerle etkileşiminde, öğretim uygulamalarının geliştirilip yönlendirilmesi için öğretim ve program konuları hakkında bilgi ve beceriye sahip olması,</a:t>
            </a:r>
            <a:br>
              <a:rPr lang="tr-TR" altLang="tr-TR" sz="1500" dirty="0" smtClean="0"/>
            </a:br>
            <a:r>
              <a:rPr lang="tr-TR" altLang="tr-TR" sz="1500" dirty="0" smtClean="0"/>
              <a:t/>
            </a:r>
            <a:br>
              <a:rPr lang="tr-TR" altLang="tr-TR" sz="1500" dirty="0" smtClean="0"/>
            </a:br>
            <a:r>
              <a:rPr lang="tr-TR" altLang="tr-TR" sz="1500" dirty="0" smtClean="0">
                <a:solidFill>
                  <a:srgbClr val="FF0066"/>
                </a:solidFill>
              </a:rPr>
              <a:t>3.</a:t>
            </a:r>
            <a:r>
              <a:rPr lang="tr-TR" altLang="tr-TR" sz="1500" dirty="0" smtClean="0"/>
              <a:t>Bireylerle, küçük ya da büyük gruplarla iletişimde etkili olması,</a:t>
            </a:r>
            <a:br>
              <a:rPr lang="tr-TR" altLang="tr-TR" sz="1500" dirty="0" smtClean="0"/>
            </a:br>
            <a:r>
              <a:rPr lang="tr-TR" altLang="tr-TR" sz="1500" dirty="0" smtClean="0"/>
              <a:t/>
            </a:r>
            <a:br>
              <a:rPr lang="tr-TR" altLang="tr-TR" sz="1500" dirty="0" smtClean="0"/>
            </a:br>
            <a:r>
              <a:rPr lang="tr-TR" altLang="tr-TR" sz="1500" dirty="0" smtClean="0">
                <a:solidFill>
                  <a:srgbClr val="FF0066"/>
                </a:solidFill>
              </a:rPr>
              <a:t>4.</a:t>
            </a:r>
            <a:r>
              <a:rPr lang="tr-TR" altLang="tr-TR" sz="1500" dirty="0" smtClean="0"/>
              <a:t>Okul içinde ve dışında, okulun bütün olarak fiziksel ve felsefi açıdan ne olduğunu personel, öğrenci ve velilerin gözünde görülebilir bir hayal (resim) olarak yaratabilmesi için </a:t>
            </a:r>
            <a:r>
              <a:rPr lang="tr-TR" altLang="tr-TR" sz="1500" dirty="0" err="1" smtClean="0"/>
              <a:t>vizyoner</a:t>
            </a:r>
            <a:r>
              <a:rPr lang="tr-TR" altLang="tr-TR" sz="1500" dirty="0" smtClean="0"/>
              <a:t> bakış açısına sahip olması gerekmektedir.</a:t>
            </a:r>
          </a:p>
        </p:txBody>
      </p:sp>
      <p:sp>
        <p:nvSpPr>
          <p:cNvPr id="94211"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42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39113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500" fill="hold"/>
                                        <p:tgtEl>
                                          <p:spTgt spid="72706"/>
                                        </p:tgtEl>
                                        <p:attrNameLst>
                                          <p:attrName>ppt_x</p:attrName>
                                        </p:attrNameLst>
                                      </p:cBhvr>
                                      <p:tavLst>
                                        <p:tav tm="0">
                                          <p:val>
                                            <p:strVal val="#ppt_x"/>
                                          </p:val>
                                        </p:tav>
                                        <p:tav tm="100000">
                                          <p:val>
                                            <p:strVal val="#ppt_x"/>
                                          </p:val>
                                        </p:tav>
                                      </p:tavLst>
                                    </p:anim>
                                    <p:anim calcmode="lin" valueType="num">
                                      <p:cBhvr additive="base">
                                        <p:cTn id="8" dur="500" fill="hold"/>
                                        <p:tgtEl>
                                          <p:spTgt spid="72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143001" y="3677950"/>
            <a:ext cx="6913563" cy="300082"/>
          </a:xfrm>
          <a:prstGeom prst="rect">
            <a:avLst/>
          </a:prstGeom>
          <a:noFill/>
          <a:ln>
            <a:noFill/>
          </a:ln>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ts val="0"/>
              </a:spcBef>
              <a:spcAft>
                <a:spcPts val="0"/>
              </a:spcAft>
              <a:defRPr/>
            </a:pPr>
            <a:endParaRPr lang="tr-TR" altLang="tr-TR" sz="1350">
              <a:latin typeface="Garamond" panose="02020404030301010803" pitchFamily="18" charset="0"/>
            </a:endParaRPr>
          </a:p>
        </p:txBody>
      </p:sp>
      <p:sp>
        <p:nvSpPr>
          <p:cNvPr id="70659" name="Rectangle 3"/>
          <p:cNvSpPr>
            <a:spLocks noGrp="1" noChangeArrowheads="1"/>
          </p:cNvSpPr>
          <p:nvPr>
            <p:ph type="title"/>
          </p:nvPr>
        </p:nvSpPr>
        <p:spPr>
          <a:xfrm>
            <a:off x="1485900" y="275167"/>
            <a:ext cx="6172200" cy="6250517"/>
          </a:xfrm>
        </p:spPr>
        <p:txBody>
          <a:bodyPr/>
          <a:lstStyle/>
          <a:p>
            <a:pPr eaLnBrk="1" hangingPunct="1"/>
            <a:r>
              <a:rPr lang="tr-TR" altLang="tr-TR" sz="2400" dirty="0" smtClean="0">
                <a:solidFill>
                  <a:schemeClr val="tx1"/>
                </a:solidFill>
              </a:rPr>
              <a:t>Etkili bir öğretim liderliği bağlamında yöneticinin ve okulun aşağıdaki değerlere sahip olması gerekir. </a:t>
            </a:r>
            <a:br>
              <a:rPr lang="tr-TR" altLang="tr-TR" sz="2400" dirty="0" smtClean="0">
                <a:solidFill>
                  <a:schemeClr val="tx1"/>
                </a:solidFill>
              </a:rPr>
            </a:br>
            <a:r>
              <a:rPr lang="tr-TR" altLang="tr-TR" sz="1800" dirty="0" smtClean="0">
                <a:solidFill>
                  <a:schemeClr val="tx1"/>
                </a:solidFill>
              </a:rPr>
              <a:t/>
            </a:r>
            <a:br>
              <a:rPr lang="tr-TR" altLang="tr-TR" sz="1800" dirty="0" smtClean="0">
                <a:solidFill>
                  <a:schemeClr val="tx1"/>
                </a:solidFill>
              </a:rPr>
            </a:br>
            <a:r>
              <a:rPr lang="tr-TR" altLang="tr-TR" sz="1800" dirty="0" smtClean="0">
                <a:solidFill>
                  <a:schemeClr val="tx1"/>
                </a:solidFill>
              </a:rPr>
              <a:t># Her çocuğun </a:t>
            </a:r>
            <a:r>
              <a:rPr lang="tr-TR" altLang="tr-TR" sz="1800" dirty="0" err="1" smtClean="0">
                <a:solidFill>
                  <a:schemeClr val="tx1"/>
                </a:solidFill>
              </a:rPr>
              <a:t>eğitilebilirliğine</a:t>
            </a:r>
            <a:r>
              <a:rPr lang="tr-TR" altLang="tr-TR" sz="1800" dirty="0" smtClean="0">
                <a:solidFill>
                  <a:schemeClr val="tx1"/>
                </a:solidFill>
              </a:rPr>
              <a:t> ve öğrenebileceğine inanılmalıdır.</a:t>
            </a:r>
            <a:br>
              <a:rPr lang="tr-TR" altLang="tr-TR" sz="1800" dirty="0" smtClean="0">
                <a:solidFill>
                  <a:schemeClr val="tx1"/>
                </a:solidFill>
              </a:rPr>
            </a:br>
            <a:r>
              <a:rPr lang="tr-TR" altLang="tr-TR" sz="1800" dirty="0" smtClean="0">
                <a:solidFill>
                  <a:schemeClr val="tx1"/>
                </a:solidFill>
              </a:rPr>
              <a:t/>
            </a:r>
            <a:br>
              <a:rPr lang="tr-TR" altLang="tr-TR" sz="1800" dirty="0" smtClean="0">
                <a:solidFill>
                  <a:schemeClr val="tx1"/>
                </a:solidFill>
              </a:rPr>
            </a:br>
            <a:r>
              <a:rPr lang="tr-TR" altLang="tr-TR" sz="1800" dirty="0" smtClean="0">
                <a:solidFill>
                  <a:schemeClr val="tx1"/>
                </a:solidFill>
              </a:rPr>
              <a:t># Her öğrencinin öğrenmesini sağlamak için bütün çocukları öğrenmeye hazır hale getirmek.</a:t>
            </a:r>
            <a:br>
              <a:rPr lang="tr-TR" altLang="tr-TR" sz="1800" dirty="0" smtClean="0">
                <a:solidFill>
                  <a:schemeClr val="tx1"/>
                </a:solidFill>
              </a:rPr>
            </a:br>
            <a:r>
              <a:rPr lang="tr-TR" altLang="tr-TR" sz="1800" dirty="0" smtClean="0">
                <a:solidFill>
                  <a:schemeClr val="tx1"/>
                </a:solidFill>
              </a:rPr>
              <a:t/>
            </a:r>
            <a:br>
              <a:rPr lang="tr-TR" altLang="tr-TR" sz="1800" dirty="0" smtClean="0">
                <a:solidFill>
                  <a:schemeClr val="tx1"/>
                </a:solidFill>
              </a:rPr>
            </a:br>
            <a:r>
              <a:rPr lang="tr-TR" altLang="tr-TR" sz="1800" dirty="0" smtClean="0">
                <a:solidFill>
                  <a:schemeClr val="tx1"/>
                </a:solidFill>
              </a:rPr>
              <a:t># Kararların öğrenmeyi ve öğretimi güçlendirmek için alınması gerektiğine inanmak.</a:t>
            </a:r>
            <a:br>
              <a:rPr lang="tr-TR" altLang="tr-TR" sz="1800" dirty="0" smtClean="0">
                <a:solidFill>
                  <a:schemeClr val="tx1"/>
                </a:solidFill>
              </a:rPr>
            </a:br>
            <a:r>
              <a:rPr lang="tr-TR" altLang="tr-TR" sz="1800" dirty="0" smtClean="0">
                <a:solidFill>
                  <a:schemeClr val="tx1"/>
                </a:solidFill>
              </a:rPr>
              <a:t/>
            </a:r>
            <a:br>
              <a:rPr lang="tr-TR" altLang="tr-TR" sz="1800" dirty="0" smtClean="0">
                <a:solidFill>
                  <a:schemeClr val="tx1"/>
                </a:solidFill>
              </a:rPr>
            </a:br>
            <a:endParaRPr lang="tr-TR" altLang="tr-TR" sz="1800" dirty="0" smtClean="0">
              <a:solidFill>
                <a:schemeClr val="tx1"/>
              </a:solidFill>
            </a:endParaRPr>
          </a:p>
        </p:txBody>
      </p:sp>
      <p:sp>
        <p:nvSpPr>
          <p:cNvPr id="95236" name="Rectangle 4"/>
          <p:cNvSpPr>
            <a:spLocks noGrp="1" noChangeArrowheads="1"/>
          </p:cNvSpPr>
          <p:nvPr>
            <p:ph idx="1"/>
          </p:nvPr>
        </p:nvSpPr>
        <p:spPr/>
        <p:txBody>
          <a:bodyPr/>
          <a:lstStyle/>
          <a:p>
            <a:pPr eaLnBrk="1" hangingPunct="1">
              <a:buFontTx/>
              <a:buNone/>
            </a:pPr>
            <a:r>
              <a:rPr lang="tr-TR" altLang="tr-TR" dirty="0" smtClean="0"/>
              <a:t>	</a:t>
            </a:r>
          </a:p>
        </p:txBody>
      </p:sp>
      <p:sp>
        <p:nvSpPr>
          <p:cNvPr id="91141" name="Rectangle 5"/>
          <p:cNvSpPr>
            <a:spLocks noChangeArrowheads="1"/>
          </p:cNvSpPr>
          <p:nvPr/>
        </p:nvSpPr>
        <p:spPr bwMode="auto">
          <a:xfrm>
            <a:off x="4462173" y="3273668"/>
            <a:ext cx="184731" cy="300082"/>
          </a:xfrm>
          <a:prstGeom prst="rect">
            <a:avLst/>
          </a:prstGeom>
          <a:noFill/>
          <a:ln>
            <a:noFill/>
          </a:ln>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auto" hangingPunct="1">
              <a:spcBef>
                <a:spcPts val="0"/>
              </a:spcBef>
              <a:spcAft>
                <a:spcPts val="0"/>
              </a:spcAft>
              <a:defRPr/>
            </a:pPr>
            <a:endParaRPr lang="tr-TR" altLang="tr-TR" sz="1350"/>
          </a:p>
        </p:txBody>
      </p:sp>
      <p:sp>
        <p:nvSpPr>
          <p:cNvPr id="95238" name="Rectangle 6"/>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52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5583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box(in)">
                                      <p:cBhvr>
                                        <p:cTn id="7" dur="10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485900" y="275169"/>
            <a:ext cx="6172200" cy="5962651"/>
          </a:xfrm>
          <a:extLst/>
        </p:spPr>
        <p:txBody>
          <a:bodyPr/>
          <a:lstStyle/>
          <a:p>
            <a:pPr eaLnBrk="1" fontAlgn="auto" hangingPunct="1">
              <a:spcAft>
                <a:spcPts val="0"/>
              </a:spcAft>
              <a:defRPr/>
            </a:pPr>
            <a:r>
              <a:rPr lang="tr-TR" altLang="tr-TR" sz="1800" dirty="0" smtClean="0">
                <a:solidFill>
                  <a:schemeClr val="tx1"/>
                </a:solidFill>
              </a:rPr>
              <a:t/>
            </a:r>
            <a:br>
              <a:rPr lang="tr-TR" altLang="tr-TR" sz="1800" dirty="0" smtClean="0">
                <a:solidFill>
                  <a:schemeClr val="tx1"/>
                </a:solidFill>
              </a:rPr>
            </a:br>
            <a:r>
              <a:rPr lang="tr-TR" altLang="tr-TR" sz="1800" dirty="0" smtClean="0">
                <a:solidFill>
                  <a:schemeClr val="tx1"/>
                </a:solidFill>
              </a:rPr>
              <a:t># Okulun geniş bir toplumun bir parçası olarak is görmesi gerektiğine, ailelerle işbirliği ve iletişimin gereğine inanmak.</a:t>
            </a:r>
            <a:br>
              <a:rPr lang="tr-TR" altLang="tr-TR" sz="1800" dirty="0" smtClean="0">
                <a:solidFill>
                  <a:schemeClr val="tx1"/>
                </a:solidFill>
              </a:rPr>
            </a:br>
            <a:r>
              <a:rPr lang="tr-TR" altLang="tr-TR" sz="1800" dirty="0" smtClean="0">
                <a:solidFill>
                  <a:schemeClr val="tx1"/>
                </a:solidFill>
              </a:rPr>
              <a:t/>
            </a:r>
            <a:br>
              <a:rPr lang="tr-TR" altLang="tr-TR" sz="1800" dirty="0" smtClean="0">
                <a:solidFill>
                  <a:schemeClr val="tx1"/>
                </a:solidFill>
              </a:rPr>
            </a:br>
            <a:r>
              <a:rPr lang="tr-TR" altLang="tr-TR" sz="1800" dirty="0" smtClean="0">
                <a:solidFill>
                  <a:schemeClr val="tx1"/>
                </a:solidFill>
              </a:rPr>
              <a:t># Toplumun genel ideallerine inanmak, her öğrencinin nitelikli ve özgür bir eğitim hakkı olduğuna inanmak.</a:t>
            </a:r>
            <a:br>
              <a:rPr lang="tr-TR" altLang="tr-TR" sz="1800" dirty="0" smtClean="0">
                <a:solidFill>
                  <a:schemeClr val="tx1"/>
                </a:solidFill>
              </a:rPr>
            </a:br>
            <a:r>
              <a:rPr lang="tr-TR" altLang="tr-TR" sz="1800" dirty="0" smtClean="0">
                <a:solidFill>
                  <a:schemeClr val="tx1"/>
                </a:solidFill>
              </a:rPr>
              <a:t/>
            </a:r>
            <a:br>
              <a:rPr lang="tr-TR" altLang="tr-TR" sz="1800" dirty="0" smtClean="0">
                <a:solidFill>
                  <a:schemeClr val="tx1"/>
                </a:solidFill>
              </a:rPr>
            </a:br>
            <a:r>
              <a:rPr lang="tr-TR" altLang="tr-TR" sz="1800" dirty="0" smtClean="0">
                <a:solidFill>
                  <a:schemeClr val="tx1"/>
                </a:solidFill>
              </a:rPr>
              <a:t># Sosyal hareketlilik ve eşitlik anlayışını benimsemek, farklı kültür değer ve fikirlere saygı duymak, eğitimi daha iyiye götürmek için diğer kurumlarla sürekli diyalog içinde olmak.</a:t>
            </a:r>
            <a:br>
              <a:rPr lang="tr-TR" altLang="tr-TR" sz="1800" dirty="0" smtClean="0">
                <a:solidFill>
                  <a:schemeClr val="tx1"/>
                </a:solidFill>
              </a:rPr>
            </a:br>
            <a:endParaRPr lang="tr-TR" altLang="tr-TR" sz="1800" dirty="0" smtClean="0">
              <a:solidFill>
                <a:schemeClr val="tx1"/>
              </a:solidFill>
            </a:endParaRPr>
          </a:p>
        </p:txBody>
      </p:sp>
      <p:sp>
        <p:nvSpPr>
          <p:cNvPr id="96259"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6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39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1493839" y="1126068"/>
            <a:ext cx="6319837" cy="4525433"/>
          </a:xfrm>
        </p:spPr>
        <p:txBody>
          <a:bodyPr/>
          <a:lstStyle/>
          <a:p>
            <a:pPr marL="457200" indent="-457200" eaLnBrk="1" hangingPunct="1">
              <a:buFont typeface="Arial" pitchFamily="34" charset="0"/>
              <a:buNone/>
            </a:pPr>
            <a:r>
              <a:rPr lang="tr-TR" altLang="zh-CN" dirty="0" smtClean="0"/>
              <a:t>		</a:t>
            </a:r>
            <a:r>
              <a:rPr lang="tr-TR" altLang="zh-CN" sz="2100" dirty="0" smtClean="0"/>
              <a:t>Andrew ve </a:t>
            </a:r>
            <a:r>
              <a:rPr lang="tr-TR" altLang="zh-CN" sz="2100" dirty="0" err="1" smtClean="0"/>
              <a:t>Soder</a:t>
            </a:r>
            <a:r>
              <a:rPr lang="tr-TR" altLang="zh-CN" sz="2100" dirty="0" smtClean="0"/>
              <a:t> (1987 )’e göre öğretim liderliği </a:t>
            </a:r>
            <a:r>
              <a:rPr lang="tr-TR" altLang="zh-CN" sz="2100" b="1" dirty="0" smtClean="0"/>
              <a:t>4</a:t>
            </a:r>
            <a:r>
              <a:rPr lang="tr-TR" altLang="zh-CN" sz="2100" dirty="0" smtClean="0"/>
              <a:t> boyuttan oluşmaktadır (Şimşek , 2004 : 65). </a:t>
            </a:r>
          </a:p>
          <a:p>
            <a:pPr marL="457200" indent="-457200" eaLnBrk="1" hangingPunct="1">
              <a:buFontTx/>
              <a:buAutoNum type="arabicPeriod"/>
            </a:pPr>
            <a:r>
              <a:rPr lang="tr-TR" altLang="zh-CN" sz="2100" b="1" i="1" dirty="0" smtClean="0"/>
              <a:t>Kaynak sağlayıcılık</a:t>
            </a:r>
          </a:p>
          <a:p>
            <a:pPr marL="457200" indent="-457200" eaLnBrk="1" hangingPunct="1">
              <a:buFontTx/>
              <a:buAutoNum type="arabicPeriod"/>
            </a:pPr>
            <a:r>
              <a:rPr lang="tr-TR" altLang="zh-CN" sz="2100" b="1" i="1" dirty="0" smtClean="0"/>
              <a:t>Öğretim konusunda bizzat kaynaklık etme </a:t>
            </a:r>
          </a:p>
          <a:p>
            <a:pPr marL="457200" indent="-457200" eaLnBrk="1" hangingPunct="1">
              <a:buFontTx/>
              <a:buAutoNum type="arabicPeriod"/>
            </a:pPr>
            <a:r>
              <a:rPr lang="tr-TR" altLang="zh-CN" sz="2100" b="1" i="1" dirty="0" smtClean="0"/>
              <a:t>Model olma</a:t>
            </a:r>
          </a:p>
          <a:p>
            <a:pPr marL="457200" indent="-457200" eaLnBrk="1" hangingPunct="1">
              <a:buFontTx/>
              <a:buAutoNum type="arabicPeriod"/>
            </a:pPr>
            <a:r>
              <a:rPr lang="tr-TR" altLang="zh-CN" sz="2100" b="1" i="1" dirty="0" smtClean="0"/>
              <a:t>Okul ortamında görünme davranışlarıdır.</a:t>
            </a:r>
          </a:p>
        </p:txBody>
      </p:sp>
      <p:sp>
        <p:nvSpPr>
          <p:cNvPr id="97283"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349022"/>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tr-TR" altLang="tr-TR" sz="2400" dirty="0" smtClean="0">
                <a:solidFill>
                  <a:schemeClr val="tx1"/>
                </a:solidFill>
              </a:rPr>
              <a:t>1.Kaynak Sağlayıcı Olarak Okul Yöneticisi</a:t>
            </a:r>
          </a:p>
        </p:txBody>
      </p:sp>
      <p:sp>
        <p:nvSpPr>
          <p:cNvPr id="73731" name="Rectangle 3"/>
          <p:cNvSpPr>
            <a:spLocks noGrp="1" noChangeArrowheads="1"/>
          </p:cNvSpPr>
          <p:nvPr>
            <p:ph idx="1"/>
          </p:nvPr>
        </p:nvSpPr>
        <p:spPr>
          <a:xfrm>
            <a:off x="1485900" y="1413934"/>
            <a:ext cx="6172200" cy="5255684"/>
          </a:xfrm>
        </p:spPr>
        <p:txBody>
          <a:bodyPr/>
          <a:lstStyle/>
          <a:p>
            <a:pPr eaLnBrk="1" hangingPunct="1">
              <a:buFontTx/>
              <a:buNone/>
            </a:pPr>
            <a:r>
              <a:rPr lang="tr-TR" altLang="tr-TR" sz="1800" dirty="0" smtClean="0"/>
              <a:t>		Etkili okul yöneticileri, kaynakları etkili bir şekilde kullanarak, </a:t>
            </a:r>
            <a:r>
              <a:rPr lang="tr-TR" altLang="tr-TR" sz="1800" dirty="0" err="1" smtClean="0"/>
              <a:t>öğretimsel</a:t>
            </a:r>
            <a:r>
              <a:rPr lang="tr-TR" altLang="tr-TR" sz="1800" dirty="0" smtClean="0"/>
              <a:t> etkililiği arttırmayı ve öğretici başarısını en üst düzeye çıkarmayı amaçlar.</a:t>
            </a:r>
          </a:p>
          <a:p>
            <a:pPr eaLnBrk="1" hangingPunct="1">
              <a:buFontTx/>
              <a:buNone/>
            </a:pPr>
            <a:endParaRPr lang="tr-TR" altLang="tr-TR" sz="1800" dirty="0" smtClean="0"/>
          </a:p>
          <a:p>
            <a:pPr eaLnBrk="1" hangingPunct="1"/>
            <a:r>
              <a:rPr lang="tr-TR" altLang="tr-TR" sz="1800" dirty="0" smtClean="0"/>
              <a:t>Öğretimsel lider, zaman ve kaynakları etkili olarak kullanır.</a:t>
            </a:r>
          </a:p>
          <a:p>
            <a:pPr eaLnBrk="1" hangingPunct="1"/>
            <a:r>
              <a:rPr lang="tr-TR" altLang="tr-TR" sz="1800" dirty="0" smtClean="0"/>
              <a:t>Değişmeye uygun bir iklim oluşturur.</a:t>
            </a:r>
          </a:p>
          <a:p>
            <a:pPr eaLnBrk="1" hangingPunct="1"/>
            <a:r>
              <a:rPr lang="tr-TR" altLang="tr-TR" sz="1800" dirty="0" smtClean="0"/>
              <a:t>Okul personelini motive etme yeterliğine sahiptir.</a:t>
            </a:r>
          </a:p>
          <a:p>
            <a:pPr eaLnBrk="1" hangingPunct="1"/>
            <a:r>
              <a:rPr lang="tr-TR" altLang="tr-TR" sz="1800" dirty="0" smtClean="0"/>
              <a:t>Okul personelinin </a:t>
            </a:r>
            <a:r>
              <a:rPr lang="tr-TR" altLang="tr-TR" sz="1800" dirty="0" err="1" smtClean="0"/>
              <a:t>öğretimsel</a:t>
            </a:r>
            <a:r>
              <a:rPr lang="tr-TR" altLang="tr-TR" sz="1800" dirty="0" smtClean="0"/>
              <a:t> kaynaklardan yararlanma konusundaki güçlü ve zayıf yönlerini bilir.</a:t>
            </a:r>
          </a:p>
          <a:p>
            <a:pPr eaLnBrk="1" hangingPunct="1">
              <a:buFontTx/>
              <a:buNone/>
            </a:pPr>
            <a:endParaRPr lang="tr-TR" altLang="tr-TR" sz="1800" dirty="0" smtClean="0"/>
          </a:p>
        </p:txBody>
      </p:sp>
      <p:sp>
        <p:nvSpPr>
          <p:cNvPr id="98308"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830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2966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checkerboard(across)">
                                      <p:cBhvr>
                                        <p:cTn id="7" dur="1000"/>
                                        <p:tgtEl>
                                          <p:spTgt spid="73730"/>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73731">
                                            <p:txEl>
                                              <p:pRg st="0" end="0"/>
                                            </p:txEl>
                                          </p:spTgt>
                                        </p:tgtEl>
                                        <p:attrNameLst>
                                          <p:attrName>style.visibility</p:attrName>
                                        </p:attrNameLst>
                                      </p:cBhvr>
                                      <p:to>
                                        <p:strVal val="visible"/>
                                      </p:to>
                                    </p:set>
                                    <p:animEffect transition="in" filter="checkerboard(across)">
                                      <p:cBhvr>
                                        <p:cTn id="11" dur="500"/>
                                        <p:tgtEl>
                                          <p:spTgt spid="73731">
                                            <p:txEl>
                                              <p:pRg st="0" end="0"/>
                                            </p:txEl>
                                          </p:spTgt>
                                        </p:tgtEl>
                                      </p:cBhvr>
                                    </p:animEffect>
                                  </p:childTnLst>
                                </p:cTn>
                              </p:par>
                            </p:childTnLst>
                          </p:cTn>
                        </p:par>
                        <p:par>
                          <p:cTn id="12" fill="hold" nodeType="afterGroup">
                            <p:stCondLst>
                              <p:cond delay="1500"/>
                            </p:stCondLst>
                            <p:childTnLst>
                              <p:par>
                                <p:cTn id="13" presetID="5" presetClass="entr" presetSubtype="10" fill="hold" nodeType="afterEffect">
                                  <p:stCondLst>
                                    <p:cond delay="0"/>
                                  </p:stCondLst>
                                  <p:childTnLst>
                                    <p:set>
                                      <p:cBhvr>
                                        <p:cTn id="14" dur="1" fill="hold">
                                          <p:stCondLst>
                                            <p:cond delay="0"/>
                                          </p:stCondLst>
                                        </p:cTn>
                                        <p:tgtEl>
                                          <p:spTgt spid="73731">
                                            <p:txEl>
                                              <p:pRg st="2" end="2"/>
                                            </p:txEl>
                                          </p:spTgt>
                                        </p:tgtEl>
                                        <p:attrNameLst>
                                          <p:attrName>style.visibility</p:attrName>
                                        </p:attrNameLst>
                                      </p:cBhvr>
                                      <p:to>
                                        <p:strVal val="visible"/>
                                      </p:to>
                                    </p:set>
                                    <p:animEffect transition="in" filter="checkerboard(across)">
                                      <p:cBhvr>
                                        <p:cTn id="15" dur="500"/>
                                        <p:tgtEl>
                                          <p:spTgt spid="73731">
                                            <p:txEl>
                                              <p:pRg st="2" end="2"/>
                                            </p:txEl>
                                          </p:spTgt>
                                        </p:tgtEl>
                                      </p:cBhvr>
                                    </p:animEffect>
                                  </p:childTnLst>
                                </p:cTn>
                              </p:par>
                            </p:childTnLst>
                          </p:cTn>
                        </p:par>
                        <p:par>
                          <p:cTn id="16" fill="hold" nodeType="afterGroup">
                            <p:stCondLst>
                              <p:cond delay="2000"/>
                            </p:stCondLst>
                            <p:childTnLst>
                              <p:par>
                                <p:cTn id="17" presetID="5" presetClass="entr" presetSubtype="10" fill="hold" nodeType="afterEffect">
                                  <p:stCondLst>
                                    <p:cond delay="0"/>
                                  </p:stCondLst>
                                  <p:childTnLst>
                                    <p:set>
                                      <p:cBhvr>
                                        <p:cTn id="18" dur="1" fill="hold">
                                          <p:stCondLst>
                                            <p:cond delay="0"/>
                                          </p:stCondLst>
                                        </p:cTn>
                                        <p:tgtEl>
                                          <p:spTgt spid="73731">
                                            <p:txEl>
                                              <p:pRg st="3" end="3"/>
                                            </p:txEl>
                                          </p:spTgt>
                                        </p:tgtEl>
                                        <p:attrNameLst>
                                          <p:attrName>style.visibility</p:attrName>
                                        </p:attrNameLst>
                                      </p:cBhvr>
                                      <p:to>
                                        <p:strVal val="visible"/>
                                      </p:to>
                                    </p:set>
                                    <p:animEffect transition="in" filter="checkerboard(across)">
                                      <p:cBhvr>
                                        <p:cTn id="19" dur="500"/>
                                        <p:tgtEl>
                                          <p:spTgt spid="73731">
                                            <p:txEl>
                                              <p:pRg st="3" end="3"/>
                                            </p:txEl>
                                          </p:spTgt>
                                        </p:tgtEl>
                                      </p:cBhvr>
                                    </p:animEffect>
                                  </p:childTnLst>
                                </p:cTn>
                              </p:par>
                            </p:childTnLst>
                          </p:cTn>
                        </p:par>
                        <p:par>
                          <p:cTn id="20" fill="hold" nodeType="afterGroup">
                            <p:stCondLst>
                              <p:cond delay="2500"/>
                            </p:stCondLst>
                            <p:childTnLst>
                              <p:par>
                                <p:cTn id="21" presetID="5" presetClass="entr" presetSubtype="10" fill="hold" nodeType="afterEffect">
                                  <p:stCondLst>
                                    <p:cond delay="0"/>
                                  </p:stCondLst>
                                  <p:childTnLst>
                                    <p:set>
                                      <p:cBhvr>
                                        <p:cTn id="22" dur="1" fill="hold">
                                          <p:stCondLst>
                                            <p:cond delay="0"/>
                                          </p:stCondLst>
                                        </p:cTn>
                                        <p:tgtEl>
                                          <p:spTgt spid="73731">
                                            <p:txEl>
                                              <p:pRg st="4" end="4"/>
                                            </p:txEl>
                                          </p:spTgt>
                                        </p:tgtEl>
                                        <p:attrNameLst>
                                          <p:attrName>style.visibility</p:attrName>
                                        </p:attrNameLst>
                                      </p:cBhvr>
                                      <p:to>
                                        <p:strVal val="visible"/>
                                      </p:to>
                                    </p:set>
                                    <p:animEffect transition="in" filter="checkerboard(across)">
                                      <p:cBhvr>
                                        <p:cTn id="23" dur="500"/>
                                        <p:tgtEl>
                                          <p:spTgt spid="73731">
                                            <p:txEl>
                                              <p:pRg st="4" end="4"/>
                                            </p:txEl>
                                          </p:spTgt>
                                        </p:tgtEl>
                                      </p:cBhvr>
                                    </p:animEffect>
                                  </p:childTnLst>
                                </p:cTn>
                              </p:par>
                            </p:childTnLst>
                          </p:cTn>
                        </p:par>
                        <p:par>
                          <p:cTn id="24" fill="hold" nodeType="afterGroup">
                            <p:stCondLst>
                              <p:cond delay="3000"/>
                            </p:stCondLst>
                            <p:childTnLst>
                              <p:par>
                                <p:cTn id="25" presetID="5" presetClass="entr" presetSubtype="10" fill="hold" nodeType="afterEffect">
                                  <p:stCondLst>
                                    <p:cond delay="0"/>
                                  </p:stCondLst>
                                  <p:childTnLst>
                                    <p:set>
                                      <p:cBhvr>
                                        <p:cTn id="26" dur="1" fill="hold">
                                          <p:stCondLst>
                                            <p:cond delay="0"/>
                                          </p:stCondLst>
                                        </p:cTn>
                                        <p:tgtEl>
                                          <p:spTgt spid="73731">
                                            <p:txEl>
                                              <p:pRg st="5" end="5"/>
                                            </p:txEl>
                                          </p:spTgt>
                                        </p:tgtEl>
                                        <p:attrNameLst>
                                          <p:attrName>style.visibility</p:attrName>
                                        </p:attrNameLst>
                                      </p:cBhvr>
                                      <p:to>
                                        <p:strVal val="visible"/>
                                      </p:to>
                                    </p:set>
                                    <p:animEffect transition="in" filter="checkerboard(across)">
                                      <p:cBhvr>
                                        <p:cTn id="27" dur="500"/>
                                        <p:tgtEl>
                                          <p:spTgt spid="737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0995" name="Rectangle 3"/>
          <p:cNvSpPr>
            <a:spLocks noGrp="1" noChangeArrowheads="1"/>
          </p:cNvSpPr>
          <p:nvPr>
            <p:ph idx="1"/>
          </p:nvPr>
        </p:nvSpPr>
        <p:spPr>
          <a:xfrm>
            <a:off x="1303339" y="571501"/>
            <a:ext cx="7157093" cy="5391151"/>
          </a:xfrm>
          <a:ln>
            <a:solidFill>
              <a:srgbClr val="0000FF"/>
            </a:solidFill>
          </a:ln>
        </p:spPr>
        <p:txBody>
          <a:bodyPr rtlCol="0">
            <a:normAutofit fontScale="92500" lnSpcReduction="10000"/>
          </a:bodyPr>
          <a:lstStyle/>
          <a:p>
            <a:pPr marL="274320" indent="-274320" eaLnBrk="1" fontAlgn="auto" hangingPunct="1">
              <a:spcAft>
                <a:spcPts val="0"/>
              </a:spcAft>
              <a:buClr>
                <a:schemeClr val="accent3"/>
              </a:buClr>
              <a:buFont typeface="Wingdings 2"/>
              <a:buChar char=""/>
              <a:defRPr/>
            </a:pPr>
            <a:r>
              <a:rPr lang="tr-TR" b="1" dirty="0" smtClean="0">
                <a:solidFill>
                  <a:srgbClr val="FF0000"/>
                </a:solidFill>
                <a:latin typeface="Times New Roman" panose="02020603050405020304" pitchFamily="18" charset="0"/>
                <a:cs typeface="Times New Roman" panose="02020603050405020304" pitchFamily="18" charset="0"/>
              </a:rPr>
              <a:t>Liderlik sürecinin Bileşenleri:</a:t>
            </a:r>
          </a:p>
          <a:p>
            <a:pPr marL="274320" indent="-274320" eaLnBrk="1" fontAlgn="auto" hangingPunct="1">
              <a:spcAft>
                <a:spcPts val="0"/>
              </a:spcAft>
              <a:buClr>
                <a:schemeClr val="accent3"/>
              </a:buClr>
              <a:buFont typeface="Wingdings 3" panose="05040102010807070707" pitchFamily="18" charset="2"/>
              <a:buNone/>
              <a:defRPr/>
            </a:pPr>
            <a:endParaRPr lang="tr-TR" dirty="0" smtClean="0">
              <a:solidFill>
                <a:srgbClr val="660066"/>
              </a:solidFill>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3" panose="05040102010807070707" pitchFamily="18" charset="2"/>
              <a:buNone/>
              <a:defRPr/>
            </a:pPr>
            <a:r>
              <a:rPr lang="tr-TR" b="1" dirty="0" smtClean="0">
                <a:solidFill>
                  <a:srgbClr val="FF0000"/>
                </a:solidFill>
                <a:latin typeface="Times New Roman" panose="02020603050405020304" pitchFamily="18" charset="0"/>
                <a:cs typeface="Times New Roman" panose="02020603050405020304" pitchFamily="18" charset="0"/>
              </a:rPr>
              <a:t>Amaç:</a:t>
            </a:r>
          </a:p>
          <a:p>
            <a:pPr marL="274320" indent="-274320" eaLnBrk="1" fontAlgn="auto" hangingPunct="1">
              <a:spcAft>
                <a:spcPts val="0"/>
              </a:spcAft>
              <a:buClr>
                <a:schemeClr val="accent3"/>
              </a:buClr>
              <a:buFont typeface="Wingdings 2"/>
              <a:buChar char=""/>
              <a:defRPr/>
            </a:pPr>
            <a:r>
              <a:rPr lang="tr-TR"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Lider, ne yapmak istediği hakkında berrak bir fikir sahibidir, engeller karşısında yoluna devam edebilecek gücü vardır.</a:t>
            </a:r>
          </a:p>
          <a:p>
            <a:pPr marL="274320" indent="-274320" eaLnBrk="1" fontAlgn="auto" hangingPunct="1">
              <a:spcAft>
                <a:spcPts val="0"/>
              </a:spcAft>
              <a:buClr>
                <a:schemeClr val="accent3"/>
              </a:buClr>
              <a:buFont typeface="Wingdings" pitchFamily="2" charset="2"/>
              <a:buNone/>
              <a:defRPr/>
            </a:pPr>
            <a:endParaRPr lang="tr-TR"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274320" indent="-274320" eaLnBrk="1" fontAlgn="auto" hangingPunct="1">
              <a:spcAft>
                <a:spcPts val="0"/>
              </a:spcAft>
              <a:buClr>
                <a:schemeClr val="accent3"/>
              </a:buClr>
              <a:buFont typeface="Wingdings 3" panose="05040102010807070707" pitchFamily="18" charset="2"/>
              <a:buNone/>
              <a:defRPr/>
            </a:pPr>
            <a:r>
              <a:rPr lang="tr-TR" b="1" dirty="0" smtClean="0">
                <a:solidFill>
                  <a:srgbClr val="FF0000"/>
                </a:solidFill>
                <a:latin typeface="Times New Roman" panose="02020603050405020304" pitchFamily="18" charset="0"/>
                <a:cs typeface="Times New Roman" panose="02020603050405020304" pitchFamily="18" charset="0"/>
              </a:rPr>
              <a:t>Tutku:</a:t>
            </a:r>
          </a:p>
          <a:p>
            <a:pPr marL="274320" indent="-274320" eaLnBrk="1" fontAlgn="auto" hangingPunct="1">
              <a:spcAft>
                <a:spcPts val="0"/>
              </a:spcAft>
              <a:buClr>
                <a:schemeClr val="accent3"/>
              </a:buClr>
              <a:buFont typeface="Wingdings 2"/>
              <a:buChar char=""/>
              <a:defRPr/>
            </a:pPr>
            <a:r>
              <a:rPr lang="tr-TR"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Lider yaptığı işi ve o işi yapmayı sever. Tutkularını dile getiren lider, diğer insanlara umut ve ilham verir.</a:t>
            </a:r>
          </a:p>
        </p:txBody>
      </p:sp>
      <p:sp>
        <p:nvSpPr>
          <p:cNvPr id="22533" name="7 Altbilgi Yer Tutucusu"/>
          <p:cNvSpPr>
            <a:spLocks noGrp="1"/>
          </p:cNvSpPr>
          <p:nvPr>
            <p:ph type="ftr" sz="quarter" idx="11"/>
          </p:nvPr>
        </p:nvSpPr>
        <p:spPr bwMode="auto">
          <a:xfrm>
            <a:off x="2319338" y="8098367"/>
            <a:ext cx="5581650" cy="368300"/>
          </a:xfrm>
          <a:solidFill>
            <a:srgbClr val="FFFF00"/>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tr-TR" altLang="tr-TR" sz="1200" smtClean="0">
                <a:latin typeface="Times New Roman" pitchFamily="18" charset="0"/>
              </a:rPr>
              <a:t>     </a:t>
            </a:r>
            <a:r>
              <a:rPr lang="tr-TR" altLang="tr-TR" sz="1200" b="1" smtClean="0">
                <a:solidFill>
                  <a:srgbClr val="000099"/>
                </a:solidFill>
                <a:latin typeface="Times New Roman" pitchFamily="18" charset="0"/>
              </a:rPr>
              <a:t>İdris Düzcan Maarif  Müfettişi İzmir  idrisduzcan@hotmail.com  05425835378  </a:t>
            </a:r>
            <a:endParaRPr lang="tr-TR" altLang="tr-TR" sz="1200" b="1" smtClean="0">
              <a:solidFill>
                <a:schemeClr val="bg1"/>
              </a:solidFill>
              <a:latin typeface="Times New Roman" pitchFamily="18" charset="0"/>
            </a:endParaRPr>
          </a:p>
        </p:txBody>
      </p:sp>
    </p:spTree>
    <p:extLst>
      <p:ext uri="{BB962C8B-B14F-4D97-AF65-F5344CB8AC3E}">
        <p14:creationId xmlns:p14="http://schemas.microsoft.com/office/powerpoint/2010/main" val="8876592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5">
                                            <p:txEl>
                                              <p:pRg st="0" end="0"/>
                                            </p:txEl>
                                          </p:spTgt>
                                        </p:tgtEl>
                                        <p:attrNameLst>
                                          <p:attrName>style.visibility</p:attrName>
                                        </p:attrNameLst>
                                      </p:cBhvr>
                                      <p:to>
                                        <p:strVal val="visible"/>
                                      </p:to>
                                    </p:set>
                                    <p:animEffect transition="in" filter="wipe(left)">
                                      <p:cBhvr>
                                        <p:cTn id="7" dur="500"/>
                                        <p:tgtEl>
                                          <p:spTgt spid="340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40995">
                                            <p:txEl>
                                              <p:pRg st="2" end="2"/>
                                            </p:txEl>
                                          </p:spTgt>
                                        </p:tgtEl>
                                        <p:attrNameLst>
                                          <p:attrName>style.visibility</p:attrName>
                                        </p:attrNameLst>
                                      </p:cBhvr>
                                      <p:to>
                                        <p:strVal val="visible"/>
                                      </p:to>
                                    </p:set>
                                    <p:animEffect transition="in" filter="wipe(left)">
                                      <p:cBhvr>
                                        <p:cTn id="12" dur="500"/>
                                        <p:tgtEl>
                                          <p:spTgt spid="3409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40995">
                                            <p:txEl>
                                              <p:pRg st="3" end="3"/>
                                            </p:txEl>
                                          </p:spTgt>
                                        </p:tgtEl>
                                        <p:attrNameLst>
                                          <p:attrName>style.visibility</p:attrName>
                                        </p:attrNameLst>
                                      </p:cBhvr>
                                      <p:to>
                                        <p:strVal val="visible"/>
                                      </p:to>
                                    </p:set>
                                    <p:animEffect transition="in" filter="wipe(left)">
                                      <p:cBhvr>
                                        <p:cTn id="17" dur="500"/>
                                        <p:tgtEl>
                                          <p:spTgt spid="3409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0995">
                                            <p:txEl>
                                              <p:pRg st="5" end="5"/>
                                            </p:txEl>
                                          </p:spTgt>
                                        </p:tgtEl>
                                        <p:attrNameLst>
                                          <p:attrName>style.visibility</p:attrName>
                                        </p:attrNameLst>
                                      </p:cBhvr>
                                      <p:to>
                                        <p:strVal val="visible"/>
                                      </p:to>
                                    </p:set>
                                    <p:animEffect transition="in" filter="wipe(left)">
                                      <p:cBhvr>
                                        <p:cTn id="22" dur="500"/>
                                        <p:tgtEl>
                                          <p:spTgt spid="34099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0995">
                                            <p:txEl>
                                              <p:pRg st="6" end="6"/>
                                            </p:txEl>
                                          </p:spTgt>
                                        </p:tgtEl>
                                        <p:attrNameLst>
                                          <p:attrName>style.visibility</p:attrName>
                                        </p:attrNameLst>
                                      </p:cBhvr>
                                      <p:to>
                                        <p:strVal val="visible"/>
                                      </p:to>
                                    </p:set>
                                    <p:animEffect transition="in" filter="wipe(left)">
                                      <p:cBhvr>
                                        <p:cTn id="27" dur="500"/>
                                        <p:tgtEl>
                                          <p:spTgt spid="3409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5" grpId="0" build="p"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tr-TR" altLang="tr-TR" sz="2400" dirty="0" smtClean="0">
                <a:solidFill>
                  <a:schemeClr val="tx1"/>
                </a:solidFill>
              </a:rPr>
              <a:t>2.Öğretimsel Kaynak Olarak Okul Yöneticisi</a:t>
            </a:r>
          </a:p>
        </p:txBody>
      </p:sp>
      <p:sp>
        <p:nvSpPr>
          <p:cNvPr id="74755" name="Rectangle 3"/>
          <p:cNvSpPr>
            <a:spLocks noGrp="1" noChangeArrowheads="1"/>
          </p:cNvSpPr>
          <p:nvPr>
            <p:ph idx="1"/>
          </p:nvPr>
        </p:nvSpPr>
        <p:spPr>
          <a:xfrm>
            <a:off x="1485900" y="1483785"/>
            <a:ext cx="6172200" cy="5185833"/>
          </a:xfrm>
        </p:spPr>
        <p:txBody>
          <a:bodyPr rtlCol="0">
            <a:normAutofit/>
          </a:bodyPr>
          <a:lstStyle/>
          <a:p>
            <a:pPr marL="274320" indent="-274320" eaLnBrk="1" fontAlgn="auto" hangingPunct="1">
              <a:lnSpc>
                <a:spcPct val="80000"/>
              </a:lnSpc>
              <a:spcAft>
                <a:spcPts val="0"/>
              </a:spcAft>
              <a:buClr>
                <a:schemeClr val="accent3"/>
              </a:buClr>
              <a:buFontTx/>
              <a:buNone/>
              <a:defRPr/>
            </a:pPr>
            <a:r>
              <a:rPr lang="tr-TR" altLang="tr-TR" sz="1050" dirty="0">
                <a:solidFill>
                  <a:schemeClr val="tx1">
                    <a:lumMod val="65000"/>
                    <a:lumOff val="35000"/>
                  </a:schemeClr>
                </a:solidFill>
              </a:rPr>
              <a:t>		</a:t>
            </a:r>
            <a:r>
              <a:rPr lang="tr-TR" altLang="tr-TR" sz="1800" dirty="0">
                <a:solidFill>
                  <a:schemeClr val="tx1">
                    <a:lumMod val="65000"/>
                    <a:lumOff val="35000"/>
                  </a:schemeClr>
                </a:solidFill>
              </a:rPr>
              <a:t>Sınıftaki öğrenme ortamını geliştirmeye uğraşır. Öğretmenlerle etkili iletişim kurarak, onların öğretim materyallerini ve yeni öğretim stratejilerini kullanmalarını özendirir.</a:t>
            </a:r>
          </a:p>
          <a:p>
            <a:pPr marL="274320" indent="-274320" eaLnBrk="1" fontAlgn="auto" hangingPunct="1">
              <a:lnSpc>
                <a:spcPct val="80000"/>
              </a:lnSpc>
              <a:spcAft>
                <a:spcPts val="0"/>
              </a:spcAft>
              <a:buClr>
                <a:schemeClr val="accent3"/>
              </a:buClr>
              <a:buFontTx/>
              <a:buNone/>
              <a:defRPr/>
            </a:pPr>
            <a:r>
              <a:rPr lang="tr-TR" altLang="tr-TR" sz="1050" dirty="0">
                <a:solidFill>
                  <a:schemeClr val="tx1">
                    <a:lumMod val="65000"/>
                    <a:lumOff val="35000"/>
                  </a:schemeClr>
                </a:solidFill>
              </a:rPr>
              <a:t>	</a:t>
            </a:r>
          </a:p>
          <a:p>
            <a:pPr marL="274320" indent="-274320" eaLnBrk="1" fontAlgn="auto" hangingPunct="1">
              <a:lnSpc>
                <a:spcPct val="80000"/>
              </a:lnSpc>
              <a:spcAft>
                <a:spcPts val="0"/>
              </a:spcAft>
              <a:buClr>
                <a:schemeClr val="accent3"/>
              </a:buClr>
              <a:buFont typeface="Wingdings 2"/>
              <a:buChar char=""/>
              <a:defRPr/>
            </a:pPr>
            <a:r>
              <a:rPr lang="tr-TR" altLang="tr-TR" sz="1800" dirty="0">
                <a:solidFill>
                  <a:schemeClr val="tx1">
                    <a:lumMod val="65000"/>
                    <a:lumOff val="35000"/>
                  </a:schemeClr>
                </a:solidFill>
              </a:rPr>
              <a:t>Etkili </a:t>
            </a:r>
            <a:r>
              <a:rPr lang="tr-TR" altLang="tr-TR" sz="1800" dirty="0" err="1">
                <a:solidFill>
                  <a:schemeClr val="tx1">
                    <a:lumMod val="65000"/>
                    <a:lumOff val="35000"/>
                  </a:schemeClr>
                </a:solidFill>
              </a:rPr>
              <a:t>öğretimsel</a:t>
            </a:r>
            <a:r>
              <a:rPr lang="tr-TR" altLang="tr-TR" sz="1800" dirty="0">
                <a:solidFill>
                  <a:schemeClr val="tx1">
                    <a:lumMod val="65000"/>
                    <a:lumOff val="35000"/>
                  </a:schemeClr>
                </a:solidFill>
              </a:rPr>
              <a:t> stratejiler geliştirme ve öğretmeni sağlıklı bir şekilde değerlendirme yeteneğine sahiptir.</a:t>
            </a:r>
          </a:p>
          <a:p>
            <a:pPr marL="274320" indent="-274320" eaLnBrk="1" fontAlgn="auto" hangingPunct="1">
              <a:lnSpc>
                <a:spcPct val="80000"/>
              </a:lnSpc>
              <a:spcAft>
                <a:spcPts val="0"/>
              </a:spcAft>
              <a:buClr>
                <a:schemeClr val="accent3"/>
              </a:buClr>
              <a:buFont typeface="Wingdings 2"/>
              <a:buChar char=""/>
              <a:defRPr/>
            </a:pPr>
            <a:r>
              <a:rPr lang="tr-TR" altLang="tr-TR" sz="1800" dirty="0">
                <a:solidFill>
                  <a:schemeClr val="tx1">
                    <a:lumMod val="65000"/>
                    <a:lumOff val="35000"/>
                  </a:schemeClr>
                </a:solidFill>
              </a:rPr>
              <a:t>Öğretmenlerin öğretimin geliştirilmesi amacıyla stratejileri ne ölçüde kullandığını denetler.</a:t>
            </a:r>
          </a:p>
          <a:p>
            <a:pPr marL="274320" indent="-274320" eaLnBrk="1" fontAlgn="auto" hangingPunct="1">
              <a:lnSpc>
                <a:spcPct val="80000"/>
              </a:lnSpc>
              <a:spcAft>
                <a:spcPts val="0"/>
              </a:spcAft>
              <a:buClr>
                <a:schemeClr val="accent3"/>
              </a:buClr>
              <a:buFont typeface="Wingdings 2"/>
              <a:buChar char=""/>
              <a:defRPr/>
            </a:pPr>
            <a:r>
              <a:rPr lang="tr-TR" altLang="tr-TR" sz="1800" dirty="0">
                <a:solidFill>
                  <a:schemeClr val="tx1">
                    <a:lumMod val="65000"/>
                    <a:lumOff val="35000"/>
                  </a:schemeClr>
                </a:solidFill>
              </a:rPr>
              <a:t>Öğrencilerin başarılarına yönelik </a:t>
            </a:r>
            <a:r>
              <a:rPr lang="tr-TR" altLang="tr-TR" sz="1800" dirty="0" err="1">
                <a:solidFill>
                  <a:schemeClr val="tx1">
                    <a:lumMod val="65000"/>
                    <a:lumOff val="35000"/>
                  </a:schemeClr>
                </a:solidFill>
              </a:rPr>
              <a:t>öğretimsel</a:t>
            </a:r>
            <a:r>
              <a:rPr lang="tr-TR" altLang="tr-TR" sz="1800" dirty="0">
                <a:solidFill>
                  <a:schemeClr val="tx1">
                    <a:lumMod val="65000"/>
                    <a:lumOff val="35000"/>
                  </a:schemeClr>
                </a:solidFill>
              </a:rPr>
              <a:t> konulara ilişkin bilgilerden doğrudan yararlanır ve eğitimsel programları değerlendirir.</a:t>
            </a:r>
          </a:p>
          <a:p>
            <a:pPr marL="274320" indent="-274320" eaLnBrk="1" fontAlgn="auto" hangingPunct="1">
              <a:lnSpc>
                <a:spcPct val="80000"/>
              </a:lnSpc>
              <a:spcAft>
                <a:spcPts val="0"/>
              </a:spcAft>
              <a:buClr>
                <a:schemeClr val="accent3"/>
              </a:buClr>
              <a:buFont typeface="Wingdings 2"/>
              <a:buChar char=""/>
              <a:defRPr/>
            </a:pPr>
            <a:r>
              <a:rPr lang="tr-TR" altLang="tr-TR" sz="1800" dirty="0">
                <a:solidFill>
                  <a:schemeClr val="tx1">
                    <a:lumMod val="65000"/>
                    <a:lumOff val="35000"/>
                  </a:schemeClr>
                </a:solidFill>
              </a:rPr>
              <a:t>Personel değerlendirme politikalarını başarılı bir şekilde uygular.</a:t>
            </a:r>
          </a:p>
          <a:p>
            <a:pPr marL="274320" indent="-274320" eaLnBrk="1" fontAlgn="auto" hangingPunct="1">
              <a:lnSpc>
                <a:spcPct val="80000"/>
              </a:lnSpc>
              <a:spcAft>
                <a:spcPts val="0"/>
              </a:spcAft>
              <a:buClr>
                <a:schemeClr val="accent3"/>
              </a:buClr>
              <a:buFont typeface="Wingdings 2"/>
              <a:buChar char=""/>
              <a:defRPr/>
            </a:pPr>
            <a:r>
              <a:rPr lang="tr-TR" altLang="tr-TR" sz="1800" dirty="0">
                <a:solidFill>
                  <a:schemeClr val="tx1">
                    <a:lumMod val="65000"/>
                    <a:lumOff val="35000"/>
                  </a:schemeClr>
                </a:solidFill>
              </a:rPr>
              <a:t>Öğretimsel programların uygulanmasında, öğrencinin öğrenme amaçlarının önemini bilir.</a:t>
            </a:r>
          </a:p>
          <a:p>
            <a:pPr marL="274320" indent="-274320" algn="just" eaLnBrk="1" fontAlgn="auto" hangingPunct="1">
              <a:lnSpc>
                <a:spcPct val="80000"/>
              </a:lnSpc>
              <a:spcAft>
                <a:spcPts val="0"/>
              </a:spcAft>
              <a:buClr>
                <a:schemeClr val="accent3"/>
              </a:buClr>
              <a:buFont typeface="Symbol" panose="05050102010706020507" pitchFamily="18" charset="2"/>
              <a:buChar char=""/>
              <a:defRPr/>
            </a:pPr>
            <a:endParaRPr lang="tr-TR" altLang="tr-TR" sz="1500" dirty="0">
              <a:solidFill>
                <a:schemeClr val="tx1">
                  <a:lumMod val="65000"/>
                  <a:lumOff val="35000"/>
                </a:schemeClr>
              </a:solidFill>
            </a:endParaRPr>
          </a:p>
        </p:txBody>
      </p:sp>
      <p:sp>
        <p:nvSpPr>
          <p:cNvPr id="99332"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993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48540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amond(in)">
                                      <p:cBhvr>
                                        <p:cTn id="7" dur="1000"/>
                                        <p:tgtEl>
                                          <p:spTgt spid="74754"/>
                                        </p:tgtEl>
                                      </p:cBhvr>
                                    </p:animEffect>
                                  </p:childTnLst>
                                </p:cTn>
                              </p:par>
                            </p:childTnLst>
                          </p:cTn>
                        </p:par>
                        <p:par>
                          <p:cTn id="8" fill="hold" nodeType="afterGroup">
                            <p:stCondLst>
                              <p:cond delay="1000"/>
                            </p:stCondLst>
                            <p:childTnLst>
                              <p:par>
                                <p:cTn id="9" presetID="8" presetClass="entr" presetSubtype="16" fill="hold" nodeType="afterEffect">
                                  <p:stCondLst>
                                    <p:cond delay="0"/>
                                  </p:stCondLst>
                                  <p:childTnLst>
                                    <p:set>
                                      <p:cBhvr>
                                        <p:cTn id="10" dur="1" fill="hold">
                                          <p:stCondLst>
                                            <p:cond delay="0"/>
                                          </p:stCondLst>
                                        </p:cTn>
                                        <p:tgtEl>
                                          <p:spTgt spid="74755">
                                            <p:txEl>
                                              <p:pRg st="0" end="0"/>
                                            </p:txEl>
                                          </p:spTgt>
                                        </p:tgtEl>
                                        <p:attrNameLst>
                                          <p:attrName>style.visibility</p:attrName>
                                        </p:attrNameLst>
                                      </p:cBhvr>
                                      <p:to>
                                        <p:strVal val="visible"/>
                                      </p:to>
                                    </p:set>
                                    <p:animEffect transition="in" filter="diamond(in)">
                                      <p:cBhvr>
                                        <p:cTn id="11" dur="1000"/>
                                        <p:tgtEl>
                                          <p:spTgt spid="74755">
                                            <p:txEl>
                                              <p:pRg st="0" end="0"/>
                                            </p:txEl>
                                          </p:spTgt>
                                        </p:tgtEl>
                                      </p:cBhvr>
                                    </p:animEffect>
                                  </p:childTnLst>
                                </p:cTn>
                              </p:par>
                            </p:childTnLst>
                          </p:cTn>
                        </p:par>
                        <p:par>
                          <p:cTn id="12" fill="hold" nodeType="afterGroup">
                            <p:stCondLst>
                              <p:cond delay="2000"/>
                            </p:stCondLst>
                            <p:childTnLst>
                              <p:par>
                                <p:cTn id="13" presetID="8" presetClass="entr" presetSubtype="16" fill="hold" nodeType="afterEffect">
                                  <p:stCondLst>
                                    <p:cond delay="0"/>
                                  </p:stCondLst>
                                  <p:childTnLst>
                                    <p:set>
                                      <p:cBhvr>
                                        <p:cTn id="14" dur="1" fill="hold">
                                          <p:stCondLst>
                                            <p:cond delay="0"/>
                                          </p:stCondLst>
                                        </p:cTn>
                                        <p:tgtEl>
                                          <p:spTgt spid="74755">
                                            <p:txEl>
                                              <p:pRg st="1" end="1"/>
                                            </p:txEl>
                                          </p:spTgt>
                                        </p:tgtEl>
                                        <p:attrNameLst>
                                          <p:attrName>style.visibility</p:attrName>
                                        </p:attrNameLst>
                                      </p:cBhvr>
                                      <p:to>
                                        <p:strVal val="visible"/>
                                      </p:to>
                                    </p:set>
                                    <p:animEffect transition="in" filter="diamond(in)">
                                      <p:cBhvr>
                                        <p:cTn id="15" dur="1000"/>
                                        <p:tgtEl>
                                          <p:spTgt spid="74755">
                                            <p:txEl>
                                              <p:pRg st="1" end="1"/>
                                            </p:txEl>
                                          </p:spTgt>
                                        </p:tgtEl>
                                      </p:cBhvr>
                                    </p:animEffect>
                                  </p:childTnLst>
                                </p:cTn>
                              </p:par>
                            </p:childTnLst>
                          </p:cTn>
                        </p:par>
                        <p:par>
                          <p:cTn id="16" fill="hold" nodeType="afterGroup">
                            <p:stCondLst>
                              <p:cond delay="3000"/>
                            </p:stCondLst>
                            <p:childTnLst>
                              <p:par>
                                <p:cTn id="17" presetID="8" presetClass="entr" presetSubtype="16" fill="hold" nodeType="after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animEffect transition="in" filter="diamond(in)">
                                      <p:cBhvr>
                                        <p:cTn id="19" dur="1000"/>
                                        <p:tgtEl>
                                          <p:spTgt spid="74755">
                                            <p:txEl>
                                              <p:pRg st="2" end="2"/>
                                            </p:txEl>
                                          </p:spTgt>
                                        </p:tgtEl>
                                      </p:cBhvr>
                                    </p:animEffect>
                                  </p:childTnLst>
                                </p:cTn>
                              </p:par>
                            </p:childTnLst>
                          </p:cTn>
                        </p:par>
                        <p:par>
                          <p:cTn id="20" fill="hold" nodeType="afterGroup">
                            <p:stCondLst>
                              <p:cond delay="4000"/>
                            </p:stCondLst>
                            <p:childTnLst>
                              <p:par>
                                <p:cTn id="21" presetID="8" presetClass="entr" presetSubtype="16" fill="hold" nodeType="afterEffect">
                                  <p:stCondLst>
                                    <p:cond delay="0"/>
                                  </p:stCondLst>
                                  <p:childTnLst>
                                    <p:set>
                                      <p:cBhvr>
                                        <p:cTn id="22" dur="1" fill="hold">
                                          <p:stCondLst>
                                            <p:cond delay="0"/>
                                          </p:stCondLst>
                                        </p:cTn>
                                        <p:tgtEl>
                                          <p:spTgt spid="74755">
                                            <p:txEl>
                                              <p:pRg st="3" end="3"/>
                                            </p:txEl>
                                          </p:spTgt>
                                        </p:tgtEl>
                                        <p:attrNameLst>
                                          <p:attrName>style.visibility</p:attrName>
                                        </p:attrNameLst>
                                      </p:cBhvr>
                                      <p:to>
                                        <p:strVal val="visible"/>
                                      </p:to>
                                    </p:set>
                                    <p:animEffect transition="in" filter="diamond(in)">
                                      <p:cBhvr>
                                        <p:cTn id="23" dur="1000"/>
                                        <p:tgtEl>
                                          <p:spTgt spid="74755">
                                            <p:txEl>
                                              <p:pRg st="3" end="3"/>
                                            </p:txEl>
                                          </p:spTgt>
                                        </p:tgtEl>
                                      </p:cBhvr>
                                    </p:animEffect>
                                  </p:childTnLst>
                                </p:cTn>
                              </p:par>
                            </p:childTnLst>
                          </p:cTn>
                        </p:par>
                        <p:par>
                          <p:cTn id="24" fill="hold" nodeType="afterGroup">
                            <p:stCondLst>
                              <p:cond delay="5000"/>
                            </p:stCondLst>
                            <p:childTnLst>
                              <p:par>
                                <p:cTn id="25" presetID="8" presetClass="entr" presetSubtype="16" fill="hold" nodeType="afterEffect">
                                  <p:stCondLst>
                                    <p:cond delay="0"/>
                                  </p:stCondLst>
                                  <p:childTnLst>
                                    <p:set>
                                      <p:cBhvr>
                                        <p:cTn id="26" dur="1" fill="hold">
                                          <p:stCondLst>
                                            <p:cond delay="0"/>
                                          </p:stCondLst>
                                        </p:cTn>
                                        <p:tgtEl>
                                          <p:spTgt spid="74755">
                                            <p:txEl>
                                              <p:pRg st="4" end="4"/>
                                            </p:txEl>
                                          </p:spTgt>
                                        </p:tgtEl>
                                        <p:attrNameLst>
                                          <p:attrName>style.visibility</p:attrName>
                                        </p:attrNameLst>
                                      </p:cBhvr>
                                      <p:to>
                                        <p:strVal val="visible"/>
                                      </p:to>
                                    </p:set>
                                    <p:animEffect transition="in" filter="diamond(in)">
                                      <p:cBhvr>
                                        <p:cTn id="27" dur="1000"/>
                                        <p:tgtEl>
                                          <p:spTgt spid="74755">
                                            <p:txEl>
                                              <p:pRg st="4" end="4"/>
                                            </p:txEl>
                                          </p:spTgt>
                                        </p:tgtEl>
                                      </p:cBhvr>
                                    </p:animEffect>
                                  </p:childTnLst>
                                </p:cTn>
                              </p:par>
                            </p:childTnLst>
                          </p:cTn>
                        </p:par>
                        <p:par>
                          <p:cTn id="28" fill="hold" nodeType="afterGroup">
                            <p:stCondLst>
                              <p:cond delay="6000"/>
                            </p:stCondLst>
                            <p:childTnLst>
                              <p:par>
                                <p:cTn id="29" presetID="8" presetClass="entr" presetSubtype="16" fill="hold" nodeType="afterEffect">
                                  <p:stCondLst>
                                    <p:cond delay="0"/>
                                  </p:stCondLst>
                                  <p:childTnLst>
                                    <p:set>
                                      <p:cBhvr>
                                        <p:cTn id="30" dur="1" fill="hold">
                                          <p:stCondLst>
                                            <p:cond delay="0"/>
                                          </p:stCondLst>
                                        </p:cTn>
                                        <p:tgtEl>
                                          <p:spTgt spid="74755">
                                            <p:txEl>
                                              <p:pRg st="5" end="5"/>
                                            </p:txEl>
                                          </p:spTgt>
                                        </p:tgtEl>
                                        <p:attrNameLst>
                                          <p:attrName>style.visibility</p:attrName>
                                        </p:attrNameLst>
                                      </p:cBhvr>
                                      <p:to>
                                        <p:strVal val="visible"/>
                                      </p:to>
                                    </p:set>
                                    <p:animEffect transition="in" filter="diamond(in)">
                                      <p:cBhvr>
                                        <p:cTn id="31" dur="1000"/>
                                        <p:tgtEl>
                                          <p:spTgt spid="74755">
                                            <p:txEl>
                                              <p:pRg st="5" end="5"/>
                                            </p:txEl>
                                          </p:spTgt>
                                        </p:tgtEl>
                                      </p:cBhvr>
                                    </p:animEffect>
                                  </p:childTnLst>
                                </p:cTn>
                              </p:par>
                            </p:childTnLst>
                          </p:cTn>
                        </p:par>
                        <p:par>
                          <p:cTn id="32" fill="hold" nodeType="afterGroup">
                            <p:stCondLst>
                              <p:cond delay="7000"/>
                            </p:stCondLst>
                            <p:childTnLst>
                              <p:par>
                                <p:cTn id="33" presetID="8" presetClass="entr" presetSubtype="16" fill="hold" nodeType="afterEffect">
                                  <p:stCondLst>
                                    <p:cond delay="0"/>
                                  </p:stCondLst>
                                  <p:childTnLst>
                                    <p:set>
                                      <p:cBhvr>
                                        <p:cTn id="34" dur="1" fill="hold">
                                          <p:stCondLst>
                                            <p:cond delay="0"/>
                                          </p:stCondLst>
                                        </p:cTn>
                                        <p:tgtEl>
                                          <p:spTgt spid="74755">
                                            <p:txEl>
                                              <p:pRg st="6" end="6"/>
                                            </p:txEl>
                                          </p:spTgt>
                                        </p:tgtEl>
                                        <p:attrNameLst>
                                          <p:attrName>style.visibility</p:attrName>
                                        </p:attrNameLst>
                                      </p:cBhvr>
                                      <p:to>
                                        <p:strVal val="visible"/>
                                      </p:to>
                                    </p:set>
                                    <p:animEffect transition="in" filter="diamond(in)">
                                      <p:cBhvr>
                                        <p:cTn id="35" dur="10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tr-TR" altLang="tr-TR" sz="2400" dirty="0" smtClean="0">
                <a:solidFill>
                  <a:schemeClr val="tx1"/>
                </a:solidFill>
              </a:rPr>
              <a:t>3.İletişimci Olarak Okul Yöneticisi </a:t>
            </a:r>
          </a:p>
        </p:txBody>
      </p:sp>
      <p:sp>
        <p:nvSpPr>
          <p:cNvPr id="75779" name="Rectangle 3"/>
          <p:cNvSpPr>
            <a:spLocks noGrp="1" noChangeArrowheads="1"/>
          </p:cNvSpPr>
          <p:nvPr>
            <p:ph idx="1"/>
          </p:nvPr>
        </p:nvSpPr>
        <p:spPr>
          <a:xfrm>
            <a:off x="1531938" y="1126067"/>
            <a:ext cx="6172200" cy="5731933"/>
          </a:xfrm>
        </p:spPr>
        <p:txBody>
          <a:bodyPr/>
          <a:lstStyle/>
          <a:p>
            <a:pPr eaLnBrk="1" hangingPunct="1">
              <a:lnSpc>
                <a:spcPct val="90000"/>
              </a:lnSpc>
              <a:buFontTx/>
              <a:buNone/>
            </a:pPr>
            <a:r>
              <a:rPr lang="tr-TR" altLang="tr-TR" sz="1800" dirty="0" smtClean="0"/>
              <a:t>		Etkin dinleme, grup içi ilişkileri anlama ve okulu etkileyen çevresel güçleri tanıma konusunda uzman olmalıdır. </a:t>
            </a:r>
          </a:p>
          <a:p>
            <a:pPr eaLnBrk="1" hangingPunct="1">
              <a:lnSpc>
                <a:spcPct val="90000"/>
              </a:lnSpc>
            </a:pPr>
            <a:r>
              <a:rPr lang="tr-TR" altLang="tr-TR" sz="1800" dirty="0" smtClean="0"/>
              <a:t>Öğretimsel lider çift yönlü iletişim kurar ve öğretmenleri gerçekçi olarak değerlendirir.</a:t>
            </a:r>
          </a:p>
          <a:p>
            <a:pPr eaLnBrk="1" hangingPunct="1">
              <a:lnSpc>
                <a:spcPct val="90000"/>
              </a:lnSpc>
            </a:pPr>
            <a:r>
              <a:rPr lang="tr-TR" altLang="tr-TR" sz="1800" dirty="0" smtClean="0"/>
              <a:t>Özlü ve açık olarak konuşur ve yazar. Güzel konuşma ve yazma becerisine sahiptir.</a:t>
            </a:r>
          </a:p>
          <a:p>
            <a:pPr eaLnBrk="1" hangingPunct="1">
              <a:lnSpc>
                <a:spcPct val="90000"/>
              </a:lnSpc>
            </a:pPr>
            <a:r>
              <a:rPr lang="tr-TR" altLang="tr-TR" sz="1800" dirty="0" smtClean="0"/>
              <a:t>Çatışma yönetimi stratejilerini uygulamaya çalışır.</a:t>
            </a:r>
          </a:p>
          <a:p>
            <a:pPr eaLnBrk="1" hangingPunct="1">
              <a:lnSpc>
                <a:spcPct val="90000"/>
              </a:lnSpc>
            </a:pPr>
            <a:r>
              <a:rPr lang="tr-TR" altLang="tr-TR" sz="1800" dirty="0" smtClean="0"/>
              <a:t>Sorun çözme tekniklerini öğrenerek, grubun eylem yönünü seçmesini kolaylaştırır.</a:t>
            </a:r>
          </a:p>
          <a:p>
            <a:pPr eaLnBrk="1" hangingPunct="1">
              <a:lnSpc>
                <a:spcPct val="90000"/>
              </a:lnSpc>
            </a:pPr>
            <a:r>
              <a:rPr lang="tr-TR" altLang="tr-TR" sz="1800" dirty="0" smtClean="0"/>
              <a:t>Öğrenci, veli ve öğretmen arasında güçlü bir etkileşim sağlayarak grubun sürecini yönetir.</a:t>
            </a:r>
          </a:p>
          <a:p>
            <a:pPr eaLnBrk="1" hangingPunct="1">
              <a:lnSpc>
                <a:spcPct val="90000"/>
              </a:lnSpc>
            </a:pPr>
            <a:r>
              <a:rPr lang="tr-TR" altLang="tr-TR" sz="1800" dirty="0" smtClean="0"/>
              <a:t>Bir grup üyesi gibi çalışır; grup üyelerinin güçlü ve zayıf yönlerini değerlendirir. Kişisel ve grup hedeflerini birbiriyle bütünleştirir. </a:t>
            </a:r>
          </a:p>
          <a:p>
            <a:pPr eaLnBrk="1" hangingPunct="1">
              <a:lnSpc>
                <a:spcPct val="90000"/>
              </a:lnSpc>
              <a:buFontTx/>
              <a:buNone/>
            </a:pPr>
            <a:endParaRPr lang="tr-TR" altLang="tr-TR" sz="1800" dirty="0" smtClean="0"/>
          </a:p>
        </p:txBody>
      </p:sp>
      <p:sp>
        <p:nvSpPr>
          <p:cNvPr id="100356"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035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879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blinds(horizontal)">
                                      <p:cBhvr>
                                        <p:cTn id="7" dur="500"/>
                                        <p:tgtEl>
                                          <p:spTgt spid="75778"/>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75779">
                                            <p:txEl>
                                              <p:pRg st="0" end="0"/>
                                            </p:txEl>
                                          </p:spTgt>
                                        </p:tgtEl>
                                        <p:attrNameLst>
                                          <p:attrName>style.visibility</p:attrName>
                                        </p:attrNameLst>
                                      </p:cBhvr>
                                      <p:to>
                                        <p:strVal val="visible"/>
                                      </p:to>
                                    </p:set>
                                    <p:animEffect transition="in" filter="blinds(horizontal)">
                                      <p:cBhvr>
                                        <p:cTn id="11" dur="500"/>
                                        <p:tgtEl>
                                          <p:spTgt spid="75779">
                                            <p:txEl>
                                              <p:pRg st="0" end="0"/>
                                            </p:txEl>
                                          </p:spTgt>
                                        </p:tgtEl>
                                      </p:cBhvr>
                                    </p:animEffect>
                                  </p:childTnLst>
                                </p:cTn>
                              </p:par>
                            </p:childTnLst>
                          </p:cTn>
                        </p:par>
                        <p:par>
                          <p:cTn id="12" fill="hold" nodeType="afterGroup">
                            <p:stCondLst>
                              <p:cond delay="1000"/>
                            </p:stCondLst>
                            <p:childTnLst>
                              <p:par>
                                <p:cTn id="13" presetID="3" presetClass="entr" presetSubtype="10" fill="hold" nodeType="afterEffect">
                                  <p:stCondLst>
                                    <p:cond delay="0"/>
                                  </p:stCondLst>
                                  <p:childTnLst>
                                    <p:set>
                                      <p:cBhvr>
                                        <p:cTn id="14" dur="1" fill="hold">
                                          <p:stCondLst>
                                            <p:cond delay="0"/>
                                          </p:stCondLst>
                                        </p:cTn>
                                        <p:tgtEl>
                                          <p:spTgt spid="75779">
                                            <p:txEl>
                                              <p:pRg st="1" end="1"/>
                                            </p:txEl>
                                          </p:spTgt>
                                        </p:tgtEl>
                                        <p:attrNameLst>
                                          <p:attrName>style.visibility</p:attrName>
                                        </p:attrNameLst>
                                      </p:cBhvr>
                                      <p:to>
                                        <p:strVal val="visible"/>
                                      </p:to>
                                    </p:set>
                                    <p:animEffect transition="in" filter="blinds(horizontal)">
                                      <p:cBhvr>
                                        <p:cTn id="15" dur="500"/>
                                        <p:tgtEl>
                                          <p:spTgt spid="75779">
                                            <p:txEl>
                                              <p:pRg st="1" end="1"/>
                                            </p:txEl>
                                          </p:spTgt>
                                        </p:tgtEl>
                                      </p:cBhvr>
                                    </p:animEffect>
                                  </p:childTnLst>
                                </p:cTn>
                              </p:par>
                            </p:childTnLst>
                          </p:cTn>
                        </p:par>
                        <p:par>
                          <p:cTn id="16" fill="hold" nodeType="afterGroup">
                            <p:stCondLst>
                              <p:cond delay="1500"/>
                            </p:stCondLst>
                            <p:childTnLst>
                              <p:par>
                                <p:cTn id="17" presetID="3" presetClass="entr" presetSubtype="10" fill="hold" nodeType="afterEffect">
                                  <p:stCondLst>
                                    <p:cond delay="0"/>
                                  </p:stCondLst>
                                  <p:childTnLst>
                                    <p:set>
                                      <p:cBhvr>
                                        <p:cTn id="18" dur="1" fill="hold">
                                          <p:stCondLst>
                                            <p:cond delay="0"/>
                                          </p:stCondLst>
                                        </p:cTn>
                                        <p:tgtEl>
                                          <p:spTgt spid="75779">
                                            <p:txEl>
                                              <p:pRg st="2" end="2"/>
                                            </p:txEl>
                                          </p:spTgt>
                                        </p:tgtEl>
                                        <p:attrNameLst>
                                          <p:attrName>style.visibility</p:attrName>
                                        </p:attrNameLst>
                                      </p:cBhvr>
                                      <p:to>
                                        <p:strVal val="visible"/>
                                      </p:to>
                                    </p:set>
                                    <p:animEffect transition="in" filter="blinds(horizontal)">
                                      <p:cBhvr>
                                        <p:cTn id="19" dur="500"/>
                                        <p:tgtEl>
                                          <p:spTgt spid="75779">
                                            <p:txEl>
                                              <p:pRg st="2" end="2"/>
                                            </p:txEl>
                                          </p:spTgt>
                                        </p:tgtEl>
                                      </p:cBhvr>
                                    </p:animEffect>
                                  </p:childTnLst>
                                </p:cTn>
                              </p:par>
                            </p:childTnLst>
                          </p:cTn>
                        </p:par>
                        <p:par>
                          <p:cTn id="20" fill="hold" nodeType="afterGroup">
                            <p:stCondLst>
                              <p:cond delay="2000"/>
                            </p:stCondLst>
                            <p:childTnLst>
                              <p:par>
                                <p:cTn id="21" presetID="3" presetClass="entr" presetSubtype="10" fill="hold" nodeType="afterEffect">
                                  <p:stCondLst>
                                    <p:cond delay="0"/>
                                  </p:stCondLst>
                                  <p:childTnLst>
                                    <p:set>
                                      <p:cBhvr>
                                        <p:cTn id="22" dur="1" fill="hold">
                                          <p:stCondLst>
                                            <p:cond delay="0"/>
                                          </p:stCondLst>
                                        </p:cTn>
                                        <p:tgtEl>
                                          <p:spTgt spid="75779">
                                            <p:txEl>
                                              <p:pRg st="3" end="3"/>
                                            </p:txEl>
                                          </p:spTgt>
                                        </p:tgtEl>
                                        <p:attrNameLst>
                                          <p:attrName>style.visibility</p:attrName>
                                        </p:attrNameLst>
                                      </p:cBhvr>
                                      <p:to>
                                        <p:strVal val="visible"/>
                                      </p:to>
                                    </p:set>
                                    <p:animEffect transition="in" filter="blinds(horizontal)">
                                      <p:cBhvr>
                                        <p:cTn id="23" dur="500"/>
                                        <p:tgtEl>
                                          <p:spTgt spid="75779">
                                            <p:txEl>
                                              <p:pRg st="3" end="3"/>
                                            </p:txEl>
                                          </p:spTgt>
                                        </p:tgtEl>
                                      </p:cBhvr>
                                    </p:animEffect>
                                  </p:childTnLst>
                                </p:cTn>
                              </p:par>
                            </p:childTnLst>
                          </p:cTn>
                        </p:par>
                        <p:par>
                          <p:cTn id="24" fill="hold" nodeType="afterGroup">
                            <p:stCondLst>
                              <p:cond delay="2500"/>
                            </p:stCondLst>
                            <p:childTnLst>
                              <p:par>
                                <p:cTn id="25" presetID="3" presetClass="entr" presetSubtype="10" fill="hold" nodeType="afterEffect">
                                  <p:stCondLst>
                                    <p:cond delay="0"/>
                                  </p:stCondLst>
                                  <p:childTnLst>
                                    <p:set>
                                      <p:cBhvr>
                                        <p:cTn id="26" dur="1" fill="hold">
                                          <p:stCondLst>
                                            <p:cond delay="0"/>
                                          </p:stCondLst>
                                        </p:cTn>
                                        <p:tgtEl>
                                          <p:spTgt spid="75779">
                                            <p:txEl>
                                              <p:pRg st="4" end="4"/>
                                            </p:txEl>
                                          </p:spTgt>
                                        </p:tgtEl>
                                        <p:attrNameLst>
                                          <p:attrName>style.visibility</p:attrName>
                                        </p:attrNameLst>
                                      </p:cBhvr>
                                      <p:to>
                                        <p:strVal val="visible"/>
                                      </p:to>
                                    </p:set>
                                    <p:animEffect transition="in" filter="blinds(horizontal)">
                                      <p:cBhvr>
                                        <p:cTn id="27" dur="500"/>
                                        <p:tgtEl>
                                          <p:spTgt spid="75779">
                                            <p:txEl>
                                              <p:pRg st="4" end="4"/>
                                            </p:txEl>
                                          </p:spTgt>
                                        </p:tgtEl>
                                      </p:cBhvr>
                                    </p:animEffect>
                                  </p:childTnLst>
                                </p:cTn>
                              </p:par>
                            </p:childTnLst>
                          </p:cTn>
                        </p:par>
                        <p:par>
                          <p:cTn id="28" fill="hold" nodeType="afterGroup">
                            <p:stCondLst>
                              <p:cond delay="3000"/>
                            </p:stCondLst>
                            <p:childTnLst>
                              <p:par>
                                <p:cTn id="29" presetID="3" presetClass="entr" presetSubtype="10" fill="hold" nodeType="afterEffect">
                                  <p:stCondLst>
                                    <p:cond delay="0"/>
                                  </p:stCondLst>
                                  <p:childTnLst>
                                    <p:set>
                                      <p:cBhvr>
                                        <p:cTn id="30" dur="1" fill="hold">
                                          <p:stCondLst>
                                            <p:cond delay="0"/>
                                          </p:stCondLst>
                                        </p:cTn>
                                        <p:tgtEl>
                                          <p:spTgt spid="75779">
                                            <p:txEl>
                                              <p:pRg st="5" end="5"/>
                                            </p:txEl>
                                          </p:spTgt>
                                        </p:tgtEl>
                                        <p:attrNameLst>
                                          <p:attrName>style.visibility</p:attrName>
                                        </p:attrNameLst>
                                      </p:cBhvr>
                                      <p:to>
                                        <p:strVal val="visible"/>
                                      </p:to>
                                    </p:set>
                                    <p:animEffect transition="in" filter="blinds(horizontal)">
                                      <p:cBhvr>
                                        <p:cTn id="31" dur="500"/>
                                        <p:tgtEl>
                                          <p:spTgt spid="75779">
                                            <p:txEl>
                                              <p:pRg st="5" end="5"/>
                                            </p:txEl>
                                          </p:spTgt>
                                        </p:tgtEl>
                                      </p:cBhvr>
                                    </p:animEffect>
                                  </p:childTnLst>
                                </p:cTn>
                              </p:par>
                            </p:childTnLst>
                          </p:cTn>
                        </p:par>
                        <p:par>
                          <p:cTn id="32" fill="hold" nodeType="afterGroup">
                            <p:stCondLst>
                              <p:cond delay="3500"/>
                            </p:stCondLst>
                            <p:childTnLst>
                              <p:par>
                                <p:cTn id="33" presetID="3" presetClass="entr" presetSubtype="10" fill="hold" nodeType="afterEffect">
                                  <p:stCondLst>
                                    <p:cond delay="0"/>
                                  </p:stCondLst>
                                  <p:childTnLst>
                                    <p:set>
                                      <p:cBhvr>
                                        <p:cTn id="34" dur="1" fill="hold">
                                          <p:stCondLst>
                                            <p:cond delay="0"/>
                                          </p:stCondLst>
                                        </p:cTn>
                                        <p:tgtEl>
                                          <p:spTgt spid="75779">
                                            <p:txEl>
                                              <p:pRg st="6" end="6"/>
                                            </p:txEl>
                                          </p:spTgt>
                                        </p:tgtEl>
                                        <p:attrNameLst>
                                          <p:attrName>style.visibility</p:attrName>
                                        </p:attrNameLst>
                                      </p:cBhvr>
                                      <p:to>
                                        <p:strVal val="visible"/>
                                      </p:to>
                                    </p:set>
                                    <p:animEffect transition="in" filter="blinds(horizontal)">
                                      <p:cBhvr>
                                        <p:cTn id="35" dur="500"/>
                                        <p:tgtEl>
                                          <p:spTgt spid="75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tr-TR" altLang="tr-TR" sz="2400" dirty="0" smtClean="0">
                <a:solidFill>
                  <a:schemeClr val="tx1"/>
                </a:solidFill>
              </a:rPr>
              <a:t>4.Görünür Kişi Olarak Okul Yöneticisi</a:t>
            </a:r>
          </a:p>
        </p:txBody>
      </p:sp>
      <p:sp>
        <p:nvSpPr>
          <p:cNvPr id="76803" name="Rectangle 3"/>
          <p:cNvSpPr>
            <a:spLocks noGrp="1" noChangeArrowheads="1"/>
          </p:cNvSpPr>
          <p:nvPr>
            <p:ph idx="1"/>
          </p:nvPr>
        </p:nvSpPr>
        <p:spPr>
          <a:xfrm>
            <a:off x="1485900" y="1600200"/>
            <a:ext cx="6110288" cy="4853517"/>
          </a:xfrm>
        </p:spPr>
        <p:txBody>
          <a:bodyPr/>
          <a:lstStyle/>
          <a:p>
            <a:pPr eaLnBrk="1" hangingPunct="1">
              <a:buFontTx/>
              <a:buNone/>
            </a:pPr>
            <a:r>
              <a:rPr lang="tr-TR" altLang="tr-TR" sz="1800" dirty="0" smtClean="0"/>
              <a:t>		Sınıf ortamında ve koridorlarda öğretmen ve öğrencilerle etkileşimde bulunur; bölüm toplantılarına katılır ve öğretmenlerle doğal bir biçimde sohbet eder. Okul yöneticisi, okul vizyonunun bir bekçisi olarak okulun her tarafında kendini hissettirir.</a:t>
            </a:r>
          </a:p>
          <a:p>
            <a:pPr eaLnBrk="1" hangingPunct="1">
              <a:buFontTx/>
              <a:buNone/>
            </a:pPr>
            <a:endParaRPr lang="tr-TR" altLang="tr-TR" sz="1800" dirty="0" smtClean="0"/>
          </a:p>
          <a:p>
            <a:pPr eaLnBrk="1" hangingPunct="1"/>
            <a:r>
              <a:rPr lang="tr-TR" altLang="tr-TR" sz="1800" dirty="0" smtClean="0"/>
              <a:t>Öğretimsel lider toplum ve okul personeliyle işbirliği içinde okulun misyonuna uygun olarak açık amaçlar geliştirir. Okulun vizyonunu açık bir şekilde yansıtır.</a:t>
            </a:r>
          </a:p>
          <a:p>
            <a:pPr eaLnBrk="1" hangingPunct="1"/>
            <a:r>
              <a:rPr lang="tr-TR" altLang="tr-TR" sz="1800" dirty="0" smtClean="0"/>
              <a:t>Okulda veli, öğrenci ve öğretmen açısından </a:t>
            </a:r>
            <a:r>
              <a:rPr lang="tr-TR" altLang="tr-TR" sz="1800" dirty="0" err="1" smtClean="0"/>
              <a:t>öğretimsel</a:t>
            </a:r>
            <a:r>
              <a:rPr lang="tr-TR" altLang="tr-TR" sz="1800" dirty="0" smtClean="0"/>
              <a:t> lider her zaman hazır bulunan görünürdeki kişidir.</a:t>
            </a:r>
          </a:p>
          <a:p>
            <a:pPr eaLnBrk="1" hangingPunct="1">
              <a:buFontTx/>
              <a:buNone/>
            </a:pPr>
            <a:endParaRPr lang="tr-TR" altLang="tr-TR" sz="1800" dirty="0" smtClean="0"/>
          </a:p>
        </p:txBody>
      </p:sp>
      <p:sp>
        <p:nvSpPr>
          <p:cNvPr id="101380"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138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962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linds(vertical)">
                                      <p:cBhvr>
                                        <p:cTn id="7" dur="500"/>
                                        <p:tgtEl>
                                          <p:spTgt spid="76802"/>
                                        </p:tgtEl>
                                      </p:cBhvr>
                                    </p:animEffect>
                                  </p:childTnLst>
                                </p:cTn>
                              </p:par>
                            </p:childTnLst>
                          </p:cTn>
                        </p:par>
                        <p:par>
                          <p:cTn id="8" fill="hold" nodeType="afterGroup">
                            <p:stCondLst>
                              <p:cond delay="500"/>
                            </p:stCondLst>
                            <p:childTnLst>
                              <p:par>
                                <p:cTn id="9" presetID="3" presetClass="entr" presetSubtype="5" fill="hold" nodeType="afterEffect">
                                  <p:stCondLst>
                                    <p:cond delay="0"/>
                                  </p:stCondLst>
                                  <p:childTnLst>
                                    <p:set>
                                      <p:cBhvr>
                                        <p:cTn id="10" dur="1" fill="hold">
                                          <p:stCondLst>
                                            <p:cond delay="0"/>
                                          </p:stCondLst>
                                        </p:cTn>
                                        <p:tgtEl>
                                          <p:spTgt spid="76803">
                                            <p:txEl>
                                              <p:pRg st="0" end="0"/>
                                            </p:txEl>
                                          </p:spTgt>
                                        </p:tgtEl>
                                        <p:attrNameLst>
                                          <p:attrName>style.visibility</p:attrName>
                                        </p:attrNameLst>
                                      </p:cBhvr>
                                      <p:to>
                                        <p:strVal val="visible"/>
                                      </p:to>
                                    </p:set>
                                    <p:animEffect transition="in" filter="blinds(vertical)">
                                      <p:cBhvr>
                                        <p:cTn id="11" dur="500"/>
                                        <p:tgtEl>
                                          <p:spTgt spid="76803">
                                            <p:txEl>
                                              <p:pRg st="0" end="0"/>
                                            </p:txEl>
                                          </p:spTgt>
                                        </p:tgtEl>
                                      </p:cBhvr>
                                    </p:animEffect>
                                  </p:childTnLst>
                                </p:cTn>
                              </p:par>
                            </p:childTnLst>
                          </p:cTn>
                        </p:par>
                        <p:par>
                          <p:cTn id="12" fill="hold" nodeType="afterGroup">
                            <p:stCondLst>
                              <p:cond delay="1000"/>
                            </p:stCondLst>
                            <p:childTnLst>
                              <p:par>
                                <p:cTn id="13" presetID="3" presetClass="entr" presetSubtype="5" fill="hold" nodeType="afterEffect">
                                  <p:stCondLst>
                                    <p:cond delay="0"/>
                                  </p:stCondLst>
                                  <p:childTnLst>
                                    <p:set>
                                      <p:cBhvr>
                                        <p:cTn id="14" dur="1" fill="hold">
                                          <p:stCondLst>
                                            <p:cond delay="0"/>
                                          </p:stCondLst>
                                        </p:cTn>
                                        <p:tgtEl>
                                          <p:spTgt spid="76803">
                                            <p:txEl>
                                              <p:pRg st="2" end="2"/>
                                            </p:txEl>
                                          </p:spTgt>
                                        </p:tgtEl>
                                        <p:attrNameLst>
                                          <p:attrName>style.visibility</p:attrName>
                                        </p:attrNameLst>
                                      </p:cBhvr>
                                      <p:to>
                                        <p:strVal val="visible"/>
                                      </p:to>
                                    </p:set>
                                    <p:animEffect transition="in" filter="blinds(vertical)">
                                      <p:cBhvr>
                                        <p:cTn id="15" dur="500"/>
                                        <p:tgtEl>
                                          <p:spTgt spid="76803">
                                            <p:txEl>
                                              <p:pRg st="2" end="2"/>
                                            </p:txEl>
                                          </p:spTgt>
                                        </p:tgtEl>
                                      </p:cBhvr>
                                    </p:animEffect>
                                  </p:childTnLst>
                                </p:cTn>
                              </p:par>
                            </p:childTnLst>
                          </p:cTn>
                        </p:par>
                        <p:par>
                          <p:cTn id="16" fill="hold" nodeType="afterGroup">
                            <p:stCondLst>
                              <p:cond delay="1500"/>
                            </p:stCondLst>
                            <p:childTnLst>
                              <p:par>
                                <p:cTn id="17" presetID="3" presetClass="entr" presetSubtype="5" fill="hold" nodeType="afterEffect">
                                  <p:stCondLst>
                                    <p:cond delay="0"/>
                                  </p:stCondLst>
                                  <p:childTnLst>
                                    <p:set>
                                      <p:cBhvr>
                                        <p:cTn id="18" dur="1" fill="hold">
                                          <p:stCondLst>
                                            <p:cond delay="0"/>
                                          </p:stCondLst>
                                        </p:cTn>
                                        <p:tgtEl>
                                          <p:spTgt spid="76803">
                                            <p:txEl>
                                              <p:pRg st="3" end="3"/>
                                            </p:txEl>
                                          </p:spTgt>
                                        </p:tgtEl>
                                        <p:attrNameLst>
                                          <p:attrName>style.visibility</p:attrName>
                                        </p:attrNameLst>
                                      </p:cBhvr>
                                      <p:to>
                                        <p:strVal val="visible"/>
                                      </p:to>
                                    </p:set>
                                    <p:animEffect transition="in" filter="blinds(vertical)">
                                      <p:cBhvr>
                                        <p:cTn id="19"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763720" y="404289"/>
            <a:ext cx="5940425" cy="6049433"/>
          </a:xfrm>
          <a:extLst/>
        </p:spPr>
        <p:txBody>
          <a:bodyPr/>
          <a:lstStyle/>
          <a:p>
            <a:pPr eaLnBrk="1" fontAlgn="auto" hangingPunct="1">
              <a:spcAft>
                <a:spcPts val="0"/>
              </a:spcAft>
              <a:defRPr/>
            </a:pPr>
            <a:r>
              <a:rPr lang="tr-TR" altLang="tr-TR" sz="2100" dirty="0" smtClean="0"/>
              <a:t>	Türkiye’de kamu kesiminde en büyük işveren olan eğitim sektörü öğrencilerin daha iyi yetişmesi için vardır. Okulda, yöneticisi de, öğretmeni de öğrenmeyi sağlamak için vardır. Nasıl bir elektronik alet imalatçısının yöneticisi, “üretim mühendislerin ve teknisyenlerin işidir, ben sadece işyerinin düzenine bakarım” diyemezse, okul yöneticisi de </a:t>
            </a:r>
            <a:r>
              <a:rPr lang="tr-TR" altLang="tr-TR" sz="2100" dirty="0" smtClean="0">
                <a:solidFill>
                  <a:schemeClr val="tx1"/>
                </a:solidFill>
              </a:rPr>
              <a:t>“öğrenci başarısı öğretmenlerin işi, benim işim değil”, </a:t>
            </a:r>
            <a:r>
              <a:rPr lang="tr-TR" altLang="tr-TR" sz="2100" dirty="0" smtClean="0"/>
              <a:t>diyemez. Bir iş yerindeki düzenin sağlanması, çalışma koşullarının düzenlenmesi o iş yerinin asıl fonksiyonunu yerine getirmesi içindir. </a:t>
            </a:r>
          </a:p>
        </p:txBody>
      </p:sp>
      <p:sp>
        <p:nvSpPr>
          <p:cNvPr id="102403"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101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tr-TR" altLang="tr-TR" sz="2400" dirty="0" smtClean="0"/>
              <a:t>Bu bağlamda öğretim liderinin temel özelliklerini şöyle sıralayabiliriz: </a:t>
            </a:r>
          </a:p>
        </p:txBody>
      </p:sp>
      <p:sp>
        <p:nvSpPr>
          <p:cNvPr id="78851" name="Rectangle 3"/>
          <p:cNvSpPr>
            <a:spLocks noGrp="1" noChangeArrowheads="1"/>
          </p:cNvSpPr>
          <p:nvPr>
            <p:ph idx="1"/>
          </p:nvPr>
        </p:nvSpPr>
        <p:spPr/>
        <p:txBody>
          <a:bodyPr/>
          <a:lstStyle/>
          <a:p>
            <a:pPr marL="457200" indent="-457200" eaLnBrk="1" hangingPunct="1">
              <a:lnSpc>
                <a:spcPct val="90000"/>
              </a:lnSpc>
            </a:pPr>
            <a:endParaRPr lang="tr-TR" altLang="tr-TR" sz="2100" dirty="0" smtClean="0"/>
          </a:p>
          <a:p>
            <a:pPr marL="457200" indent="-457200" eaLnBrk="1" hangingPunct="1">
              <a:lnSpc>
                <a:spcPct val="90000"/>
              </a:lnSpc>
            </a:pPr>
            <a:r>
              <a:rPr lang="tr-TR" altLang="tr-TR" sz="2100" dirty="0" smtClean="0"/>
              <a:t>Farklı öğretim yöntemlerini kullanmasını teşvik eder.</a:t>
            </a:r>
          </a:p>
          <a:p>
            <a:pPr marL="457200" indent="-457200" eaLnBrk="1" hangingPunct="1">
              <a:lnSpc>
                <a:spcPct val="90000"/>
              </a:lnSpc>
            </a:pPr>
            <a:r>
              <a:rPr lang="tr-TR" altLang="tr-TR" sz="2100" dirty="0" smtClean="0"/>
              <a:t>Öğretmenlerin profesyonel gelişimini destekler.</a:t>
            </a:r>
          </a:p>
          <a:p>
            <a:pPr marL="457200" indent="-457200" eaLnBrk="1" hangingPunct="1">
              <a:lnSpc>
                <a:spcPct val="90000"/>
              </a:lnSpc>
            </a:pPr>
            <a:r>
              <a:rPr lang="tr-TR" altLang="tr-TR" sz="2100" dirty="0" smtClean="0"/>
              <a:t>Öğretmenin, öğretimle ilgili sorunlarda başvurduğu kişidir.</a:t>
            </a:r>
          </a:p>
          <a:p>
            <a:pPr marL="457200" indent="-457200" eaLnBrk="1" hangingPunct="1">
              <a:lnSpc>
                <a:spcPct val="90000"/>
              </a:lnSpc>
            </a:pPr>
            <a:r>
              <a:rPr lang="tr-TR" altLang="tr-TR" sz="2100" dirty="0" smtClean="0"/>
              <a:t>Eğitim hedefleri ve öğretim yöntemleri konusunda öğretmenlerle fikir alışverişinde bulunur.</a:t>
            </a:r>
          </a:p>
          <a:p>
            <a:pPr marL="457200" indent="-457200" eaLnBrk="1" hangingPunct="1">
              <a:lnSpc>
                <a:spcPct val="90000"/>
              </a:lnSpc>
              <a:buFont typeface="Arial" pitchFamily="34" charset="0"/>
              <a:buNone/>
            </a:pPr>
            <a:endParaRPr lang="tr-TR" altLang="tr-TR" sz="2100" dirty="0" smtClean="0"/>
          </a:p>
        </p:txBody>
      </p:sp>
      <p:sp>
        <p:nvSpPr>
          <p:cNvPr id="103428"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342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5470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ox(in)">
                                      <p:cBhvr>
                                        <p:cTn id="7" dur="500"/>
                                        <p:tgtEl>
                                          <p:spTgt spid="78850"/>
                                        </p:tgtEl>
                                      </p:cBhvr>
                                    </p:animEffect>
                                  </p:childTnLst>
                                </p:cTn>
                              </p:par>
                            </p:childTnLst>
                          </p:cTn>
                        </p:par>
                        <p:par>
                          <p:cTn id="8" fill="hold" nodeType="afterGroup">
                            <p:stCondLst>
                              <p:cond delay="500"/>
                            </p:stCondLst>
                            <p:childTnLst>
                              <p:par>
                                <p:cTn id="9" presetID="4" presetClass="entr" presetSubtype="16" fill="hold" nodeType="afterEffect">
                                  <p:stCondLst>
                                    <p:cond delay="0"/>
                                  </p:stCondLst>
                                  <p:childTnLst>
                                    <p:set>
                                      <p:cBhvr>
                                        <p:cTn id="10" dur="1" fill="hold">
                                          <p:stCondLst>
                                            <p:cond delay="0"/>
                                          </p:stCondLst>
                                        </p:cTn>
                                        <p:tgtEl>
                                          <p:spTgt spid="78851">
                                            <p:txEl>
                                              <p:pRg st="1" end="1"/>
                                            </p:txEl>
                                          </p:spTgt>
                                        </p:tgtEl>
                                        <p:attrNameLst>
                                          <p:attrName>style.visibility</p:attrName>
                                        </p:attrNameLst>
                                      </p:cBhvr>
                                      <p:to>
                                        <p:strVal val="visible"/>
                                      </p:to>
                                    </p:set>
                                    <p:animEffect transition="in" filter="box(in)">
                                      <p:cBhvr>
                                        <p:cTn id="11" dur="500"/>
                                        <p:tgtEl>
                                          <p:spTgt spid="78851">
                                            <p:txEl>
                                              <p:pRg st="1" end="1"/>
                                            </p:txEl>
                                          </p:spTgt>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78851">
                                            <p:txEl>
                                              <p:pRg st="2" end="2"/>
                                            </p:txEl>
                                          </p:spTgt>
                                        </p:tgtEl>
                                        <p:attrNameLst>
                                          <p:attrName>style.visibility</p:attrName>
                                        </p:attrNameLst>
                                      </p:cBhvr>
                                      <p:to>
                                        <p:strVal val="visible"/>
                                      </p:to>
                                    </p:set>
                                    <p:animEffect transition="in" filter="box(in)">
                                      <p:cBhvr>
                                        <p:cTn id="15" dur="500"/>
                                        <p:tgtEl>
                                          <p:spTgt spid="78851">
                                            <p:txEl>
                                              <p:pRg st="2" end="2"/>
                                            </p:txEl>
                                          </p:spTgt>
                                        </p:tgtEl>
                                      </p:cBhvr>
                                    </p:animEffect>
                                  </p:childTnLst>
                                </p:cTn>
                              </p:par>
                            </p:childTnLst>
                          </p:cTn>
                        </p:par>
                        <p:par>
                          <p:cTn id="16" fill="hold" nodeType="afterGroup">
                            <p:stCondLst>
                              <p:cond delay="1500"/>
                            </p:stCondLst>
                            <p:childTnLst>
                              <p:par>
                                <p:cTn id="17" presetID="4" presetClass="entr" presetSubtype="16" fill="hold" nodeType="afterEffect">
                                  <p:stCondLst>
                                    <p:cond delay="0"/>
                                  </p:stCondLst>
                                  <p:childTnLst>
                                    <p:set>
                                      <p:cBhvr>
                                        <p:cTn id="18" dur="1" fill="hold">
                                          <p:stCondLst>
                                            <p:cond delay="0"/>
                                          </p:stCondLst>
                                        </p:cTn>
                                        <p:tgtEl>
                                          <p:spTgt spid="78851">
                                            <p:txEl>
                                              <p:pRg st="3" end="3"/>
                                            </p:txEl>
                                          </p:spTgt>
                                        </p:tgtEl>
                                        <p:attrNameLst>
                                          <p:attrName>style.visibility</p:attrName>
                                        </p:attrNameLst>
                                      </p:cBhvr>
                                      <p:to>
                                        <p:strVal val="visible"/>
                                      </p:to>
                                    </p:set>
                                    <p:animEffect transition="in" filter="box(in)">
                                      <p:cBhvr>
                                        <p:cTn id="19" dur="500"/>
                                        <p:tgtEl>
                                          <p:spTgt spid="78851">
                                            <p:txEl>
                                              <p:pRg st="3" end="3"/>
                                            </p:txEl>
                                          </p:spTgt>
                                        </p:tgtEl>
                                      </p:cBhvr>
                                    </p:animEffect>
                                  </p:childTnLst>
                                </p:cTn>
                              </p:par>
                            </p:childTnLst>
                          </p:cTn>
                        </p:par>
                        <p:par>
                          <p:cTn id="20" fill="hold" nodeType="afterGroup">
                            <p:stCondLst>
                              <p:cond delay="2000"/>
                            </p:stCondLst>
                            <p:childTnLst>
                              <p:par>
                                <p:cTn id="21" presetID="4" presetClass="entr" presetSubtype="16" fill="hold" nodeType="afterEffect">
                                  <p:stCondLst>
                                    <p:cond delay="0"/>
                                  </p:stCondLst>
                                  <p:childTnLst>
                                    <p:set>
                                      <p:cBhvr>
                                        <p:cTn id="22" dur="1" fill="hold">
                                          <p:stCondLst>
                                            <p:cond delay="0"/>
                                          </p:stCondLst>
                                        </p:cTn>
                                        <p:tgtEl>
                                          <p:spTgt spid="78851">
                                            <p:txEl>
                                              <p:pRg st="4" end="4"/>
                                            </p:txEl>
                                          </p:spTgt>
                                        </p:tgtEl>
                                        <p:attrNameLst>
                                          <p:attrName>style.visibility</p:attrName>
                                        </p:attrNameLst>
                                      </p:cBhvr>
                                      <p:to>
                                        <p:strVal val="visible"/>
                                      </p:to>
                                    </p:set>
                                    <p:animEffect transition="in" filter="box(in)">
                                      <p:cBhvr>
                                        <p:cTn id="23" dur="5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endParaRPr lang="tr-TR" altLang="tr-TR" dirty="0" smtClean="0"/>
          </a:p>
        </p:txBody>
      </p:sp>
      <p:sp>
        <p:nvSpPr>
          <p:cNvPr id="79875" name="Rectangle 3"/>
          <p:cNvSpPr>
            <a:spLocks noGrp="1" noChangeArrowheads="1"/>
          </p:cNvSpPr>
          <p:nvPr>
            <p:ph idx="1"/>
          </p:nvPr>
        </p:nvSpPr>
        <p:spPr>
          <a:xfrm>
            <a:off x="1485900" y="1126067"/>
            <a:ext cx="6172200" cy="4999567"/>
          </a:xfrm>
        </p:spPr>
        <p:txBody>
          <a:bodyPr/>
          <a:lstStyle/>
          <a:p>
            <a:pPr marL="457200" indent="-457200" eaLnBrk="1" hangingPunct="1">
              <a:lnSpc>
                <a:spcPct val="90000"/>
              </a:lnSpc>
            </a:pPr>
            <a:r>
              <a:rPr lang="tr-TR" altLang="tr-TR" sz="2100" dirty="0" smtClean="0"/>
              <a:t>Öğrenci başarısı ve öğretim uygulamaları konularındaki tartışmalara liderlik eder.</a:t>
            </a:r>
          </a:p>
          <a:p>
            <a:pPr marL="457200" indent="-457200" eaLnBrk="1" hangingPunct="1">
              <a:lnSpc>
                <a:spcPct val="90000"/>
              </a:lnSpc>
            </a:pPr>
            <a:r>
              <a:rPr lang="tr-TR" altLang="tr-TR" sz="2100" dirty="0" smtClean="0"/>
              <a:t>Sık sık sınıf gözlemleri yapar.</a:t>
            </a:r>
          </a:p>
          <a:p>
            <a:pPr marL="457200" indent="-457200" eaLnBrk="1" hangingPunct="1">
              <a:lnSpc>
                <a:spcPct val="90000"/>
              </a:lnSpc>
            </a:pPr>
            <a:r>
              <a:rPr lang="tr-TR" altLang="tr-TR" sz="2100" dirty="0" smtClean="0"/>
              <a:t>Daha etkili öğrenmeyi sağlamak için okulun ve çevrenin kaynaklarını harekete geçirir.</a:t>
            </a:r>
          </a:p>
          <a:p>
            <a:pPr marL="457200" indent="-457200" eaLnBrk="1" hangingPunct="1">
              <a:lnSpc>
                <a:spcPct val="90000"/>
              </a:lnSpc>
            </a:pPr>
            <a:r>
              <a:rPr lang="tr-TR" altLang="tr-TR" sz="2100" dirty="0" smtClean="0"/>
              <a:t>Okulun varlık gerekçesi hakkında net bir vizyona sahiptir.</a:t>
            </a:r>
          </a:p>
          <a:p>
            <a:pPr marL="457200" indent="-457200" eaLnBrk="1" hangingPunct="1">
              <a:lnSpc>
                <a:spcPct val="90000"/>
              </a:lnSpc>
            </a:pPr>
            <a:r>
              <a:rPr lang="tr-TR" altLang="tr-TR" sz="2100" dirty="0" smtClean="0"/>
              <a:t>Öğretmenlerin performansını değerlendirmedeki amacı, onların öğretmenliğinin gelişmesine katkıda bulunmaktır.</a:t>
            </a:r>
          </a:p>
        </p:txBody>
      </p:sp>
      <p:sp>
        <p:nvSpPr>
          <p:cNvPr id="104452"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445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269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checkerboard(across)">
                                      <p:cBhvr>
                                        <p:cTn id="7" dur="1000"/>
                                        <p:tgtEl>
                                          <p:spTgt spid="7987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9875">
                                            <p:txEl>
                                              <p:pRg st="1" end="1"/>
                                            </p:txEl>
                                          </p:spTgt>
                                        </p:tgtEl>
                                        <p:attrNameLst>
                                          <p:attrName>style.visibility</p:attrName>
                                        </p:attrNameLst>
                                      </p:cBhvr>
                                      <p:to>
                                        <p:strVal val="visible"/>
                                      </p:to>
                                    </p:set>
                                    <p:animEffect transition="in" filter="checkerboard(across)">
                                      <p:cBhvr>
                                        <p:cTn id="10" dur="1000"/>
                                        <p:tgtEl>
                                          <p:spTgt spid="7987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animEffect transition="in" filter="checkerboard(across)">
                                      <p:cBhvr>
                                        <p:cTn id="13" dur="1000"/>
                                        <p:tgtEl>
                                          <p:spTgt spid="7987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79875">
                                            <p:txEl>
                                              <p:pRg st="3" end="3"/>
                                            </p:txEl>
                                          </p:spTgt>
                                        </p:tgtEl>
                                        <p:attrNameLst>
                                          <p:attrName>style.visibility</p:attrName>
                                        </p:attrNameLst>
                                      </p:cBhvr>
                                      <p:to>
                                        <p:strVal val="visible"/>
                                      </p:to>
                                    </p:set>
                                    <p:animEffect transition="in" filter="checkerboard(across)">
                                      <p:cBhvr>
                                        <p:cTn id="16" dur="1000"/>
                                        <p:tgtEl>
                                          <p:spTgt spid="79875">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79875">
                                            <p:txEl>
                                              <p:pRg st="4" end="4"/>
                                            </p:txEl>
                                          </p:spTgt>
                                        </p:tgtEl>
                                        <p:attrNameLst>
                                          <p:attrName>style.visibility</p:attrName>
                                        </p:attrNameLst>
                                      </p:cBhvr>
                                      <p:to>
                                        <p:strVal val="visible"/>
                                      </p:to>
                                    </p:set>
                                    <p:animEffect transition="in" filter="checkerboard(across)">
                                      <p:cBhvr>
                                        <p:cTn id="19" dur="1000"/>
                                        <p:tgtEl>
                                          <p:spTgt spid="7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endParaRPr lang="tr-TR" altLang="tr-TR" dirty="0" smtClean="0"/>
          </a:p>
        </p:txBody>
      </p:sp>
      <p:sp>
        <p:nvSpPr>
          <p:cNvPr id="80899" name="Rectangle 3"/>
          <p:cNvSpPr>
            <a:spLocks noGrp="1" noChangeArrowheads="1"/>
          </p:cNvSpPr>
          <p:nvPr>
            <p:ph idx="1"/>
          </p:nvPr>
        </p:nvSpPr>
        <p:spPr>
          <a:xfrm>
            <a:off x="1485900" y="1126067"/>
            <a:ext cx="6172200" cy="4999567"/>
          </a:xfrm>
        </p:spPr>
        <p:txBody>
          <a:bodyPr/>
          <a:lstStyle/>
          <a:p>
            <a:pPr marL="457200" indent="-457200" eaLnBrk="1" hangingPunct="1">
              <a:lnSpc>
                <a:spcPct val="90000"/>
              </a:lnSpc>
            </a:pPr>
            <a:r>
              <a:rPr lang="tr-TR" altLang="tr-TR" sz="1800" dirty="0" smtClean="0"/>
              <a:t>Öğrenme ve öğretme ile ilgili konularda öğretmenlerle iletişim içerisindedir.</a:t>
            </a:r>
          </a:p>
          <a:p>
            <a:pPr marL="457200" indent="-457200" eaLnBrk="1" hangingPunct="1">
              <a:lnSpc>
                <a:spcPct val="90000"/>
              </a:lnSpc>
            </a:pPr>
            <a:r>
              <a:rPr lang="tr-TR" altLang="tr-TR" sz="1800" dirty="0" smtClean="0"/>
              <a:t>Öğretmenler tarafından, öğretim konusunun tartışılabileceği önemli bir kişi olarak görülür.</a:t>
            </a:r>
          </a:p>
          <a:p>
            <a:pPr marL="457200" indent="-457200" eaLnBrk="1" hangingPunct="1">
              <a:lnSpc>
                <a:spcPct val="90000"/>
              </a:lnSpc>
            </a:pPr>
            <a:r>
              <a:rPr lang="tr-TR" altLang="tr-TR" sz="1800" dirty="0" smtClean="0"/>
              <a:t>Öğretmenlerin öğretimle ilgili konuları tartışmak için kendisine kolayca ulaşabildikleri bir kişidir.</a:t>
            </a:r>
          </a:p>
          <a:p>
            <a:pPr marL="457200" indent="-457200" eaLnBrk="1" hangingPunct="1">
              <a:lnSpc>
                <a:spcPct val="90000"/>
              </a:lnSpc>
            </a:pPr>
            <a:r>
              <a:rPr lang="tr-TR" altLang="tr-TR" sz="1800" dirty="0" smtClean="0"/>
              <a:t>Okulda neyin daha önemli olduğunu vurgulamak için sık sık sınıfta ve koridorda görülür.</a:t>
            </a:r>
          </a:p>
          <a:p>
            <a:pPr marL="457200" indent="-457200" eaLnBrk="1" hangingPunct="1">
              <a:lnSpc>
                <a:spcPct val="90000"/>
              </a:lnSpc>
            </a:pPr>
            <a:r>
              <a:rPr lang="tr-TR" altLang="tr-TR" sz="1800" dirty="0" smtClean="0"/>
              <a:t>Öğretmenlere sınıftaki performansları konusunda sık sık dönüt sağlar.</a:t>
            </a:r>
          </a:p>
          <a:p>
            <a:pPr marL="457200" indent="-457200" eaLnBrk="1" hangingPunct="1">
              <a:lnSpc>
                <a:spcPct val="90000"/>
              </a:lnSpc>
            </a:pPr>
            <a:r>
              <a:rPr lang="tr-TR" altLang="tr-TR" sz="1800" dirty="0" smtClean="0"/>
              <a:t>Öğrenci başarısını ölçmede ve yorumlamada öğretmenlere yardımcı olur.</a:t>
            </a:r>
          </a:p>
        </p:txBody>
      </p:sp>
      <p:sp>
        <p:nvSpPr>
          <p:cNvPr id="105476"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547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221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additive="base">
                                        <p:cTn id="7" dur="1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8089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0899">
                                            <p:txEl>
                                              <p:pRg st="1" end="1"/>
                                            </p:txEl>
                                          </p:spTgt>
                                        </p:tgtEl>
                                        <p:attrNameLst>
                                          <p:attrName>style.visibility</p:attrName>
                                        </p:attrNameLst>
                                      </p:cBhvr>
                                      <p:to>
                                        <p:strVal val="visible"/>
                                      </p:to>
                                    </p:set>
                                    <p:anim calcmode="lin" valueType="num">
                                      <p:cBhvr additive="base">
                                        <p:cTn id="11" dur="1000" fill="hold"/>
                                        <p:tgtEl>
                                          <p:spTgt spid="80899">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089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899">
                                            <p:txEl>
                                              <p:pRg st="2" end="2"/>
                                            </p:txEl>
                                          </p:spTgt>
                                        </p:tgtEl>
                                        <p:attrNameLst>
                                          <p:attrName>style.visibility</p:attrName>
                                        </p:attrNameLst>
                                      </p:cBhvr>
                                      <p:to>
                                        <p:strVal val="visible"/>
                                      </p:to>
                                    </p:set>
                                    <p:anim calcmode="lin" valueType="num">
                                      <p:cBhvr additive="base">
                                        <p:cTn id="15" dur="1000" fill="hold"/>
                                        <p:tgtEl>
                                          <p:spTgt spid="80899">
                                            <p:txEl>
                                              <p:pRg st="2" end="2"/>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8089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0899">
                                            <p:txEl>
                                              <p:pRg st="3" end="3"/>
                                            </p:txEl>
                                          </p:spTgt>
                                        </p:tgtEl>
                                        <p:attrNameLst>
                                          <p:attrName>style.visibility</p:attrName>
                                        </p:attrNameLst>
                                      </p:cBhvr>
                                      <p:to>
                                        <p:strVal val="visible"/>
                                      </p:to>
                                    </p:set>
                                    <p:anim calcmode="lin" valueType="num">
                                      <p:cBhvr additive="base">
                                        <p:cTn id="19" dur="1000" fill="hold"/>
                                        <p:tgtEl>
                                          <p:spTgt spid="80899">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089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0899">
                                            <p:txEl>
                                              <p:pRg st="4" end="4"/>
                                            </p:txEl>
                                          </p:spTgt>
                                        </p:tgtEl>
                                        <p:attrNameLst>
                                          <p:attrName>style.visibility</p:attrName>
                                        </p:attrNameLst>
                                      </p:cBhvr>
                                      <p:to>
                                        <p:strVal val="visible"/>
                                      </p:to>
                                    </p:set>
                                    <p:anim calcmode="lin" valueType="num">
                                      <p:cBhvr additive="base">
                                        <p:cTn id="23" dur="1000" fill="hold"/>
                                        <p:tgtEl>
                                          <p:spTgt spid="80899">
                                            <p:txEl>
                                              <p:pRg st="4" end="4"/>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8089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0899">
                                            <p:txEl>
                                              <p:pRg st="5" end="5"/>
                                            </p:txEl>
                                          </p:spTgt>
                                        </p:tgtEl>
                                        <p:attrNameLst>
                                          <p:attrName>style.visibility</p:attrName>
                                        </p:attrNameLst>
                                      </p:cBhvr>
                                      <p:to>
                                        <p:strVal val="visible"/>
                                      </p:to>
                                    </p:set>
                                    <p:anim calcmode="lin" valueType="num">
                                      <p:cBhvr additive="base">
                                        <p:cTn id="27" dur="1000" fill="hold"/>
                                        <p:tgtEl>
                                          <p:spTgt spid="80899">
                                            <p:txEl>
                                              <p:pRg st="5" end="5"/>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8089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Başlık"/>
          <p:cNvSpPr>
            <a:spLocks noGrp="1"/>
          </p:cNvSpPr>
          <p:nvPr>
            <p:ph type="title"/>
          </p:nvPr>
        </p:nvSpPr>
        <p:spPr/>
        <p:txBody>
          <a:bodyPr>
            <a:normAutofit fontScale="90000"/>
          </a:bodyPr>
          <a:lstStyle/>
          <a:p>
            <a:pPr algn="ctr" eaLnBrk="1" fontAlgn="auto" hangingPunct="1">
              <a:spcAft>
                <a:spcPts val="0"/>
              </a:spcAft>
              <a:defRPr/>
            </a:pPr>
            <a:r>
              <a:rPr lang="tr-TR" altLang="tr-TR" dirty="0" smtClean="0">
                <a:solidFill>
                  <a:schemeClr val="tx1"/>
                </a:solidFill>
              </a:rPr>
              <a:t>BAŞARILI OLMAK İSTEYEN LİDERLER NE YAPMALI?</a:t>
            </a:r>
          </a:p>
        </p:txBody>
      </p:sp>
      <p:sp>
        <p:nvSpPr>
          <p:cNvPr id="106499" name="2 İçerik Yer Tutucusu"/>
          <p:cNvSpPr>
            <a:spLocks noGrp="1"/>
          </p:cNvSpPr>
          <p:nvPr>
            <p:ph idx="1"/>
          </p:nvPr>
        </p:nvSpPr>
        <p:spPr/>
        <p:txBody>
          <a:bodyPr/>
          <a:lstStyle/>
          <a:p>
            <a:pPr marL="204788" indent="-204788" algn="just" eaLnBrk="1" hangingPunct="1">
              <a:buFont typeface="Wingdings" pitchFamily="2" charset="2"/>
              <a:buChar char=""/>
            </a:pPr>
            <a:r>
              <a:rPr lang="tr-TR" altLang="tr-TR" sz="2100" b="1" dirty="0" smtClean="0">
                <a:latin typeface="Arial" pitchFamily="34" charset="0"/>
                <a:cs typeface="Arial" pitchFamily="34" charset="0"/>
              </a:rPr>
              <a:t>İyimserlik yaratın</a:t>
            </a:r>
            <a:r>
              <a:rPr lang="tr-TR" altLang="tr-TR" sz="2100" dirty="0" smtClean="0">
                <a:latin typeface="Arial" pitchFamily="34" charset="0"/>
                <a:cs typeface="Arial" pitchFamily="34" charset="0"/>
              </a:rPr>
              <a:t>; İşyerinde negatiflik, yıkıcı etkiler yaratabilir. </a:t>
            </a:r>
          </a:p>
          <a:p>
            <a:pPr marL="204788" indent="-204788" algn="just" eaLnBrk="1" hangingPunct="1">
              <a:buFont typeface="Wingdings" pitchFamily="2" charset="2"/>
              <a:buChar char=""/>
            </a:pPr>
            <a:endParaRPr lang="tr-TR" altLang="tr-TR" sz="2100" dirty="0" smtClean="0">
              <a:latin typeface="Arial" pitchFamily="34" charset="0"/>
              <a:cs typeface="Arial" pitchFamily="34" charset="0"/>
            </a:endParaRPr>
          </a:p>
          <a:p>
            <a:pPr marL="204788" indent="-204788" algn="just" eaLnBrk="1" hangingPunct="1">
              <a:buFont typeface="Wingdings" pitchFamily="2" charset="2"/>
              <a:buChar char=""/>
            </a:pPr>
            <a:r>
              <a:rPr lang="tr-TR" altLang="tr-TR" sz="2100" b="1" dirty="0" smtClean="0">
                <a:latin typeface="Arial" pitchFamily="34" charset="0"/>
                <a:cs typeface="Arial" pitchFamily="34" charset="0"/>
              </a:rPr>
              <a:t>İstekli olduğunuzu gösterin</a:t>
            </a:r>
            <a:r>
              <a:rPr lang="tr-TR" altLang="tr-TR" sz="2100" dirty="0" smtClean="0">
                <a:latin typeface="Arial" pitchFamily="34" charset="0"/>
                <a:cs typeface="Arial" pitchFamily="34" charset="0"/>
              </a:rPr>
              <a:t>: Kişisel enerji bulaşıcıdır.</a:t>
            </a:r>
          </a:p>
          <a:p>
            <a:pPr marL="204788" indent="-204788" algn="just" eaLnBrk="1" hangingPunct="1">
              <a:buFont typeface="Wingdings" pitchFamily="2" charset="2"/>
              <a:buChar char=""/>
            </a:pPr>
            <a:r>
              <a:rPr lang="tr-TR" altLang="tr-TR" sz="2100" dirty="0" smtClean="0">
                <a:latin typeface="Arial" pitchFamily="34" charset="0"/>
                <a:cs typeface="Arial" pitchFamily="34" charset="0"/>
              </a:rPr>
              <a:t> Diğer insanlar bunu gördüğünde onlar da işlerinde istekli olmaya başlayacaklar. </a:t>
            </a:r>
            <a:br>
              <a:rPr lang="tr-TR" altLang="tr-TR" sz="2100" dirty="0" smtClean="0">
                <a:latin typeface="Arial" pitchFamily="34" charset="0"/>
                <a:cs typeface="Arial" pitchFamily="34" charset="0"/>
              </a:rPr>
            </a:br>
            <a:r>
              <a:rPr lang="tr-TR" altLang="tr-TR" sz="2100" dirty="0" smtClean="0">
                <a:latin typeface="Arial" pitchFamily="34" charset="0"/>
                <a:cs typeface="Arial" pitchFamily="34" charset="0"/>
              </a:rPr>
              <a:t/>
            </a:r>
            <a:br>
              <a:rPr lang="tr-TR" altLang="tr-TR" sz="2100" dirty="0" smtClean="0">
                <a:latin typeface="Arial" pitchFamily="34" charset="0"/>
                <a:cs typeface="Arial" pitchFamily="34" charset="0"/>
              </a:rPr>
            </a:br>
            <a:endParaRPr lang="tr-TR" altLang="tr-TR" sz="2100" dirty="0" smtClean="0">
              <a:latin typeface="Arial" pitchFamily="34" charset="0"/>
              <a:cs typeface="Arial" pitchFamily="34" charset="0"/>
            </a:endParaRPr>
          </a:p>
        </p:txBody>
      </p:sp>
      <p:sp>
        <p:nvSpPr>
          <p:cNvPr id="106500"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650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90756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65263" y="643467"/>
            <a:ext cx="6172200" cy="5674784"/>
          </a:xfrm>
        </p:spPr>
        <p:txBody>
          <a:bodyPr rtlCol="0">
            <a:normAutofit fontScale="70000" lnSpcReduction="20000"/>
          </a:bodyPr>
          <a:lstStyle/>
          <a:p>
            <a:pPr marL="205740" indent="-205740" eaLnBrk="1" fontAlgn="auto" hangingPunct="1">
              <a:spcAft>
                <a:spcPts val="0"/>
              </a:spcAft>
              <a:buClr>
                <a:schemeClr val="accent3"/>
              </a:buClr>
              <a:buFont typeface="Wingdings"/>
              <a:buChar char=""/>
              <a:defRPr/>
            </a:pPr>
            <a:endParaRPr lang="tr-TR" dirty="0" smtClean="0">
              <a:solidFill>
                <a:schemeClr val="tx1">
                  <a:lumMod val="65000"/>
                  <a:lumOff val="35000"/>
                </a:schemeClr>
              </a:solidFill>
            </a:endParaRPr>
          </a:p>
          <a:p>
            <a:pPr marL="205740" indent="-205740" eaLnBrk="1" fontAlgn="auto" hangingPunct="1">
              <a:spcAft>
                <a:spcPts val="0"/>
              </a:spcAft>
              <a:buClr>
                <a:schemeClr val="accent3"/>
              </a:buClr>
              <a:buFont typeface="Wingdings"/>
              <a:buChar char=""/>
              <a:defRPr/>
            </a:pPr>
            <a:r>
              <a:rPr lang="tr-TR" dirty="0" smtClean="0">
                <a:solidFill>
                  <a:schemeClr val="tx1">
                    <a:lumMod val="65000"/>
                    <a:lumOff val="35000"/>
                  </a:schemeClr>
                </a:solidFill>
              </a:rPr>
              <a:t>  </a:t>
            </a:r>
            <a:r>
              <a:rPr lang="tr-TR" dirty="0" smtClean="0">
                <a:solidFill>
                  <a:schemeClr val="tx1">
                    <a:lumMod val="65000"/>
                    <a:lumOff val="35000"/>
                  </a:schemeClr>
                </a:solidFill>
                <a:latin typeface="Arial" pitchFamily="34" charset="0"/>
                <a:cs typeface="Arial" pitchFamily="34" charset="0"/>
              </a:rPr>
              <a:t>  </a:t>
            </a:r>
            <a:r>
              <a:rPr lang="tr-TR" b="1" dirty="0" smtClean="0">
                <a:latin typeface="Arial" pitchFamily="34" charset="0"/>
                <a:cs typeface="Arial" pitchFamily="34" charset="0"/>
              </a:rPr>
              <a:t>Yeniliklere açık olun: </a:t>
            </a:r>
            <a:r>
              <a:rPr lang="tr-TR" dirty="0" smtClean="0">
                <a:latin typeface="Arial" pitchFamily="34" charset="0"/>
                <a:cs typeface="Arial" pitchFamily="34" charset="0"/>
              </a:rPr>
              <a:t>Yeniliklere karşı koyarsanız,  başarılı olamazsınız. Mesela yeni bir projeye gönüllü olun ve değişim için diğer çalışma arkadaşlarınıza öncü olun. </a:t>
            </a:r>
          </a:p>
          <a:p>
            <a:pPr marL="205740" indent="-205740" eaLnBrk="1" fontAlgn="auto" hangingPunct="1">
              <a:spcAft>
                <a:spcPts val="0"/>
              </a:spcAft>
              <a:buClr>
                <a:schemeClr val="accent3"/>
              </a:buClr>
              <a:buFont typeface="Wingdings"/>
              <a:buChar char=""/>
              <a:defRPr/>
            </a:pPr>
            <a:endParaRPr lang="tr-TR" dirty="0" smtClean="0">
              <a:latin typeface="Arial" pitchFamily="34" charset="0"/>
              <a:cs typeface="Arial" pitchFamily="34" charset="0"/>
            </a:endParaRPr>
          </a:p>
          <a:p>
            <a:pPr marL="205740" indent="-205740" eaLnBrk="1" fontAlgn="auto" hangingPunct="1">
              <a:spcAft>
                <a:spcPts val="0"/>
              </a:spcAft>
              <a:buClr>
                <a:schemeClr val="accent3"/>
              </a:buClr>
              <a:buFont typeface="Wingdings"/>
              <a:buChar char=""/>
              <a:defRPr/>
            </a:pPr>
            <a:endParaRPr lang="tr-TR" dirty="0" smtClean="0">
              <a:latin typeface="Arial" pitchFamily="34" charset="0"/>
              <a:cs typeface="Arial" pitchFamily="34" charset="0"/>
            </a:endParaRPr>
          </a:p>
          <a:p>
            <a:pPr marL="205740" indent="-205740" eaLnBrk="1" fontAlgn="auto" hangingPunct="1">
              <a:spcAft>
                <a:spcPts val="0"/>
              </a:spcAft>
              <a:buClr>
                <a:schemeClr val="accent3"/>
              </a:buClr>
              <a:buFont typeface="Wingdings"/>
              <a:buChar char=""/>
              <a:defRPr/>
            </a:pPr>
            <a:r>
              <a:rPr lang="tr-TR" dirty="0" smtClean="0"/>
              <a:t>  </a:t>
            </a:r>
            <a:r>
              <a:rPr lang="tr-TR" dirty="0" smtClean="0">
                <a:latin typeface="Arial" pitchFamily="34" charset="0"/>
                <a:cs typeface="Arial" pitchFamily="34" charset="0"/>
              </a:rPr>
              <a:t>  </a:t>
            </a:r>
            <a:r>
              <a:rPr lang="tr-TR" b="1" dirty="0" smtClean="0">
                <a:latin typeface="Arial" pitchFamily="34" charset="0"/>
                <a:cs typeface="Arial" pitchFamily="34" charset="0"/>
              </a:rPr>
              <a:t>Takım Çalışmasına Yatkın olun</a:t>
            </a:r>
            <a:r>
              <a:rPr lang="tr-TR" dirty="0" smtClean="0">
                <a:latin typeface="Arial" pitchFamily="34" charset="0"/>
                <a:cs typeface="Arial" pitchFamily="34" charset="0"/>
              </a:rPr>
              <a:t>: Günümüzde şirketler az kaynakla çok iş yapmak zorunda kaldıkları için takım çalışmalarına çok önem vermeye başladılar. </a:t>
            </a:r>
          </a:p>
          <a:p>
            <a:pPr marL="205740" indent="-205740" eaLnBrk="1" fontAlgn="auto" hangingPunct="1">
              <a:spcAft>
                <a:spcPts val="0"/>
              </a:spcAft>
              <a:buClr>
                <a:schemeClr val="accent3"/>
              </a:buClr>
              <a:buFont typeface="Wingdings"/>
              <a:buChar char=""/>
              <a:defRPr/>
            </a:pPr>
            <a:endParaRPr lang="tr-TR" dirty="0" smtClean="0">
              <a:latin typeface="Arial" pitchFamily="34" charset="0"/>
              <a:cs typeface="Arial" pitchFamily="34" charset="0"/>
            </a:endParaRPr>
          </a:p>
          <a:p>
            <a:pPr marL="205740" indent="-205740" eaLnBrk="1" fontAlgn="auto" hangingPunct="1">
              <a:spcAft>
                <a:spcPts val="0"/>
              </a:spcAft>
              <a:buClr>
                <a:schemeClr val="accent3"/>
              </a:buClr>
              <a:buFont typeface="Arial" pitchFamily="34" charset="0"/>
              <a:buNone/>
              <a:defRPr/>
            </a:pPr>
            <a:r>
              <a:rPr lang="tr-TR" dirty="0" smtClean="0">
                <a:latin typeface="Arial" pitchFamily="34" charset="0"/>
                <a:cs typeface="Arial" pitchFamily="34" charset="0"/>
              </a:rPr>
              <a:t>	Tek başınıza çalışmakta ısrar edip, başkalarını kontrol ederseniz, liderlik yolculuğunuzda zorluk çekersiniz. </a:t>
            </a:r>
            <a:br>
              <a:rPr lang="tr-TR" dirty="0" smtClean="0">
                <a:latin typeface="Arial" pitchFamily="34" charset="0"/>
                <a:cs typeface="Arial" pitchFamily="34" charset="0"/>
              </a:rPr>
            </a:br>
            <a:r>
              <a:rPr lang="tr-TR" dirty="0" smtClean="0">
                <a:solidFill>
                  <a:schemeClr val="tx1">
                    <a:lumMod val="65000"/>
                    <a:lumOff val="35000"/>
                  </a:schemeClr>
                </a:solidFill>
              </a:rPr>
              <a:t/>
            </a:r>
            <a:br>
              <a:rPr lang="tr-TR" dirty="0" smtClean="0">
                <a:solidFill>
                  <a:schemeClr val="tx1">
                    <a:lumMod val="65000"/>
                    <a:lumOff val="35000"/>
                  </a:schemeClr>
                </a:solidFill>
              </a:rPr>
            </a:br>
            <a:endParaRPr lang="tr-TR" dirty="0" smtClean="0">
              <a:solidFill>
                <a:schemeClr val="tx1">
                  <a:lumMod val="65000"/>
                  <a:lumOff val="35000"/>
                </a:schemeClr>
              </a:solidFill>
            </a:endParaRPr>
          </a:p>
          <a:p>
            <a:pPr marL="205740" indent="-205740" eaLnBrk="1" fontAlgn="auto" hangingPunct="1">
              <a:spcAft>
                <a:spcPts val="0"/>
              </a:spcAft>
              <a:buClr>
                <a:schemeClr val="accent3"/>
              </a:buClr>
              <a:buFont typeface="Wingdings"/>
              <a:buChar char=""/>
              <a:defRPr/>
            </a:pPr>
            <a:endParaRPr lang="tr-TR" dirty="0">
              <a:solidFill>
                <a:schemeClr val="tx1">
                  <a:lumMod val="65000"/>
                  <a:lumOff val="35000"/>
                </a:schemeClr>
              </a:solidFill>
            </a:endParaRPr>
          </a:p>
        </p:txBody>
      </p:sp>
      <p:sp>
        <p:nvSpPr>
          <p:cNvPr id="107523" name="Rectangle 3"/>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74392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5" name="Rectangle 2"/>
          <p:cNvSpPr>
            <a:spLocks noGrp="1" noChangeArrowheads="1"/>
          </p:cNvSpPr>
          <p:nvPr>
            <p:ph type="title"/>
          </p:nvPr>
        </p:nvSpPr>
        <p:spPr>
          <a:xfrm>
            <a:off x="1303338" y="268818"/>
            <a:ext cx="6400800" cy="1214967"/>
          </a:xfrm>
        </p:spPr>
        <p:txBody>
          <a:bodyPr rtlCol="0">
            <a:normAutofit fontScale="90000"/>
          </a:bodyPr>
          <a:lstStyle/>
          <a:p>
            <a:pPr algn="ctr" eaLnBrk="1" fontAlgn="auto" hangingPunct="1">
              <a:spcAft>
                <a:spcPts val="0"/>
              </a:spcAft>
              <a:defRPr/>
            </a:pPr>
            <a:r>
              <a:rPr lang="tr-TR" sz="3375" dirty="0"/>
              <a:t/>
            </a:r>
            <a:br>
              <a:rPr lang="tr-TR" sz="3375" dirty="0"/>
            </a:br>
            <a:r>
              <a:rPr lang="tr-TR" sz="2700" dirty="0"/>
              <a:t>Etkili Liderlere Sahip Okullarda Dikkati Çeken Özellikler:</a:t>
            </a:r>
          </a:p>
        </p:txBody>
      </p:sp>
      <p:sp>
        <p:nvSpPr>
          <p:cNvPr id="260099" name="Rectangle 3"/>
          <p:cNvSpPr>
            <a:spLocks noGrp="1" noChangeArrowheads="1"/>
          </p:cNvSpPr>
          <p:nvPr>
            <p:ph idx="1"/>
          </p:nvPr>
        </p:nvSpPr>
        <p:spPr>
          <a:xfrm>
            <a:off x="1485900" y="1413933"/>
            <a:ext cx="6172200" cy="4910667"/>
          </a:xfrm>
        </p:spPr>
        <p:txBody>
          <a:bodyPr>
            <a:normAutofit fontScale="85000" lnSpcReduction="10000"/>
          </a:bodyPr>
          <a:lstStyle/>
          <a:p>
            <a:pPr marL="274320" indent="-274320" eaLnBrk="1" fontAlgn="auto" hangingPunct="1">
              <a:lnSpc>
                <a:spcPct val="80000"/>
              </a:lnSpc>
              <a:spcAft>
                <a:spcPts val="0"/>
              </a:spcAft>
              <a:buClr>
                <a:schemeClr val="accent3"/>
              </a:buClr>
              <a:buFont typeface="Wingdings 2" pitchFamily="18" charset="2"/>
              <a:buNone/>
              <a:defRPr/>
            </a:pPr>
            <a:endParaRPr lang="tr-TR" altLang="tr-TR" dirty="0" smtClean="0"/>
          </a:p>
          <a:p>
            <a:pPr marL="274320" indent="-274320" eaLnBrk="1" fontAlgn="auto" hangingPunct="1">
              <a:lnSpc>
                <a:spcPct val="80000"/>
              </a:lnSpc>
              <a:spcAft>
                <a:spcPts val="0"/>
              </a:spcAft>
              <a:buClr>
                <a:schemeClr val="accent3"/>
              </a:buClr>
              <a:buFont typeface="Wingdings 2"/>
              <a:buChar char=""/>
              <a:defRPr/>
            </a:pPr>
            <a:endParaRPr lang="tr-TR" altLang="tr-TR" dirty="0" smtClean="0"/>
          </a:p>
          <a:p>
            <a:pPr marL="274320" indent="-274320" eaLnBrk="1" fontAlgn="auto" hangingPunct="1">
              <a:lnSpc>
                <a:spcPct val="80000"/>
              </a:lnSpc>
              <a:spcAft>
                <a:spcPts val="0"/>
              </a:spcAft>
              <a:buClr>
                <a:schemeClr val="accent3"/>
              </a:buClr>
              <a:buFont typeface="Wingdings 2"/>
              <a:buChar char=""/>
              <a:defRPr/>
            </a:pPr>
            <a:r>
              <a:rPr lang="tr-TR" altLang="tr-TR" dirty="0" smtClean="0"/>
              <a:t> Bu okullarda, her şeyden önce yeni öğretmenler pozitif bir tutumla ve törenle okula katılır.</a:t>
            </a:r>
          </a:p>
          <a:p>
            <a:pPr marL="274320" indent="-274320" eaLnBrk="1" fontAlgn="auto" hangingPunct="1">
              <a:lnSpc>
                <a:spcPct val="80000"/>
              </a:lnSpc>
              <a:spcAft>
                <a:spcPts val="0"/>
              </a:spcAft>
              <a:buClr>
                <a:schemeClr val="accent3"/>
              </a:buClr>
              <a:buFont typeface="Wingdings 2"/>
              <a:buChar char=""/>
              <a:defRPr/>
            </a:pPr>
            <a:endParaRPr lang="tr-TR" altLang="tr-TR" dirty="0" smtClean="0"/>
          </a:p>
          <a:p>
            <a:pPr marL="274320" indent="-274320" eaLnBrk="1" fontAlgn="auto" hangingPunct="1">
              <a:lnSpc>
                <a:spcPct val="80000"/>
              </a:lnSpc>
              <a:spcAft>
                <a:spcPts val="0"/>
              </a:spcAft>
              <a:buClr>
                <a:schemeClr val="accent3"/>
              </a:buClr>
              <a:buFont typeface="Wingdings 2"/>
              <a:buChar char=""/>
              <a:defRPr/>
            </a:pPr>
            <a:r>
              <a:rPr lang="tr-TR" altLang="tr-TR" dirty="0" smtClean="0"/>
              <a:t> Öğretmenler arasında saygıya dayalı bir güven vardır. </a:t>
            </a:r>
          </a:p>
          <a:p>
            <a:pPr marL="274320" indent="-274320" eaLnBrk="1" fontAlgn="auto" hangingPunct="1">
              <a:lnSpc>
                <a:spcPct val="80000"/>
              </a:lnSpc>
              <a:spcAft>
                <a:spcPts val="0"/>
              </a:spcAft>
              <a:buClr>
                <a:schemeClr val="accent3"/>
              </a:buClr>
              <a:buFont typeface="Wingdings 2"/>
              <a:buChar char=""/>
              <a:defRPr/>
            </a:pPr>
            <a:endParaRPr lang="tr-TR" altLang="tr-TR" dirty="0" smtClean="0"/>
          </a:p>
          <a:p>
            <a:pPr marL="274320" indent="-274320" eaLnBrk="1" fontAlgn="auto" hangingPunct="1">
              <a:lnSpc>
                <a:spcPct val="80000"/>
              </a:lnSpc>
              <a:spcAft>
                <a:spcPts val="0"/>
              </a:spcAft>
              <a:buClr>
                <a:schemeClr val="accent3"/>
              </a:buClr>
              <a:buFont typeface="Wingdings 2"/>
              <a:buChar char=""/>
              <a:defRPr/>
            </a:pPr>
            <a:r>
              <a:rPr lang="tr-TR" altLang="tr-TR" dirty="0" smtClean="0"/>
              <a:t>Öğretmenler birbirlerinin önemli günlerini kutlar, tebrik ederler. </a:t>
            </a:r>
          </a:p>
          <a:p>
            <a:pPr marL="274320" indent="-274320" eaLnBrk="1" fontAlgn="auto" hangingPunct="1">
              <a:lnSpc>
                <a:spcPct val="80000"/>
              </a:lnSpc>
              <a:spcAft>
                <a:spcPts val="0"/>
              </a:spcAft>
              <a:buClr>
                <a:schemeClr val="accent3"/>
              </a:buClr>
              <a:buFont typeface="Wingdings 2"/>
              <a:buChar char=""/>
              <a:defRPr/>
            </a:pPr>
            <a:endParaRPr lang="tr-TR" altLang="tr-TR" dirty="0" smtClean="0"/>
          </a:p>
          <a:p>
            <a:pPr marL="274320" indent="-274320" eaLnBrk="1" fontAlgn="auto" hangingPunct="1">
              <a:lnSpc>
                <a:spcPct val="80000"/>
              </a:lnSpc>
              <a:spcAft>
                <a:spcPts val="0"/>
              </a:spcAft>
              <a:buClr>
                <a:schemeClr val="accent3"/>
              </a:buClr>
              <a:buFont typeface="Wingdings 2"/>
              <a:buChar char=""/>
              <a:defRPr/>
            </a:pPr>
            <a:r>
              <a:rPr lang="tr-TR" altLang="tr-TR" dirty="0" smtClean="0"/>
              <a:t>Yönetim ve öğretmenler, okulu bir aile olarak görür ve ona göre davranır. </a:t>
            </a:r>
          </a:p>
        </p:txBody>
      </p:sp>
      <p:sp>
        <p:nvSpPr>
          <p:cNvPr id="108548" name="5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70AB89F2-E3B8-436B-B6B7-A40806EFD2CB}" type="slidenum">
              <a:rPr lang="tr-TR" altLang="tr-TR" smtClean="0">
                <a:latin typeface="Lucida Sans Unicode" pitchFamily="34" charset="0"/>
              </a:rPr>
              <a:pPr eaLnBrk="1" hangingPunct="1"/>
              <a:t>89</a:t>
            </a:fld>
            <a:endParaRPr lang="tr-TR" altLang="tr-TR" smtClean="0">
              <a:latin typeface="Lucida Sans Unicode" pitchFamily="34" charset="0"/>
            </a:endParaRPr>
          </a:p>
        </p:txBody>
      </p:sp>
      <p:sp>
        <p:nvSpPr>
          <p:cNvPr id="108549" name="Rectangle 5"/>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85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47358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entr" presetSubtype="0" fill="hold" grpId="0" nodeType="afterEffect">
                                  <p:stCondLst>
                                    <p:cond delay="0"/>
                                  </p:stCondLst>
                                  <p:childTnLst>
                                    <p:set>
                                      <p:cBhvr>
                                        <p:cTn id="6" dur="1" fill="hold">
                                          <p:stCondLst>
                                            <p:cond delay="0"/>
                                          </p:stCondLst>
                                        </p:cTn>
                                        <p:tgtEl>
                                          <p:spTgt spid="260099">
                                            <p:txEl>
                                              <p:pRg st="2" end="2"/>
                                            </p:txEl>
                                          </p:spTgt>
                                        </p:tgtEl>
                                        <p:attrNameLst>
                                          <p:attrName>style.visibility</p:attrName>
                                        </p:attrNameLst>
                                      </p:cBhvr>
                                      <p:to>
                                        <p:strVal val="visible"/>
                                      </p:to>
                                    </p:set>
                                    <p:animEffect transition="in" filter="fade">
                                      <p:cBhvr>
                                        <p:cTn id="7" dur="500"/>
                                        <p:tgtEl>
                                          <p:spTgt spid="260099">
                                            <p:txEl>
                                              <p:pRg st="2" end="2"/>
                                            </p:txEl>
                                          </p:spTgt>
                                        </p:tgtEl>
                                      </p:cBhvr>
                                    </p:animEffect>
                                    <p:anim calcmode="lin" valueType="num">
                                      <p:cBhvr>
                                        <p:cTn id="8" dur="500" fill="hold"/>
                                        <p:tgtEl>
                                          <p:spTgt spid="260099">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260099">
                                            <p:txEl>
                                              <p:pRg st="2" end="2"/>
                                            </p:txEl>
                                          </p:spTgt>
                                        </p:tgtEl>
                                        <p:attrNameLst>
                                          <p:attrName>ppt_y</p:attrName>
                                        </p:attrNameLst>
                                      </p:cBhvr>
                                      <p:tavLst>
                                        <p:tav tm="0">
                                          <p:val>
                                            <p:strVal val="#ppt_y+.05"/>
                                          </p:val>
                                        </p:tav>
                                        <p:tav tm="100000">
                                          <p:val>
                                            <p:strVal val="#ppt_y"/>
                                          </p:val>
                                        </p:tav>
                                      </p:tavLst>
                                    </p:anim>
                                  </p:childTnLst>
                                </p:cTn>
                              </p:par>
                            </p:childTnLst>
                          </p:cTn>
                        </p:par>
                        <p:par>
                          <p:cTn id="10" fill="hold" nodeType="afterGroup">
                            <p:stCondLst>
                              <p:cond delay="500"/>
                            </p:stCondLst>
                            <p:childTnLst>
                              <p:par>
                                <p:cTn id="11" presetID="44" presetClass="entr" presetSubtype="0" fill="hold" grpId="0" nodeType="afterEffect">
                                  <p:stCondLst>
                                    <p:cond delay="0"/>
                                  </p:stCondLst>
                                  <p:childTnLst>
                                    <p:set>
                                      <p:cBhvr>
                                        <p:cTn id="12" dur="1" fill="hold">
                                          <p:stCondLst>
                                            <p:cond delay="0"/>
                                          </p:stCondLst>
                                        </p:cTn>
                                        <p:tgtEl>
                                          <p:spTgt spid="260099">
                                            <p:txEl>
                                              <p:pRg st="4" end="4"/>
                                            </p:txEl>
                                          </p:spTgt>
                                        </p:tgtEl>
                                        <p:attrNameLst>
                                          <p:attrName>style.visibility</p:attrName>
                                        </p:attrNameLst>
                                      </p:cBhvr>
                                      <p:to>
                                        <p:strVal val="visible"/>
                                      </p:to>
                                    </p:set>
                                    <p:animEffect transition="in" filter="fade">
                                      <p:cBhvr>
                                        <p:cTn id="13" dur="500"/>
                                        <p:tgtEl>
                                          <p:spTgt spid="260099">
                                            <p:txEl>
                                              <p:pRg st="4" end="4"/>
                                            </p:txEl>
                                          </p:spTgt>
                                        </p:tgtEl>
                                      </p:cBhvr>
                                    </p:animEffect>
                                    <p:anim calcmode="lin" valueType="num">
                                      <p:cBhvr>
                                        <p:cTn id="14" dur="500" fill="hold"/>
                                        <p:tgtEl>
                                          <p:spTgt spid="260099">
                                            <p:txEl>
                                              <p:pRg st="4" end="4"/>
                                            </p:txEl>
                                          </p:spTgt>
                                        </p:tgtEl>
                                        <p:attrNameLst>
                                          <p:attrName>ppt_x</p:attrName>
                                        </p:attrNameLst>
                                      </p:cBhvr>
                                      <p:tavLst>
                                        <p:tav tm="0">
                                          <p:val>
                                            <p:strVal val="#ppt_x"/>
                                          </p:val>
                                        </p:tav>
                                        <p:tav tm="100000">
                                          <p:val>
                                            <p:strVal val="#ppt_x"/>
                                          </p:val>
                                        </p:tav>
                                      </p:tavLst>
                                    </p:anim>
                                    <p:anim calcmode="lin" valueType="num">
                                      <p:cBhvr>
                                        <p:cTn id="15" dur="500" fill="hold"/>
                                        <p:tgtEl>
                                          <p:spTgt spid="260099">
                                            <p:txEl>
                                              <p:pRg st="4" end="4"/>
                                            </p:txEl>
                                          </p:spTgt>
                                        </p:tgtEl>
                                        <p:attrNameLst>
                                          <p:attrName>ppt_y</p:attrName>
                                        </p:attrNameLst>
                                      </p:cBhvr>
                                      <p:tavLst>
                                        <p:tav tm="0">
                                          <p:val>
                                            <p:strVal val="#ppt_y+.05"/>
                                          </p:val>
                                        </p:tav>
                                        <p:tav tm="100000">
                                          <p:val>
                                            <p:strVal val="#ppt_y"/>
                                          </p:val>
                                        </p:tav>
                                      </p:tavLst>
                                    </p:anim>
                                  </p:childTnLst>
                                </p:cTn>
                              </p:par>
                            </p:childTnLst>
                          </p:cTn>
                        </p:par>
                        <p:par>
                          <p:cTn id="16" fill="hold" nodeType="afterGroup">
                            <p:stCondLst>
                              <p:cond delay="1000"/>
                            </p:stCondLst>
                            <p:childTnLst>
                              <p:par>
                                <p:cTn id="17" presetID="44" presetClass="entr" presetSubtype="0" fill="hold" grpId="0" nodeType="afterEffect">
                                  <p:stCondLst>
                                    <p:cond delay="0"/>
                                  </p:stCondLst>
                                  <p:childTnLst>
                                    <p:set>
                                      <p:cBhvr>
                                        <p:cTn id="18" dur="1" fill="hold">
                                          <p:stCondLst>
                                            <p:cond delay="0"/>
                                          </p:stCondLst>
                                        </p:cTn>
                                        <p:tgtEl>
                                          <p:spTgt spid="260099">
                                            <p:txEl>
                                              <p:pRg st="6" end="6"/>
                                            </p:txEl>
                                          </p:spTgt>
                                        </p:tgtEl>
                                        <p:attrNameLst>
                                          <p:attrName>style.visibility</p:attrName>
                                        </p:attrNameLst>
                                      </p:cBhvr>
                                      <p:to>
                                        <p:strVal val="visible"/>
                                      </p:to>
                                    </p:set>
                                    <p:animEffect transition="in" filter="fade">
                                      <p:cBhvr>
                                        <p:cTn id="19" dur="500"/>
                                        <p:tgtEl>
                                          <p:spTgt spid="260099">
                                            <p:txEl>
                                              <p:pRg st="6" end="6"/>
                                            </p:txEl>
                                          </p:spTgt>
                                        </p:tgtEl>
                                      </p:cBhvr>
                                    </p:animEffect>
                                    <p:anim calcmode="lin" valueType="num">
                                      <p:cBhvr>
                                        <p:cTn id="20" dur="500" fill="hold"/>
                                        <p:tgtEl>
                                          <p:spTgt spid="260099">
                                            <p:txEl>
                                              <p:pRg st="6" end="6"/>
                                            </p:txEl>
                                          </p:spTgt>
                                        </p:tgtEl>
                                        <p:attrNameLst>
                                          <p:attrName>ppt_x</p:attrName>
                                        </p:attrNameLst>
                                      </p:cBhvr>
                                      <p:tavLst>
                                        <p:tav tm="0">
                                          <p:val>
                                            <p:strVal val="#ppt_x"/>
                                          </p:val>
                                        </p:tav>
                                        <p:tav tm="100000">
                                          <p:val>
                                            <p:strVal val="#ppt_x"/>
                                          </p:val>
                                        </p:tav>
                                      </p:tavLst>
                                    </p:anim>
                                    <p:anim calcmode="lin" valueType="num">
                                      <p:cBhvr>
                                        <p:cTn id="21" dur="500" fill="hold"/>
                                        <p:tgtEl>
                                          <p:spTgt spid="260099">
                                            <p:txEl>
                                              <p:pRg st="6" end="6"/>
                                            </p:txEl>
                                          </p:spTgt>
                                        </p:tgtEl>
                                        <p:attrNameLst>
                                          <p:attrName>ppt_y</p:attrName>
                                        </p:attrNameLst>
                                      </p:cBhvr>
                                      <p:tavLst>
                                        <p:tav tm="0">
                                          <p:val>
                                            <p:strVal val="#ppt_y+.05"/>
                                          </p:val>
                                        </p:tav>
                                        <p:tav tm="100000">
                                          <p:val>
                                            <p:strVal val="#ppt_y"/>
                                          </p:val>
                                        </p:tav>
                                      </p:tavLst>
                                    </p:anim>
                                  </p:childTnLst>
                                </p:cTn>
                              </p:par>
                            </p:childTnLst>
                          </p:cTn>
                        </p:par>
                        <p:par>
                          <p:cTn id="22" fill="hold" nodeType="afterGroup">
                            <p:stCondLst>
                              <p:cond delay="1500"/>
                            </p:stCondLst>
                            <p:childTnLst>
                              <p:par>
                                <p:cTn id="23" presetID="44" presetClass="entr" presetSubtype="0" fill="hold" grpId="0" nodeType="afterEffect">
                                  <p:stCondLst>
                                    <p:cond delay="0"/>
                                  </p:stCondLst>
                                  <p:childTnLst>
                                    <p:set>
                                      <p:cBhvr>
                                        <p:cTn id="24" dur="1" fill="hold">
                                          <p:stCondLst>
                                            <p:cond delay="0"/>
                                          </p:stCondLst>
                                        </p:cTn>
                                        <p:tgtEl>
                                          <p:spTgt spid="260099">
                                            <p:txEl>
                                              <p:pRg st="8" end="8"/>
                                            </p:txEl>
                                          </p:spTgt>
                                        </p:tgtEl>
                                        <p:attrNameLst>
                                          <p:attrName>style.visibility</p:attrName>
                                        </p:attrNameLst>
                                      </p:cBhvr>
                                      <p:to>
                                        <p:strVal val="visible"/>
                                      </p:to>
                                    </p:set>
                                    <p:animEffect transition="in" filter="fade">
                                      <p:cBhvr>
                                        <p:cTn id="25" dur="500"/>
                                        <p:tgtEl>
                                          <p:spTgt spid="260099">
                                            <p:txEl>
                                              <p:pRg st="8" end="8"/>
                                            </p:txEl>
                                          </p:spTgt>
                                        </p:tgtEl>
                                      </p:cBhvr>
                                    </p:animEffect>
                                    <p:anim calcmode="lin" valueType="num">
                                      <p:cBhvr>
                                        <p:cTn id="26" dur="500" fill="hold"/>
                                        <p:tgtEl>
                                          <p:spTgt spid="260099">
                                            <p:txEl>
                                              <p:pRg st="8" end="8"/>
                                            </p:txEl>
                                          </p:spTgt>
                                        </p:tgtEl>
                                        <p:attrNameLst>
                                          <p:attrName>ppt_x</p:attrName>
                                        </p:attrNameLst>
                                      </p:cBhvr>
                                      <p:tavLst>
                                        <p:tav tm="0">
                                          <p:val>
                                            <p:strVal val="#ppt_x"/>
                                          </p:val>
                                        </p:tav>
                                        <p:tav tm="100000">
                                          <p:val>
                                            <p:strVal val="#ppt_x"/>
                                          </p:val>
                                        </p:tav>
                                      </p:tavLst>
                                    </p:anim>
                                    <p:anim calcmode="lin" valueType="num">
                                      <p:cBhvr>
                                        <p:cTn id="27" dur="500" fill="hold"/>
                                        <p:tgtEl>
                                          <p:spTgt spid="260099">
                                            <p:txEl>
                                              <p:pRg st="8" end="8"/>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2057400" y="1524000"/>
            <a:ext cx="5970984" cy="4137248"/>
          </a:xfrm>
        </p:spPr>
        <p:txBody>
          <a:bodyPr>
            <a:normAutofit/>
          </a:bodyPr>
          <a:lstStyle/>
          <a:p>
            <a:pPr eaLnBrk="1" hangingPunct="1"/>
            <a:r>
              <a:rPr lang="tr-TR" altLang="tr-TR" dirty="0" smtClean="0">
                <a:latin typeface="Times New Roman" panose="02020603050405020304" pitchFamily="18" charset="0"/>
                <a:cs typeface="Times New Roman" panose="02020603050405020304" pitchFamily="18" charset="0"/>
              </a:rPr>
              <a:t>Güdüleme tarzına göre liderlik</a:t>
            </a:r>
          </a:p>
          <a:p>
            <a:pPr eaLnBrk="1" hangingPunct="1"/>
            <a:r>
              <a:rPr lang="tr-TR" altLang="tr-TR" dirty="0" smtClean="0">
                <a:latin typeface="Times New Roman" panose="02020603050405020304" pitchFamily="18" charset="0"/>
                <a:cs typeface="Times New Roman" panose="02020603050405020304" pitchFamily="18" charset="0"/>
              </a:rPr>
              <a:t>Niteliklere göre liderlik</a:t>
            </a:r>
          </a:p>
          <a:p>
            <a:pPr eaLnBrk="1" hangingPunct="1"/>
            <a:r>
              <a:rPr lang="tr-TR" altLang="tr-TR" dirty="0" smtClean="0">
                <a:latin typeface="Times New Roman" panose="02020603050405020304" pitchFamily="18" charset="0"/>
                <a:cs typeface="Times New Roman" panose="02020603050405020304" pitchFamily="18" charset="0"/>
              </a:rPr>
              <a:t>Davranışsal liderlik</a:t>
            </a:r>
          </a:p>
          <a:p>
            <a:pPr eaLnBrk="1" hangingPunct="1"/>
            <a:r>
              <a:rPr lang="tr-TR" altLang="tr-TR" dirty="0" smtClean="0">
                <a:latin typeface="Times New Roman" panose="02020603050405020304" pitchFamily="18" charset="0"/>
                <a:cs typeface="Times New Roman" panose="02020603050405020304" pitchFamily="18" charset="0"/>
              </a:rPr>
              <a:t>Durumsal liderlik</a:t>
            </a:r>
          </a:p>
          <a:p>
            <a:pPr eaLnBrk="1" hangingPunct="1"/>
            <a:r>
              <a:rPr lang="tr-TR" altLang="tr-TR" dirty="0" smtClean="0">
                <a:latin typeface="Times New Roman" panose="02020603050405020304" pitchFamily="18" charset="0"/>
                <a:cs typeface="Times New Roman" panose="02020603050405020304" pitchFamily="18" charset="0"/>
              </a:rPr>
              <a:t>Değişimci-Reformist (</a:t>
            </a:r>
            <a:r>
              <a:rPr lang="tr-TR" altLang="tr-TR" dirty="0" err="1" smtClean="0">
                <a:latin typeface="Times New Roman" panose="02020603050405020304" pitchFamily="18" charset="0"/>
                <a:cs typeface="Times New Roman" panose="02020603050405020304" pitchFamily="18" charset="0"/>
              </a:rPr>
              <a:t>Transformasyonel</a:t>
            </a:r>
            <a:r>
              <a:rPr lang="tr-TR" altLang="tr-TR" dirty="0" smtClean="0">
                <a:latin typeface="Times New Roman" panose="02020603050405020304" pitchFamily="18" charset="0"/>
                <a:cs typeface="Times New Roman" panose="02020603050405020304" pitchFamily="18" charset="0"/>
              </a:rPr>
              <a:t>) liderlik</a:t>
            </a:r>
          </a:p>
        </p:txBody>
      </p:sp>
      <p:graphicFrame>
        <p:nvGraphicFramePr>
          <p:cNvPr id="51205" name="Object 2"/>
          <p:cNvGraphicFramePr>
            <a:graphicFrameLocks noChangeAspect="1"/>
          </p:cNvGraphicFramePr>
          <p:nvPr>
            <p:extLst>
              <p:ext uri="{D42A27DB-BD31-4B8C-83A1-F6EECF244321}">
                <p14:modId xmlns:p14="http://schemas.microsoft.com/office/powerpoint/2010/main" val="905650668"/>
              </p:ext>
            </p:extLst>
          </p:nvPr>
        </p:nvGraphicFramePr>
        <p:xfrm>
          <a:off x="323528" y="1159715"/>
          <a:ext cx="1728192" cy="3934884"/>
        </p:xfrm>
        <a:graphic>
          <a:graphicData uri="http://schemas.openxmlformats.org/presentationml/2006/ole">
            <mc:AlternateContent xmlns:mc="http://schemas.openxmlformats.org/markup-compatibility/2006">
              <mc:Choice xmlns:v="urn:schemas-microsoft-com:vml" Requires="v">
                <p:oleObj spid="_x0000_s1029" name="Klip" r:id="rId3" imgW="1296063" imgH="3934305" progId="">
                  <p:embed/>
                </p:oleObj>
              </mc:Choice>
              <mc:Fallback>
                <p:oleObj name="Klip" r:id="rId3" imgW="1296063" imgH="393430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59715"/>
                        <a:ext cx="1728192" cy="3934884"/>
                      </a:xfrm>
                      <a:prstGeom prst="rect">
                        <a:avLst/>
                      </a:prstGeom>
                      <a:noFill/>
                      <a:ln>
                        <a:noFill/>
                      </a:ln>
                    </p:spPr>
                  </p:pic>
                </p:oleObj>
              </mc:Fallback>
            </mc:AlternateContent>
          </a:graphicData>
        </a:graphic>
      </p:graphicFrame>
      <p:sp>
        <p:nvSpPr>
          <p:cNvPr id="24580" name="Rectangle 6"/>
          <p:cNvSpPr>
            <a:spLocks noChangeArrowheads="1"/>
          </p:cNvSpPr>
          <p:nvPr/>
        </p:nvSpPr>
        <p:spPr bwMode="auto">
          <a:xfrm>
            <a:off x="7945438" y="71967"/>
            <a:ext cx="914400" cy="122766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sp>
        <p:nvSpPr>
          <p:cNvPr id="24581" name="7 Altbilgi Yer Tutucusu"/>
          <p:cNvSpPr>
            <a:spLocks noGrp="1"/>
          </p:cNvSpPr>
          <p:nvPr>
            <p:ph type="ftr" sz="quarter" idx="11"/>
          </p:nvPr>
        </p:nvSpPr>
        <p:spPr bwMode="auto">
          <a:xfrm>
            <a:off x="1259632" y="5877272"/>
            <a:ext cx="6408712" cy="368300"/>
          </a:xfrm>
          <a:solidFill>
            <a:srgbClr val="FFFF00"/>
          </a:solidFill>
          <a:extLst>
            <a:ext uri="{91240B29-F687-4F45-9708-019B960494DF}">
              <a14:hiddenLine xmlns:a14="http://schemas.microsoft.com/office/drawing/2010/main" w="9525">
                <a:solidFill>
                  <a:srgbClr val="000000"/>
                </a:solidFill>
                <a:miter lim="800000"/>
                <a:headEnd/>
                <a:tailEnd/>
              </a14:hiddenLine>
            </a:ext>
          </a:extLst>
        </p:spPr>
        <p:txBody>
          <a:bodyPr wrap="square" numCol="1" anchor="ctr" anchorCtr="0" compatLnSpc="1">
            <a:prstTxWarp prst="textNoShape">
              <a:avLst/>
            </a:prstTxWarp>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eaLnBrk="1" hangingPunct="1">
              <a:spcBef>
                <a:spcPct val="0"/>
              </a:spcBef>
              <a:buClrTx/>
              <a:buSzTx/>
              <a:buFontTx/>
              <a:buNone/>
            </a:pPr>
            <a:r>
              <a:rPr lang="tr-TR" altLang="tr-TR" sz="1200" dirty="0" smtClean="0">
                <a:latin typeface="Times New Roman" pitchFamily="18" charset="0"/>
              </a:rPr>
              <a:t>     </a:t>
            </a:r>
            <a:r>
              <a:rPr lang="tr-TR" altLang="tr-TR" sz="1200" b="1" dirty="0" smtClean="0">
                <a:solidFill>
                  <a:srgbClr val="000099"/>
                </a:solidFill>
                <a:latin typeface="Times New Roman" pitchFamily="18" charset="0"/>
              </a:rPr>
              <a:t>İdris Düzcan   Maarif Müfettişi  İzmir               idrisduzcan@hotmail.com  05425835378  </a:t>
            </a:r>
            <a:endParaRPr lang="tr-TR" altLang="tr-TR" sz="1200" b="1" dirty="0" smtClean="0">
              <a:solidFill>
                <a:schemeClr val="bg1"/>
              </a:solidFill>
              <a:latin typeface="Times New Roman" pitchFamily="18" charset="0"/>
            </a:endParaRPr>
          </a:p>
        </p:txBody>
      </p:sp>
      <p:sp>
        <p:nvSpPr>
          <p:cNvPr id="6" name="2 Metin kutusu"/>
          <p:cNvSpPr txBox="1">
            <a:spLocks noChangeArrowheads="1"/>
          </p:cNvSpPr>
          <p:nvPr/>
        </p:nvSpPr>
        <p:spPr bwMode="auto">
          <a:xfrm>
            <a:off x="2339752" y="651884"/>
            <a:ext cx="511256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tr-TR" altLang="tr-TR" sz="2700" b="1" dirty="0">
                <a:solidFill>
                  <a:srgbClr val="FF0000"/>
                </a:solidFill>
                <a:latin typeface="Times New Roman" panose="02020603050405020304" pitchFamily="18" charset="0"/>
                <a:cs typeface="Times New Roman" panose="02020603050405020304" pitchFamily="18" charset="0"/>
              </a:rPr>
              <a:t>LİDERLİK KURAMLARI</a:t>
            </a:r>
          </a:p>
        </p:txBody>
      </p:sp>
    </p:spTree>
    <p:extLst>
      <p:ext uri="{BB962C8B-B14F-4D97-AF65-F5344CB8AC3E}">
        <p14:creationId xmlns:p14="http://schemas.microsoft.com/office/powerpoint/2010/main" val="41892844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p:cTn id="7" dur="1000" fill="hold"/>
                                        <p:tgtEl>
                                          <p:spTgt spid="51205"/>
                                        </p:tgtEl>
                                        <p:attrNameLst>
                                          <p:attrName>ppt_w</p:attrName>
                                        </p:attrNameLst>
                                      </p:cBhvr>
                                      <p:tavLst>
                                        <p:tav tm="0">
                                          <p:val>
                                            <p:fltVal val="0"/>
                                          </p:val>
                                        </p:tav>
                                        <p:tav tm="100000">
                                          <p:val>
                                            <p:strVal val="#ppt_w"/>
                                          </p:val>
                                        </p:tav>
                                      </p:tavLst>
                                    </p:anim>
                                    <p:anim calcmode="lin" valueType="num">
                                      <p:cBhvr>
                                        <p:cTn id="8" dur="1000" fill="hold"/>
                                        <p:tgtEl>
                                          <p:spTgt spid="51205"/>
                                        </p:tgtEl>
                                        <p:attrNameLst>
                                          <p:attrName>ppt_h</p:attrName>
                                        </p:attrNameLst>
                                      </p:cBhvr>
                                      <p:tavLst>
                                        <p:tav tm="0">
                                          <p:val>
                                            <p:fltVal val="0"/>
                                          </p:val>
                                        </p:tav>
                                        <p:tav tm="100000">
                                          <p:val>
                                            <p:strVal val="#ppt_h"/>
                                          </p:val>
                                        </p:tav>
                                      </p:tavLst>
                                    </p:anim>
                                    <p:anim calcmode="lin" valueType="num">
                                      <p:cBhvr>
                                        <p:cTn id="9" dur="1000" fill="hold"/>
                                        <p:tgtEl>
                                          <p:spTgt spid="5120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0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2" fill="hold" grpId="0" nodeType="clickEffect">
                                  <p:stCondLst>
                                    <p:cond delay="0"/>
                                  </p:stCondLst>
                                  <p:childTnLst>
                                    <p:set>
                                      <p:cBhvr>
                                        <p:cTn id="14" dur="1" fill="hold">
                                          <p:stCondLst>
                                            <p:cond delay="0"/>
                                          </p:stCondLst>
                                        </p:cTn>
                                        <p:tgtEl>
                                          <p:spTgt spid="51203">
                                            <p:txEl>
                                              <p:pRg st="0" end="0"/>
                                            </p:txEl>
                                          </p:spTgt>
                                        </p:tgtEl>
                                        <p:attrNameLst>
                                          <p:attrName>style.visibility</p:attrName>
                                        </p:attrNameLst>
                                      </p:cBhvr>
                                      <p:to>
                                        <p:strVal val="visible"/>
                                      </p:to>
                                    </p:set>
                                    <p:anim calcmode="lin" valueType="num">
                                      <p:cBhvr additive="base">
                                        <p:cTn id="15" dur="500" fill="hold"/>
                                        <p:tgtEl>
                                          <p:spTgt spid="51203">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51203">
                                            <p:txEl>
                                              <p:pRg st="1" end="1"/>
                                            </p:txEl>
                                          </p:spTgt>
                                        </p:tgtEl>
                                        <p:attrNameLst>
                                          <p:attrName>style.visibility</p:attrName>
                                        </p:attrNameLst>
                                      </p:cBhvr>
                                      <p:to>
                                        <p:strVal val="visible"/>
                                      </p:to>
                                    </p:set>
                                    <p:anim calcmode="lin" valueType="num">
                                      <p:cBhvr additive="base">
                                        <p:cTn id="21" dur="500" fill="hold"/>
                                        <p:tgtEl>
                                          <p:spTgt spid="51203">
                                            <p:txEl>
                                              <p:pRg st="1" end="1"/>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51203">
                                            <p:txEl>
                                              <p:pRg st="2" end="2"/>
                                            </p:txEl>
                                          </p:spTgt>
                                        </p:tgtEl>
                                        <p:attrNameLst>
                                          <p:attrName>style.visibility</p:attrName>
                                        </p:attrNameLst>
                                      </p:cBhvr>
                                      <p:to>
                                        <p:strVal val="visible"/>
                                      </p:to>
                                    </p:set>
                                    <p:anim calcmode="lin" valueType="num">
                                      <p:cBhvr additive="base">
                                        <p:cTn id="27" dur="500" fill="hold"/>
                                        <p:tgtEl>
                                          <p:spTgt spid="51203">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grpId="0"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 calcmode="lin" valueType="num">
                                      <p:cBhvr additive="base">
                                        <p:cTn id="33" dur="500" fill="hold"/>
                                        <p:tgtEl>
                                          <p:spTgt spid="51203">
                                            <p:txEl>
                                              <p:pRg st="3" end="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512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2" fill="hold" grpId="0" nodeType="clickEffect">
                                  <p:stCondLst>
                                    <p:cond delay="0"/>
                                  </p:stCondLst>
                                  <p:childTnLst>
                                    <p:set>
                                      <p:cBhvr>
                                        <p:cTn id="38" dur="1" fill="hold">
                                          <p:stCondLst>
                                            <p:cond delay="0"/>
                                          </p:stCondLst>
                                        </p:cTn>
                                        <p:tgtEl>
                                          <p:spTgt spid="51203">
                                            <p:txEl>
                                              <p:pRg st="4" end="4"/>
                                            </p:txEl>
                                          </p:spTgt>
                                        </p:tgtEl>
                                        <p:attrNameLst>
                                          <p:attrName>style.visibility</p:attrName>
                                        </p:attrNameLst>
                                      </p:cBhvr>
                                      <p:to>
                                        <p:strVal val="visible"/>
                                      </p:to>
                                    </p:set>
                                    <p:anim calcmode="lin" valueType="num">
                                      <p:cBhvr additive="base">
                                        <p:cTn id="39" dur="500" fill="hold"/>
                                        <p:tgtEl>
                                          <p:spTgt spid="51203">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pPr>
              <a:defRPr/>
            </a:pPr>
            <a:endParaRPr lang="tr-TR" dirty="0"/>
          </a:p>
        </p:txBody>
      </p:sp>
      <p:sp>
        <p:nvSpPr>
          <p:cNvPr id="109571" name="2 Dikdörtgen"/>
          <p:cNvSpPr>
            <a:spLocks noChangeArrowheads="1"/>
          </p:cNvSpPr>
          <p:nvPr/>
        </p:nvSpPr>
        <p:spPr bwMode="auto">
          <a:xfrm>
            <a:off x="384175" y="1314450"/>
            <a:ext cx="8121650" cy="383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b="1"/>
          </a:p>
          <a:p>
            <a:pPr algn="just" eaLnBrk="1" hangingPunct="1">
              <a:lnSpc>
                <a:spcPct val="80000"/>
              </a:lnSpc>
              <a:buFont typeface="Arial" pitchFamily="34" charset="0"/>
              <a:buNone/>
            </a:pPr>
            <a:r>
              <a:rPr lang="tr-TR" altLang="tr-TR" b="1">
                <a:cs typeface="Times New Roman" pitchFamily="18" charset="0"/>
              </a:rPr>
              <a:t>1-Geniş bir bakış açısına sahip ve gördükleri ile  öğrendiklerini birbirine bağlayabilen,</a:t>
            </a:r>
          </a:p>
          <a:p>
            <a:pPr algn="just" eaLnBrk="1" hangingPunct="1">
              <a:lnSpc>
                <a:spcPct val="80000"/>
              </a:lnSpc>
              <a:buFont typeface="Arial" pitchFamily="34" charset="0"/>
              <a:buNone/>
            </a:pPr>
            <a:endParaRPr lang="tr-TR" altLang="tr-TR" b="1">
              <a:cs typeface="Times New Roman" pitchFamily="18" charset="0"/>
            </a:endParaRPr>
          </a:p>
          <a:p>
            <a:pPr algn="just" eaLnBrk="1" hangingPunct="1">
              <a:lnSpc>
                <a:spcPct val="80000"/>
              </a:lnSpc>
              <a:buFont typeface="Arial" pitchFamily="34" charset="0"/>
              <a:buNone/>
            </a:pPr>
            <a:r>
              <a:rPr lang="tr-TR" altLang="tr-TR" b="1">
                <a:cs typeface="Times New Roman" pitchFamily="18" charset="0"/>
              </a:rPr>
              <a:t>2-Değerler ve vizyondan faydalanarak örgütünün stratejik mimarisini oluşturabilen</a:t>
            </a:r>
          </a:p>
          <a:p>
            <a:pPr algn="just" eaLnBrk="1" hangingPunct="1">
              <a:lnSpc>
                <a:spcPct val="80000"/>
              </a:lnSpc>
              <a:buFont typeface="Arial" pitchFamily="34" charset="0"/>
              <a:buNone/>
            </a:pPr>
            <a:endParaRPr lang="tr-TR" altLang="tr-TR" b="1">
              <a:cs typeface="Times New Roman" pitchFamily="18" charset="0"/>
            </a:endParaRPr>
          </a:p>
          <a:p>
            <a:pPr algn="just" eaLnBrk="1" hangingPunct="1">
              <a:lnSpc>
                <a:spcPct val="80000"/>
              </a:lnSpc>
              <a:buFont typeface="Arial" pitchFamily="34" charset="0"/>
              <a:buNone/>
            </a:pPr>
            <a:r>
              <a:rPr lang="tr-TR" altLang="tr-TR" b="1">
                <a:cs typeface="Times New Roman" pitchFamily="18" charset="0"/>
              </a:rPr>
              <a:t>3-Hızla karar verebilen, atik, çevik ve cesur,</a:t>
            </a:r>
          </a:p>
          <a:p>
            <a:pPr algn="just" eaLnBrk="1" hangingPunct="1">
              <a:lnSpc>
                <a:spcPct val="80000"/>
              </a:lnSpc>
              <a:buFont typeface="Arial" pitchFamily="34" charset="0"/>
              <a:buNone/>
            </a:pPr>
            <a:endParaRPr lang="tr-TR" altLang="tr-TR" b="1">
              <a:cs typeface="Times New Roman" pitchFamily="18" charset="0"/>
            </a:endParaRPr>
          </a:p>
          <a:p>
            <a:pPr algn="just" eaLnBrk="1" hangingPunct="1">
              <a:lnSpc>
                <a:spcPct val="80000"/>
              </a:lnSpc>
              <a:buFont typeface="Arial" pitchFamily="34" charset="0"/>
              <a:buNone/>
            </a:pPr>
            <a:r>
              <a:rPr lang="tr-TR" altLang="tr-TR" b="1">
                <a:cs typeface="Times New Roman" pitchFamily="18" charset="0"/>
              </a:rPr>
              <a:t>4- Kararlı ve azimli,</a:t>
            </a:r>
          </a:p>
          <a:p>
            <a:pPr algn="just" eaLnBrk="1" hangingPunct="1">
              <a:lnSpc>
                <a:spcPct val="80000"/>
              </a:lnSpc>
              <a:buFont typeface="Arial" pitchFamily="34" charset="0"/>
              <a:buNone/>
            </a:pPr>
            <a:endParaRPr lang="tr-TR" altLang="tr-TR" b="1">
              <a:cs typeface="Times New Roman" pitchFamily="18" charset="0"/>
            </a:endParaRPr>
          </a:p>
          <a:p>
            <a:pPr algn="just" eaLnBrk="1" hangingPunct="1">
              <a:lnSpc>
                <a:spcPct val="80000"/>
              </a:lnSpc>
              <a:buFont typeface="Arial" pitchFamily="34" charset="0"/>
              <a:buNone/>
            </a:pPr>
            <a:r>
              <a:rPr lang="tr-TR" altLang="tr-TR" b="1">
                <a:cs typeface="Times New Roman" pitchFamily="18" charset="0"/>
              </a:rPr>
              <a:t>5- İnsanları etkileme ve esinlendirme gücüne sahip,</a:t>
            </a:r>
          </a:p>
          <a:p>
            <a:pPr algn="just" eaLnBrk="1" hangingPunct="1">
              <a:lnSpc>
                <a:spcPct val="80000"/>
              </a:lnSpc>
              <a:buFont typeface="Arial" pitchFamily="34" charset="0"/>
              <a:buNone/>
            </a:pPr>
            <a:endParaRPr lang="tr-TR" altLang="tr-TR" b="1">
              <a:cs typeface="Times New Roman" pitchFamily="18" charset="0"/>
            </a:endParaRPr>
          </a:p>
          <a:p>
            <a:pPr eaLnBrk="1" hangingPunct="1"/>
            <a:r>
              <a:rPr lang="tr-TR" altLang="tr-TR" b="1"/>
              <a:t>6- Hem başarıdan hem de başarısızlıktan öğrenmesini bilen</a:t>
            </a:r>
          </a:p>
          <a:p>
            <a:pPr eaLnBrk="1" hangingPunct="1"/>
            <a:endParaRPr lang="tr-TR" altLang="tr-TR" sz="1400" b="1"/>
          </a:p>
          <a:p>
            <a:pPr eaLnBrk="1" hangingPunct="1">
              <a:buFont typeface="Arial" pitchFamily="34" charset="0"/>
              <a:buNone/>
            </a:pPr>
            <a:endParaRPr lang="tr-TR" altLang="tr-TR" sz="1400">
              <a:cs typeface="Times New Roman" pitchFamily="18" charset="0"/>
            </a:endParaRPr>
          </a:p>
          <a:p>
            <a:pPr algn="just" eaLnBrk="1" hangingPunct="1">
              <a:lnSpc>
                <a:spcPct val="80000"/>
              </a:lnSpc>
              <a:buFont typeface="Arial" pitchFamily="34" charset="0"/>
              <a:buNone/>
            </a:pPr>
            <a:endParaRPr lang="tr-TR" altLang="tr-TR" sz="1400">
              <a:cs typeface="Times New Roman" pitchFamily="18" charset="0"/>
            </a:endParaRPr>
          </a:p>
          <a:p>
            <a:pPr algn="just" eaLnBrk="1" hangingPunct="1">
              <a:lnSpc>
                <a:spcPct val="80000"/>
              </a:lnSpc>
              <a:buFont typeface="Arial" pitchFamily="34" charset="0"/>
              <a:buNone/>
            </a:pPr>
            <a:endParaRPr lang="tr-TR" altLang="tr-TR" sz="1200">
              <a:cs typeface="Times New Roman" pitchFamily="18" charset="0"/>
            </a:endParaRPr>
          </a:p>
        </p:txBody>
      </p:sp>
      <p:sp>
        <p:nvSpPr>
          <p:cNvPr id="109572"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0957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6"/>
          <p:cNvSpPr>
            <a:spLocks noChangeArrowheads="1"/>
          </p:cNvSpPr>
          <p:nvPr/>
        </p:nvSpPr>
        <p:spPr bwMode="auto">
          <a:xfrm>
            <a:off x="285751" y="277284"/>
            <a:ext cx="6456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tr-TR" altLang="tr-TR" b="1">
                <a:latin typeface="Arial" pitchFamily="34" charset="0"/>
              </a:rPr>
              <a:t>21. Yy da İhtiyaç Duyulan Liderler</a:t>
            </a:r>
          </a:p>
        </p:txBody>
      </p:sp>
    </p:spTree>
    <p:extLst>
      <p:ext uri="{BB962C8B-B14F-4D97-AF65-F5344CB8AC3E}">
        <p14:creationId xmlns:p14="http://schemas.microsoft.com/office/powerpoint/2010/main" val="254774572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txBox="1">
            <a:spLocks noGrp="1"/>
          </p:cNvSpPr>
          <p:nvPr/>
        </p:nvSpPr>
        <p:spPr>
          <a:xfrm>
            <a:off x="3124200" y="6356351"/>
            <a:ext cx="2895600" cy="366183"/>
          </a:xfrm>
          <a:prstGeom prst="rect">
            <a:avLst/>
          </a:prstGeom>
          <a:noFill/>
        </p:spPr>
        <p:txBody>
          <a:bodyPr anchor="ctr"/>
          <a:lstStyle/>
          <a:p>
            <a:pPr algn="ctr" fontAlgn="auto">
              <a:spcBef>
                <a:spcPts val="0"/>
              </a:spcBef>
              <a:spcAft>
                <a:spcPts val="0"/>
              </a:spcAft>
              <a:defRPr/>
            </a:pPr>
            <a:endParaRPr lang="tr-TR" sz="1100" dirty="0">
              <a:solidFill>
                <a:schemeClr val="tx1">
                  <a:tint val="75000"/>
                </a:schemeClr>
              </a:solidFill>
              <a:latin typeface="+mn-lt"/>
              <a:cs typeface="+mn-cs"/>
            </a:endParaRPr>
          </a:p>
        </p:txBody>
      </p:sp>
      <p:sp>
        <p:nvSpPr>
          <p:cNvPr id="110595" name="2 Dikdörtgen"/>
          <p:cNvSpPr>
            <a:spLocks noChangeArrowheads="1"/>
          </p:cNvSpPr>
          <p:nvPr/>
        </p:nvSpPr>
        <p:spPr bwMode="auto">
          <a:xfrm>
            <a:off x="338138" y="927100"/>
            <a:ext cx="812165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sz="1200"/>
          </a:p>
          <a:p>
            <a:pPr algn="just" eaLnBrk="1" hangingPunct="1">
              <a:lnSpc>
                <a:spcPct val="80000"/>
              </a:lnSpc>
              <a:buFont typeface="Arial" pitchFamily="34" charset="0"/>
              <a:buNone/>
            </a:pPr>
            <a:endParaRPr lang="tr-TR" altLang="tr-TR" sz="1400">
              <a:latin typeface="Arial" pitchFamily="34" charset="0"/>
            </a:endParaRPr>
          </a:p>
          <a:p>
            <a:pPr eaLnBrk="1" hangingPunct="1"/>
            <a:endParaRPr lang="tr-TR" altLang="tr-TR" sz="1400">
              <a:latin typeface="Arial" pitchFamily="34" charset="0"/>
            </a:endParaRPr>
          </a:p>
          <a:p>
            <a:pPr eaLnBrk="1" hangingPunct="1">
              <a:buFont typeface="Arial" pitchFamily="34" charset="0"/>
              <a:buNone/>
            </a:pPr>
            <a:r>
              <a:rPr lang="tr-TR" altLang="tr-TR" b="1"/>
              <a:t>7-Astlarına öğretebilen ve onları geliştiren,</a:t>
            </a:r>
          </a:p>
          <a:p>
            <a:pPr eaLnBrk="1" hangingPunct="1"/>
            <a:endParaRPr lang="tr-TR" altLang="tr-TR" b="1">
              <a:cs typeface="Times New Roman" pitchFamily="18" charset="0"/>
            </a:endParaRPr>
          </a:p>
          <a:p>
            <a:pPr eaLnBrk="1" hangingPunct="1">
              <a:buFont typeface="Arial" pitchFamily="34" charset="0"/>
              <a:buNone/>
            </a:pPr>
            <a:r>
              <a:rPr lang="tr-TR" altLang="tr-TR" b="1">
                <a:cs typeface="Times New Roman" pitchFamily="18" charset="0"/>
              </a:rPr>
              <a:t>8- Örgütün insani boyutunu merkeze alabilen,</a:t>
            </a:r>
          </a:p>
          <a:p>
            <a:pPr algn="just" eaLnBrk="1" hangingPunct="1">
              <a:buFont typeface="Arial" pitchFamily="34" charset="0"/>
              <a:buNone/>
            </a:pPr>
            <a:endParaRPr lang="tr-TR" altLang="tr-TR" b="1">
              <a:cs typeface="Times New Roman" pitchFamily="18" charset="0"/>
            </a:endParaRPr>
          </a:p>
          <a:p>
            <a:pPr algn="just" eaLnBrk="1" hangingPunct="1">
              <a:buFont typeface="Arial" pitchFamily="34" charset="0"/>
              <a:buNone/>
            </a:pPr>
            <a:r>
              <a:rPr lang="tr-TR" altLang="tr-TR" b="1">
                <a:cs typeface="Times New Roman" pitchFamily="18" charset="0"/>
              </a:rPr>
              <a:t>9- Teknoloji ile yakından ilgilenen,</a:t>
            </a:r>
          </a:p>
          <a:p>
            <a:pPr algn="just" eaLnBrk="1" hangingPunct="1">
              <a:buFont typeface="Arial" pitchFamily="34" charset="0"/>
              <a:buNone/>
            </a:pPr>
            <a:endParaRPr lang="tr-TR" altLang="tr-TR" b="1">
              <a:cs typeface="Times New Roman" pitchFamily="18" charset="0"/>
            </a:endParaRPr>
          </a:p>
          <a:p>
            <a:pPr algn="just" eaLnBrk="1" hangingPunct="1">
              <a:buFont typeface="Arial" pitchFamily="34" charset="0"/>
              <a:buNone/>
            </a:pPr>
            <a:r>
              <a:rPr lang="tr-TR" altLang="tr-TR" b="1">
                <a:cs typeface="Times New Roman" pitchFamily="18" charset="0"/>
              </a:rPr>
              <a:t>10- İletişim becerilerine vakıf,</a:t>
            </a:r>
          </a:p>
          <a:p>
            <a:pPr algn="just" eaLnBrk="1" hangingPunct="1">
              <a:buFont typeface="Arial" pitchFamily="34" charset="0"/>
              <a:buNone/>
            </a:pPr>
            <a:endParaRPr lang="tr-TR" altLang="tr-TR" b="1">
              <a:cs typeface="Times New Roman" pitchFamily="18" charset="0"/>
            </a:endParaRPr>
          </a:p>
          <a:p>
            <a:pPr algn="just" eaLnBrk="1" hangingPunct="1">
              <a:buFont typeface="Arial" pitchFamily="34" charset="0"/>
              <a:buNone/>
            </a:pPr>
            <a:r>
              <a:rPr lang="tr-TR" altLang="tr-TR" b="1">
                <a:cs typeface="Times New Roman" pitchFamily="18" charset="0"/>
              </a:rPr>
              <a:t>11- Yönlendirme ve yöneltme becerilerine sahip,</a:t>
            </a:r>
          </a:p>
          <a:p>
            <a:pPr algn="just" eaLnBrk="1" hangingPunct="1">
              <a:buFont typeface="Arial" pitchFamily="34" charset="0"/>
              <a:buNone/>
            </a:pPr>
            <a:endParaRPr lang="tr-TR" altLang="tr-TR" b="1">
              <a:cs typeface="Times New Roman" pitchFamily="18" charset="0"/>
            </a:endParaRPr>
          </a:p>
          <a:p>
            <a:pPr algn="just" eaLnBrk="1" hangingPunct="1">
              <a:buFont typeface="Arial" pitchFamily="34" charset="0"/>
              <a:buNone/>
            </a:pPr>
            <a:r>
              <a:rPr lang="tr-TR" altLang="tr-TR" b="1">
                <a:cs typeface="Times New Roman" pitchFamily="18" charset="0"/>
              </a:rPr>
              <a:t>12-Beklentiler oluşturabilen ve sorumluluk alabilen kimselerdir.</a:t>
            </a:r>
            <a:r>
              <a:rPr lang="tr-TR" altLang="tr-TR" sz="1400" b="1">
                <a:cs typeface="Times New Roman" pitchFamily="18" charset="0"/>
              </a:rPr>
              <a:t> </a:t>
            </a:r>
          </a:p>
          <a:p>
            <a:pPr algn="just" eaLnBrk="1" hangingPunct="1">
              <a:lnSpc>
                <a:spcPct val="80000"/>
              </a:lnSpc>
              <a:buFont typeface="Arial" pitchFamily="34" charset="0"/>
              <a:buNone/>
            </a:pPr>
            <a:endParaRPr lang="tr-TR" altLang="tr-TR" sz="1400" b="1">
              <a:cs typeface="Times New Roman" pitchFamily="18" charset="0"/>
            </a:endParaRPr>
          </a:p>
          <a:p>
            <a:pPr algn="just" eaLnBrk="1" hangingPunct="1">
              <a:lnSpc>
                <a:spcPct val="80000"/>
              </a:lnSpc>
              <a:buFont typeface="Arial" pitchFamily="34" charset="0"/>
              <a:buNone/>
            </a:pPr>
            <a:endParaRPr lang="tr-TR" altLang="tr-TR" sz="1200">
              <a:cs typeface="Times New Roman" pitchFamily="18" charset="0"/>
            </a:endParaRPr>
          </a:p>
        </p:txBody>
      </p:sp>
      <p:sp>
        <p:nvSpPr>
          <p:cNvPr id="110596" name="Rectangle 4"/>
          <p:cNvSpPr>
            <a:spLocks noChangeArrowheads="1"/>
          </p:cNvSpPr>
          <p:nvPr/>
        </p:nvSpPr>
        <p:spPr bwMode="auto">
          <a:xfrm>
            <a:off x="8101014" y="0"/>
            <a:ext cx="1042987" cy="1432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endParaRPr lang="tr-TR" altLang="tr-TR"/>
          </a:p>
        </p:txBody>
      </p:sp>
      <p:pic>
        <p:nvPicPr>
          <p:cNvPr id="1105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5314" y="279400"/>
            <a:ext cx="928687" cy="126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Rectangle 6"/>
          <p:cNvSpPr>
            <a:spLocks noChangeArrowheads="1"/>
          </p:cNvSpPr>
          <p:nvPr/>
        </p:nvSpPr>
        <p:spPr bwMode="auto">
          <a:xfrm>
            <a:off x="317501" y="319618"/>
            <a:ext cx="6456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tr-TR" altLang="tr-TR" b="1">
                <a:latin typeface="Arial" pitchFamily="34" charset="0"/>
              </a:rPr>
              <a:t>21. Yy da İhtiyaç Duyulan Liderler</a:t>
            </a:r>
          </a:p>
        </p:txBody>
      </p:sp>
    </p:spTree>
    <p:extLst>
      <p:ext uri="{BB962C8B-B14F-4D97-AF65-F5344CB8AC3E}">
        <p14:creationId xmlns:p14="http://schemas.microsoft.com/office/powerpoint/2010/main" val="168613142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LOGO_SUGAV_ELMA"/>
          <p:cNvPicPr>
            <a:picLocks/>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TextBox 1"/>
          <p:cNvSpPr txBox="1">
            <a:spLocks noChangeArrowheads="1"/>
          </p:cNvSpPr>
          <p:nvPr/>
        </p:nvSpPr>
        <p:spPr bwMode="auto">
          <a:xfrm>
            <a:off x="2732089" y="4834467"/>
            <a:ext cx="37623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tr-TR" altLang="tr-TR" sz="2400" b="1"/>
              <a:t>TEŞEKKÜRLER</a:t>
            </a:r>
          </a:p>
        </p:txBody>
      </p:sp>
      <p:pic>
        <p:nvPicPr>
          <p:cNvPr id="111620"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1600" y="2529418"/>
            <a:ext cx="13208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TextBox 1"/>
          <p:cNvSpPr txBox="1">
            <a:spLocks noChangeArrowheads="1"/>
          </p:cNvSpPr>
          <p:nvPr/>
        </p:nvSpPr>
        <p:spPr bwMode="auto">
          <a:xfrm>
            <a:off x="2690814" y="567267"/>
            <a:ext cx="37623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tr-TR" altLang="tr-TR" sz="2400" b="1"/>
              <a:t>YÖNETİCİLİK FORMASYONU KAZANDIRMA EĞİTİMİ</a:t>
            </a:r>
          </a:p>
          <a:p>
            <a:pPr algn="ctr" eaLnBrk="1" hangingPunct="1"/>
            <a:endParaRPr lang="tr-TR" altLang="tr-TR" sz="2400" b="1"/>
          </a:p>
          <a:p>
            <a:pPr algn="ctr" eaLnBrk="1" hangingPunct="1"/>
            <a:r>
              <a:rPr lang="tr-TR" altLang="tr-TR" sz="2400" b="1">
                <a:solidFill>
                  <a:srgbClr val="FF0000"/>
                </a:solidFill>
              </a:rPr>
              <a:t>ÖĞRETİM LİDERLİĞİ</a:t>
            </a:r>
          </a:p>
        </p:txBody>
      </p:sp>
    </p:spTree>
    <p:extLst>
      <p:ext uri="{BB962C8B-B14F-4D97-AF65-F5344CB8AC3E}">
        <p14:creationId xmlns:p14="http://schemas.microsoft.com/office/powerpoint/2010/main" val="26098018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S-LOGO_SUGAV_ELMA.PNG"/>
  <p:tag name="PXPSDI_PNGPATH" val="\"/>
  <p:tag name="PXPSDI_PNGFILENAME" val="S-LOGO_SUGAV_ELMA.PNG"/>
  <p:tag name="PXPSDI_LAYERNAME" val="LOGO_SUGAV_ELMA"/>
  <p:tag name="PXPSDI_PSDFILENAME" val="S.PSD"/>
  <p:tag name="PSDSOURCE" val="C:\Users\Admin\Desktop\"/>
  <p:tag name="PSDSOURCELAYER" val="LOGO_SUGAV_ELMA"/>
</p:tagLst>
</file>

<file path=ppt/tags/tag2.xml><?xml version="1.0" encoding="utf-8"?>
<p:tagLst xmlns:a="http://schemas.openxmlformats.org/drawingml/2006/main" xmlns:r="http://schemas.openxmlformats.org/officeDocument/2006/relationships" xmlns:p="http://schemas.openxmlformats.org/presentationml/2006/main">
  <p:tag name="PICTUREPATH" val="\S-LOGO_SUGAV_ELMA.PNG"/>
  <p:tag name="PXPSDI_PNGPATH" val="\"/>
  <p:tag name="PXPSDI_PNGFILENAME" val="S-LOGO_SUGAV_ELMA.PNG"/>
  <p:tag name="PXPSDI_LAYERNAME" val="LOGO_SUGAV_ELMA"/>
  <p:tag name="PXPSDI_PSDFILENAME" val="S.PSD"/>
  <p:tag name="PSDSOURCE" val="C:\Users\Admin\Desktop\"/>
  <p:tag name="PSDSOURCELAYER" val="LOGO_SUGAV_ELMA"/>
</p:tagLst>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2360</Words>
  <Application>Microsoft Office PowerPoint</Application>
  <PresentationFormat>Ekran Gösterisi (4:3)</PresentationFormat>
  <Paragraphs>562</Paragraphs>
  <Slides>92</Slides>
  <Notes>5</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92</vt:i4>
      </vt:variant>
    </vt:vector>
  </HeadingPairs>
  <TitlesOfParts>
    <vt:vector size="94" baseType="lpstr">
      <vt:lpstr>Ofis Teması</vt:lpstr>
      <vt:lpstr>Klip</vt:lpstr>
      <vt:lpstr>PowerPoint Sunusu</vt:lpstr>
      <vt:lpstr>ÖĞRETİM LİDERLİĞİ</vt:lpstr>
      <vt:lpstr>PowerPoint Sunusu</vt:lpstr>
      <vt:lpstr>PowerPoint Sunusu</vt:lpstr>
      <vt:lpstr>PowerPoint Sunusu</vt:lpstr>
      <vt:lpstr>LİDERLİK</vt:lpstr>
      <vt:lpstr>PowerPoint Sunusu</vt:lpstr>
      <vt:lpstr>PowerPoint Sunusu</vt:lpstr>
      <vt:lpstr>PowerPoint Sunusu</vt:lpstr>
      <vt:lpstr>Güdüleme tarzına göre liderlik </vt:lpstr>
      <vt:lpstr>Otoriter liderlik</vt:lpstr>
      <vt:lpstr>Serbest bırakıcı liderlik:</vt:lpstr>
      <vt:lpstr>Demokratik liderlik:</vt:lpstr>
      <vt:lpstr>Niteliklere göre liderlik:</vt:lpstr>
      <vt:lpstr>Davranışsal liderlik :</vt:lpstr>
      <vt:lpstr>Durumsal liderlik </vt:lpstr>
      <vt:lpstr>Değişimci-Reformist  (Transformasyonel) liderlik </vt:lpstr>
      <vt:lpstr>PowerPoint Sunusu</vt:lpstr>
      <vt:lpstr>           Liderlik</vt:lpstr>
      <vt:lpstr>PowerPoint Sunusu</vt:lpstr>
      <vt:lpstr>YÖNETİCİ VE LİDER FARKI</vt:lpstr>
      <vt:lpstr>PowerPoint Sunusu</vt:lpstr>
      <vt:lpstr>YÖNETİCİ VE LİDER FARKI</vt:lpstr>
      <vt:lpstr>YÖNETİCİ VE LİDER FARKI</vt:lpstr>
      <vt:lpstr>PowerPoint Sunusu</vt:lpstr>
      <vt:lpstr>PowerPoint Sunusu</vt:lpstr>
      <vt:lpstr>PowerPoint Sunusu</vt:lpstr>
      <vt:lpstr>PowerPoint Sunusu</vt:lpstr>
      <vt:lpstr>PowerPoint Sunusu</vt:lpstr>
      <vt:lpstr>PowerPoint Sunusu</vt:lpstr>
      <vt:lpstr>LİDERLİK İLKELERİ</vt:lpstr>
      <vt:lpstr>PowerPoint Sunusu</vt:lpstr>
      <vt:lpstr>PowerPoint Sunusu</vt:lpstr>
      <vt:lpstr>PowerPoint Sunusu</vt:lpstr>
      <vt:lpstr>PowerPoint Sunusu</vt:lpstr>
      <vt:lpstr>PowerPoint Sunusu</vt:lpstr>
      <vt:lpstr>PowerPoint Sunusu</vt:lpstr>
      <vt:lpstr>PowerPoint Sunusu</vt:lpstr>
      <vt:lpstr>ÖĞRENİM AÇMAZI</vt:lpstr>
      <vt:lpstr>ÖĞRETİM LİDERLİĞİNİN TANIMI VE ÖNEMİ</vt:lpstr>
      <vt:lpstr>PowerPoint Sunusu</vt:lpstr>
      <vt:lpstr>PowerPoint Sunusu</vt:lpstr>
      <vt:lpstr>PowerPoint Sunusu</vt:lpstr>
      <vt:lpstr>PowerPoint Sunusu</vt:lpstr>
      <vt:lpstr>PowerPoint Sunusu</vt:lpstr>
      <vt:lpstr>PowerPoint Sunusu</vt:lpstr>
      <vt:lpstr>PowerPoint Sunusu</vt:lpstr>
      <vt:lpstr>  OKUL MÜDÜRÜNÜN ÖĞRETİM LİDERLİĞİ DAVRANIŞ BOYUTLARI</vt:lpstr>
      <vt:lpstr>1. Okulun Vizyon ve Misyonunun Yönetimi</vt:lpstr>
      <vt:lpstr>1. Okulun Vizyon ve Misyonunun Yönetimi </vt:lpstr>
      <vt:lpstr>       b.Okulun ve Eğitimin Amaçlarının            Açıkça Belirlenmesi</vt:lpstr>
      <vt:lpstr>  c. Okulun ve Eğitimin Amaçlarının    Paylaşılması</vt:lpstr>
      <vt:lpstr>d. Amaçların Uygulamaya Yansıtılması </vt:lpstr>
      <vt:lpstr> e.  Okul Kaynaklarının Amaçları   Gerçekleştirmeye Yoğunlaşması</vt:lpstr>
      <vt:lpstr>  f. Öğrencilerle İlgili Yüksek Standart ve           Beklentiler Oluşturulması</vt:lpstr>
      <vt:lpstr>2.   Okul Programının Yönetimi</vt:lpstr>
      <vt:lpstr>2.   Okul Programının Yönetimi</vt:lpstr>
      <vt:lpstr>a. Okulun Eğitim Programlarının Oluşturulması</vt:lpstr>
      <vt:lpstr>a. Okulun Eğitim Programlarının Oluşturulması</vt:lpstr>
      <vt:lpstr>2.   Okul Programının Yönetimi</vt:lpstr>
      <vt:lpstr>2.   Okul Programının Yönetimi</vt:lpstr>
      <vt:lpstr>c.Öğretim Denetleme Değerlendirme </vt:lpstr>
      <vt:lpstr>2.   Okul Programının Yönetimi</vt:lpstr>
      <vt:lpstr>2.   Okul Programının Yönetimi</vt:lpstr>
      <vt:lpstr>e. Öğrenci Gelişimini ve Başarısını İzleme</vt:lpstr>
      <vt:lpstr>e. Öğrenci Gelişimini ve Başarısını İzleme</vt:lpstr>
      <vt:lpstr>e. Öğrenci Gelişimini ve Başarısını İzleme</vt:lpstr>
      <vt:lpstr>3. Okul Kadrosunun Gelişimi</vt:lpstr>
      <vt:lpstr>3. Okul Kadrosunun Gelişimi</vt:lpstr>
      <vt:lpstr>3. Okul Kadrosunun Gelişimi</vt:lpstr>
      <vt:lpstr>4. Olumlu Öğrenme İklimi Geliştirme</vt:lpstr>
      <vt:lpstr>4. Olumlu Öğrenme İklimi Geliştirme</vt:lpstr>
      <vt:lpstr>a. Paylaşma ve Güvene Dayalı Öğrenme İklimi Oluşturma</vt:lpstr>
      <vt:lpstr>b. Çevrenin ve Ailenin Okula Katılımı ve Desteğini Sağlama</vt:lpstr>
      <vt:lpstr> Öğretim çevresini oluşturma ve yapılandırma rolü, öğretim liderliğinin temelini oluşturmaktadır. Okulda öğretim lideri olarak müdürün;  1.Okulun akademik amaçlarının gerçekleştirilebilmesi için gerekli kaynakları sağlaması,  2.Öğretmenlerle etkileşiminde, öğretim uygulamalarının geliştirilip yönlendirilmesi için öğretim ve program konuları hakkında bilgi ve beceriye sahip olması,  3.Bireylerle, küçük ya da büyük gruplarla iletişimde etkili olması,  4.Okul içinde ve dışında, okulun bütün olarak fiziksel ve felsefi açıdan ne olduğunu personel, öğrenci ve velilerin gözünde görülebilir bir hayal (resim) olarak yaratabilmesi için vizyoner bakış açısına sahip olması gerekmektedir.</vt:lpstr>
      <vt:lpstr>Etkili bir öğretim liderliği bağlamında yöneticinin ve okulun aşağıdaki değerlere sahip olması gerekir.   # Her çocuğun eğitilebilirliğine ve öğrenebileceğine inanılmalıdır.  # Her öğrencinin öğrenmesini sağlamak için bütün çocukları öğrenmeye hazır hale getirmek.  # Kararların öğrenmeyi ve öğretimi güçlendirmek için alınması gerektiğine inanmak.  </vt:lpstr>
      <vt:lpstr> # Okulun geniş bir toplumun bir parçası olarak is görmesi gerektiğine, ailelerle işbirliği ve iletişimin gereğine inanmak.  # Toplumun genel ideallerine inanmak, her öğrencinin nitelikli ve özgür bir eğitim hakkı olduğuna inanmak.  # Sosyal hareketlilik ve eşitlik anlayışını benimsemek, farklı kültür değer ve fikirlere saygı duymak, eğitimi daha iyiye götürmek için diğer kurumlarla sürekli diyalog içinde olmak. </vt:lpstr>
      <vt:lpstr>PowerPoint Sunusu</vt:lpstr>
      <vt:lpstr>1.Kaynak Sağlayıcı Olarak Okul Yöneticisi</vt:lpstr>
      <vt:lpstr>2.Öğretimsel Kaynak Olarak Okul Yöneticisi</vt:lpstr>
      <vt:lpstr>3.İletişimci Olarak Okul Yöneticisi </vt:lpstr>
      <vt:lpstr>4.Görünür Kişi Olarak Okul Yöneticisi</vt:lpstr>
      <vt:lpstr> Türkiye’de kamu kesiminde en büyük işveren olan eğitim sektörü öğrencilerin daha iyi yetişmesi için vardır. Okulda, yöneticisi de, öğretmeni de öğrenmeyi sağlamak için vardır. Nasıl bir elektronik alet imalatçısının yöneticisi, “üretim mühendislerin ve teknisyenlerin işidir, ben sadece işyerinin düzenine bakarım” diyemezse, okul yöneticisi de “öğrenci başarısı öğretmenlerin işi, benim işim değil”, diyemez. Bir iş yerindeki düzenin sağlanması, çalışma koşullarının düzenlenmesi o iş yerinin asıl fonksiyonunu yerine getirmesi içindir. </vt:lpstr>
      <vt:lpstr>Bu bağlamda öğretim liderinin temel özelliklerini şöyle sıralayabiliriz: </vt:lpstr>
      <vt:lpstr>PowerPoint Sunusu</vt:lpstr>
      <vt:lpstr>PowerPoint Sunusu</vt:lpstr>
      <vt:lpstr>BAŞARILI OLMAK İSTEYEN LİDERLER NE YAPMALI?</vt:lpstr>
      <vt:lpstr>PowerPoint Sunusu</vt:lpstr>
      <vt:lpstr> Etkili Liderlere Sahip Okullarda Dikkati Çeken Özellikler:</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REİS İDRİS DÜZCAN</dc:creator>
  <cp:lastModifiedBy>REİS İDRİS DÜZCAN</cp:lastModifiedBy>
  <cp:revision>4</cp:revision>
  <dcterms:created xsi:type="dcterms:W3CDTF">2015-02-01T16:03:59Z</dcterms:created>
  <dcterms:modified xsi:type="dcterms:W3CDTF">2015-02-01T16:31:34Z</dcterms:modified>
</cp:coreProperties>
</file>