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colors8.xml" ContentType="application/vnd.ms-office.chartcolor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olors6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style9.xml" ContentType="application/vnd.ms-office.chartstyle+xml"/>
  <Override PartName="/ppt/charts/style7.xml" ContentType="application/vnd.ms-office.chartstyle+xml"/>
  <Override PartName="/ppt/charts/style8.xml" ContentType="application/vnd.ms-office.chart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colors9.xml" ContentType="application/vnd.ms-office.chartcolorstyl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olors7.xml" ContentType="application/vnd.ms-office.chartcolor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08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Kitap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al__ma_Sayfas_14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Office_Excel__al__ma_Sayfas_1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Office_Excel__al__ma_Sayfas_2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Office_Excel__al__ma_Sayfas_3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Office_Excel__al__ma_Sayfas_4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Office_Excel__al__ma_Sayfas_5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Office_Excel__al__ma_Sayfas_6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Microsoft_Office_Excel__al__ma_Sayfas_7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Microsoft_Office_Excel__al__ma_Sayfas_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sz="1800" b="1" dirty="0" smtClean="0"/>
              <a:t>ÖDEMİŞ</a:t>
            </a:r>
            <a:r>
              <a:rPr lang="tr-TR" sz="1800" b="1" baseline="0" dirty="0" smtClean="0"/>
              <a:t> İLÇESİ  - İZMİR İLİ ORTALAMASI PUAN KARŞILAŞTIRMA GRAFİĞİ</a:t>
            </a:r>
            <a:endParaRPr lang="tr-TR" sz="1800" b="1" dirty="0"/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Sayfa2!$A$11</c:f>
              <c:strCache>
                <c:ptCount val="1"/>
                <c:pt idx="0">
                  <c:v>ÖDEMİŞ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chemeClr val="accent6">
                  <a:shade val="95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Sayfa2!$B$9:$M$10</c:f>
              <c:multiLvlStrCache>
                <c:ptCount val="12"/>
                <c:lvl>
                  <c:pt idx="0">
                    <c:v>2013</c:v>
                  </c:pt>
                  <c:pt idx="1">
                    <c:v>2014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2013</c:v>
                  </c:pt>
                  <c:pt idx="5">
                    <c:v>2014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2013</c:v>
                  </c:pt>
                  <c:pt idx="9">
                    <c:v>2014</c:v>
                  </c:pt>
                  <c:pt idx="10">
                    <c:v>2013</c:v>
                  </c:pt>
                  <c:pt idx="11">
                    <c:v>2014</c:v>
                  </c:pt>
                </c:lvl>
                <c:lvl>
                  <c:pt idx="0">
                    <c:v>TÜRKÇE</c:v>
                  </c:pt>
                  <c:pt idx="1">
                    <c:v>TÜRKÇE</c:v>
                  </c:pt>
                  <c:pt idx="2">
                    <c:v>MATEMATİK</c:v>
                  </c:pt>
                  <c:pt idx="3">
                    <c:v>MATEMATİK</c:v>
                  </c:pt>
                  <c:pt idx="4">
                    <c:v>FEN VE TEKNOLOJİ</c:v>
                  </c:pt>
                  <c:pt idx="5">
                    <c:v>FEN VE TEKNOLOJİ</c:v>
                  </c:pt>
                  <c:pt idx="6">
                    <c:v>İNKILAP TARİHİ</c:v>
                  </c:pt>
                  <c:pt idx="7">
                    <c:v>İNKILAP TARİHİ</c:v>
                  </c:pt>
                  <c:pt idx="8">
                    <c:v>YABANCI DİL</c:v>
                  </c:pt>
                  <c:pt idx="9">
                    <c:v>YABANCI DİL</c:v>
                  </c:pt>
                  <c:pt idx="10">
                    <c:v>DİN DERSİ</c:v>
                  </c:pt>
                  <c:pt idx="11">
                    <c:v>DİN DERSİ</c:v>
                  </c:pt>
                </c:lvl>
              </c:multiLvlStrCache>
            </c:multiLvlStrRef>
          </c:cat>
          <c:val>
            <c:numRef>
              <c:f>Sayfa2!$B$11:$M$11</c:f>
              <c:numCache>
                <c:formatCode>General</c:formatCode>
                <c:ptCount val="12"/>
                <c:pt idx="0">
                  <c:v>49.99</c:v>
                </c:pt>
                <c:pt idx="1">
                  <c:v>57.77</c:v>
                </c:pt>
                <c:pt idx="2">
                  <c:v>34.49</c:v>
                </c:pt>
                <c:pt idx="3">
                  <c:v>36.290000000000006</c:v>
                </c:pt>
                <c:pt idx="4">
                  <c:v>47.27</c:v>
                </c:pt>
                <c:pt idx="5">
                  <c:v>53.290000000000006</c:v>
                </c:pt>
                <c:pt idx="6">
                  <c:v>46.879999999999995</c:v>
                </c:pt>
                <c:pt idx="7">
                  <c:v>53.49</c:v>
                </c:pt>
                <c:pt idx="8">
                  <c:v>30.89</c:v>
                </c:pt>
                <c:pt idx="9">
                  <c:v>41.839999999999996</c:v>
                </c:pt>
                <c:pt idx="10">
                  <c:v>53.7</c:v>
                </c:pt>
                <c:pt idx="11">
                  <c:v>77.58</c:v>
                </c:pt>
              </c:numCache>
            </c:numRef>
          </c:val>
        </c:ser>
        <c:ser>
          <c:idx val="1"/>
          <c:order val="1"/>
          <c:tx>
            <c:strRef>
              <c:f>Sayfa2!$A$12</c:f>
              <c:strCache>
                <c:ptCount val="1"/>
                <c:pt idx="0">
                  <c:v>İL ORTALAMASI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110000"/>
                    <a:satMod val="105000"/>
                    <a:tint val="67000"/>
                  </a:schemeClr>
                </a:gs>
                <a:gs pos="50000">
                  <a:schemeClr val="accent5">
                    <a:lumMod val="105000"/>
                    <a:satMod val="103000"/>
                    <a:tint val="73000"/>
                  </a:schemeClr>
                </a:gs>
                <a:gs pos="100000">
                  <a:schemeClr val="accent5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5">
                  <a:shade val="95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Sayfa2!$B$9:$M$10</c:f>
              <c:multiLvlStrCache>
                <c:ptCount val="12"/>
                <c:lvl>
                  <c:pt idx="0">
                    <c:v>2013</c:v>
                  </c:pt>
                  <c:pt idx="1">
                    <c:v>2014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2013</c:v>
                  </c:pt>
                  <c:pt idx="5">
                    <c:v>2014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2013</c:v>
                  </c:pt>
                  <c:pt idx="9">
                    <c:v>2014</c:v>
                  </c:pt>
                  <c:pt idx="10">
                    <c:v>2013</c:v>
                  </c:pt>
                  <c:pt idx="11">
                    <c:v>2014</c:v>
                  </c:pt>
                </c:lvl>
                <c:lvl>
                  <c:pt idx="0">
                    <c:v>TÜRKÇE</c:v>
                  </c:pt>
                  <c:pt idx="1">
                    <c:v>TÜRKÇE</c:v>
                  </c:pt>
                  <c:pt idx="2">
                    <c:v>MATEMATİK</c:v>
                  </c:pt>
                  <c:pt idx="3">
                    <c:v>MATEMATİK</c:v>
                  </c:pt>
                  <c:pt idx="4">
                    <c:v>FEN VE TEKNOLOJİ</c:v>
                  </c:pt>
                  <c:pt idx="5">
                    <c:v>FEN VE TEKNOLOJİ</c:v>
                  </c:pt>
                  <c:pt idx="6">
                    <c:v>İNKILAP TARİHİ</c:v>
                  </c:pt>
                  <c:pt idx="7">
                    <c:v>İNKILAP TARİHİ</c:v>
                  </c:pt>
                  <c:pt idx="8">
                    <c:v>YABANCI DİL</c:v>
                  </c:pt>
                  <c:pt idx="9">
                    <c:v>YABANCI DİL</c:v>
                  </c:pt>
                  <c:pt idx="10">
                    <c:v>DİN DERSİ</c:v>
                  </c:pt>
                  <c:pt idx="11">
                    <c:v>DİN DERSİ</c:v>
                  </c:pt>
                </c:lvl>
              </c:multiLvlStrCache>
            </c:multiLvlStrRef>
          </c:cat>
          <c:val>
            <c:numRef>
              <c:f>Sayfa2!$B$12:$M$12</c:f>
              <c:numCache>
                <c:formatCode>General</c:formatCode>
                <c:ptCount val="12"/>
                <c:pt idx="0">
                  <c:v>60.41</c:v>
                </c:pt>
                <c:pt idx="1">
                  <c:v>58.720000000000006</c:v>
                </c:pt>
                <c:pt idx="2">
                  <c:v>40.809999999999995</c:v>
                </c:pt>
                <c:pt idx="3">
                  <c:v>36.28</c:v>
                </c:pt>
                <c:pt idx="4">
                  <c:v>55.349999999999994</c:v>
                </c:pt>
                <c:pt idx="5">
                  <c:v>54.02</c:v>
                </c:pt>
                <c:pt idx="6">
                  <c:v>55.89</c:v>
                </c:pt>
                <c:pt idx="7">
                  <c:v>54.74</c:v>
                </c:pt>
                <c:pt idx="8">
                  <c:v>39.760000000000005</c:v>
                </c:pt>
                <c:pt idx="9">
                  <c:v>45.839999999999996</c:v>
                </c:pt>
                <c:pt idx="10">
                  <c:v>61.14</c:v>
                </c:pt>
                <c:pt idx="11">
                  <c:v>77.569999999999993</c:v>
                </c:pt>
              </c:numCache>
            </c:numRef>
          </c:val>
        </c:ser>
        <c:dLbls>
          <c:showVal val="1"/>
        </c:dLbls>
        <c:gapWidth val="100"/>
        <c:overlap val="-24"/>
        <c:axId val="51005312"/>
        <c:axId val="51006848"/>
      </c:barChart>
      <c:catAx>
        <c:axId val="510053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51006848"/>
        <c:crosses val="autoZero"/>
        <c:auto val="1"/>
        <c:lblAlgn val="ctr"/>
        <c:lblOffset val="100"/>
      </c:catAx>
      <c:valAx>
        <c:axId val="51006848"/>
        <c:scaling>
          <c:orientation val="minMax"/>
          <c:max val="10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51005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style val="48"/>
  <c:chart>
    <c:title>
      <c:tx>
        <c:rich>
          <a:bodyPr/>
          <a:lstStyle/>
          <a:p>
            <a:pPr>
              <a:defRPr/>
            </a:pPr>
            <a:r>
              <a:rPr lang="tr-TR" dirty="0" smtClean="0"/>
              <a:t>TÜRKÇE</a:t>
            </a:r>
            <a:r>
              <a:rPr lang="tr-TR" baseline="0" dirty="0" smtClean="0"/>
              <a:t> DERSİ ÖDEMİŞ  - İL ORTALAMASI KARŞILAŞTIRMA GRAFİĞİ</a:t>
            </a:r>
            <a:endParaRPr lang="tr-TR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7037055170333737"/>
          <c:y val="0.10530905875538775"/>
          <c:w val="0.70859384547881465"/>
          <c:h val="0.74364219751360472"/>
        </c:manualLayout>
      </c:layout>
      <c:lineChart>
        <c:grouping val="standard"/>
        <c:ser>
          <c:idx val="0"/>
          <c:order val="0"/>
          <c:tx>
            <c:strRef>
              <c:f>Sayfa1!$B$1</c:f>
              <c:strCache>
                <c:ptCount val="1"/>
                <c:pt idx="0">
                  <c:v>ÖDEMİŞ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Pos val="b"/>
            <c:showVal val="1"/>
          </c:dLbls>
          <c:cat>
            <c:numRef>
              <c:f>Sayfa1!$A$2:$A$3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Sayfa1!$B$2:$B$3</c:f>
              <c:numCache>
                <c:formatCode>General</c:formatCode>
                <c:ptCount val="2"/>
                <c:pt idx="0">
                  <c:v>49.99</c:v>
                </c:pt>
                <c:pt idx="1">
                  <c:v>57.77</c:v>
                </c:pt>
              </c:numCache>
            </c:numRef>
          </c:val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İL ORTALAMASI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dLbls>
            <c:dLblPos val="t"/>
            <c:showVal val="1"/>
          </c:dLbls>
          <c:cat>
            <c:numRef>
              <c:f>Sayfa1!$A$2:$A$3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Sayfa1!$C$2:$C$3</c:f>
              <c:numCache>
                <c:formatCode>General</c:formatCode>
                <c:ptCount val="2"/>
                <c:pt idx="0">
                  <c:v>60.41</c:v>
                </c:pt>
                <c:pt idx="1">
                  <c:v>58.720000000000006</c:v>
                </c:pt>
              </c:numCache>
            </c:numRef>
          </c:val>
        </c:ser>
        <c:dLbls>
          <c:showVal val="1"/>
        </c:dLbls>
        <c:marker val="1"/>
        <c:axId val="72334720"/>
        <c:axId val="72344704"/>
      </c:lineChart>
      <c:catAx>
        <c:axId val="72334720"/>
        <c:scaling>
          <c:orientation val="minMax"/>
        </c:scaling>
        <c:axPos val="b"/>
        <c:numFmt formatCode="General" sourceLinked="1"/>
        <c:majorTickMark val="none"/>
        <c:tickLblPos val="nextTo"/>
        <c:crossAx val="72344704"/>
        <c:crosses val="autoZero"/>
        <c:auto val="1"/>
        <c:lblAlgn val="ctr"/>
        <c:lblOffset val="100"/>
      </c:catAx>
      <c:valAx>
        <c:axId val="72344704"/>
        <c:scaling>
          <c:orientation val="minMax"/>
          <c:max val="100"/>
        </c:scaling>
        <c:axPos val="l"/>
        <c:numFmt formatCode="General" sourceLinked="1"/>
        <c:majorTickMark val="none"/>
        <c:tickLblPos val="nextTo"/>
        <c:crossAx val="7233472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tr-T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style val="48"/>
  <c:chart>
    <c:title>
      <c:tx>
        <c:rich>
          <a:bodyPr/>
          <a:lstStyle/>
          <a:p>
            <a:pPr>
              <a:defRPr/>
            </a:pPr>
            <a:r>
              <a:rPr lang="tr-TR" baseline="0" dirty="0" smtClean="0"/>
              <a:t>MATEMATİK DERSİ ÖDEMİŞ  - İL ORTALAMASI KARŞILAŞTIRMA GRAFİĞİ</a:t>
            </a:r>
            <a:endParaRPr lang="tr-TR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7037055170333737"/>
          <c:y val="0.10530905875538775"/>
          <c:w val="0.70859384547881465"/>
          <c:h val="0.74364219751360472"/>
        </c:manualLayout>
      </c:layout>
      <c:lineChart>
        <c:grouping val="standard"/>
        <c:ser>
          <c:idx val="0"/>
          <c:order val="0"/>
          <c:tx>
            <c:strRef>
              <c:f>Sayfa1!$B$1</c:f>
              <c:strCache>
                <c:ptCount val="1"/>
                <c:pt idx="0">
                  <c:v>ÖDEMİŞ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Pos val="b"/>
            <c:showVal val="1"/>
          </c:dLbls>
          <c:cat>
            <c:numRef>
              <c:f>Sayfa1!$A$2:$A$3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Sayfa1!$B$2:$B$3</c:f>
              <c:numCache>
                <c:formatCode>General</c:formatCode>
                <c:ptCount val="2"/>
                <c:pt idx="0">
                  <c:v>34.49</c:v>
                </c:pt>
                <c:pt idx="1">
                  <c:v>36.290000000000006</c:v>
                </c:pt>
              </c:numCache>
            </c:numRef>
          </c:val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İL ORTALAMASI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dLbls>
            <c:dLblPos val="t"/>
            <c:showVal val="1"/>
          </c:dLbls>
          <c:cat>
            <c:numRef>
              <c:f>Sayfa1!$A$2:$A$3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Sayfa1!$C$2:$C$3</c:f>
              <c:numCache>
                <c:formatCode>General</c:formatCode>
                <c:ptCount val="2"/>
                <c:pt idx="0">
                  <c:v>40.809999999999995</c:v>
                </c:pt>
                <c:pt idx="1">
                  <c:v>36.28</c:v>
                </c:pt>
              </c:numCache>
            </c:numRef>
          </c:val>
        </c:ser>
        <c:dLbls>
          <c:showVal val="1"/>
        </c:dLbls>
        <c:marker val="1"/>
        <c:axId val="76843648"/>
        <c:axId val="76849536"/>
      </c:lineChart>
      <c:catAx>
        <c:axId val="76843648"/>
        <c:scaling>
          <c:orientation val="minMax"/>
        </c:scaling>
        <c:axPos val="b"/>
        <c:numFmt formatCode="General" sourceLinked="1"/>
        <c:majorTickMark val="none"/>
        <c:tickLblPos val="nextTo"/>
        <c:crossAx val="76849536"/>
        <c:crosses val="autoZero"/>
        <c:auto val="1"/>
        <c:lblAlgn val="ctr"/>
        <c:lblOffset val="100"/>
      </c:catAx>
      <c:valAx>
        <c:axId val="76849536"/>
        <c:scaling>
          <c:orientation val="minMax"/>
          <c:max val="100"/>
        </c:scaling>
        <c:axPos val="l"/>
        <c:numFmt formatCode="General" sourceLinked="1"/>
        <c:majorTickMark val="none"/>
        <c:tickLblPos val="nextTo"/>
        <c:crossAx val="7684364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tr-T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style val="48"/>
  <c:chart>
    <c:title>
      <c:tx>
        <c:rich>
          <a:bodyPr/>
          <a:lstStyle/>
          <a:p>
            <a:pPr>
              <a:defRPr/>
            </a:pPr>
            <a:r>
              <a:rPr lang="tr-TR" baseline="0" dirty="0" smtClean="0"/>
              <a:t>FEN VE TEKNOLOJİ DERSİ ÖDEMİŞ  - İL ORTALAMASI KARŞILAŞTIRMA GRAFİĞİ</a:t>
            </a:r>
            <a:endParaRPr lang="tr-TR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7037055170333737"/>
          <c:y val="0.10530905875538775"/>
          <c:w val="0.70859384547881465"/>
          <c:h val="0.74364219751360472"/>
        </c:manualLayout>
      </c:layout>
      <c:lineChart>
        <c:grouping val="standard"/>
        <c:ser>
          <c:idx val="0"/>
          <c:order val="0"/>
          <c:tx>
            <c:strRef>
              <c:f>Sayfa1!$B$1</c:f>
              <c:strCache>
                <c:ptCount val="1"/>
                <c:pt idx="0">
                  <c:v>ÖDEMİŞ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Pos val="b"/>
            <c:showVal val="1"/>
          </c:dLbls>
          <c:cat>
            <c:numRef>
              <c:f>Sayfa1!$A$2:$A$3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Sayfa1!$B$2:$B$3</c:f>
              <c:numCache>
                <c:formatCode>General</c:formatCode>
                <c:ptCount val="2"/>
                <c:pt idx="0">
                  <c:v>47.27</c:v>
                </c:pt>
                <c:pt idx="1">
                  <c:v>53.290000000000006</c:v>
                </c:pt>
              </c:numCache>
            </c:numRef>
          </c:val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İL ORTALAMASI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dLbls>
            <c:dLblPos val="t"/>
            <c:showVal val="1"/>
          </c:dLbls>
          <c:cat>
            <c:numRef>
              <c:f>Sayfa1!$A$2:$A$3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Sayfa1!$C$2:$C$3</c:f>
              <c:numCache>
                <c:formatCode>General</c:formatCode>
                <c:ptCount val="2"/>
                <c:pt idx="0">
                  <c:v>55.349999999999994</c:v>
                </c:pt>
                <c:pt idx="1">
                  <c:v>54.02</c:v>
                </c:pt>
              </c:numCache>
            </c:numRef>
          </c:val>
        </c:ser>
        <c:dLbls>
          <c:showVal val="1"/>
        </c:dLbls>
        <c:marker val="1"/>
        <c:axId val="76920704"/>
        <c:axId val="76922240"/>
      </c:lineChart>
      <c:catAx>
        <c:axId val="76920704"/>
        <c:scaling>
          <c:orientation val="minMax"/>
        </c:scaling>
        <c:axPos val="b"/>
        <c:numFmt formatCode="General" sourceLinked="1"/>
        <c:majorTickMark val="none"/>
        <c:tickLblPos val="nextTo"/>
        <c:crossAx val="76922240"/>
        <c:crosses val="autoZero"/>
        <c:auto val="1"/>
        <c:lblAlgn val="ctr"/>
        <c:lblOffset val="100"/>
      </c:catAx>
      <c:valAx>
        <c:axId val="76922240"/>
        <c:scaling>
          <c:orientation val="minMax"/>
          <c:max val="100"/>
        </c:scaling>
        <c:axPos val="l"/>
        <c:numFmt formatCode="General" sourceLinked="1"/>
        <c:majorTickMark val="none"/>
        <c:tickLblPos val="nextTo"/>
        <c:crossAx val="76920704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tr-T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style val="48"/>
  <c:chart>
    <c:title>
      <c:tx>
        <c:rich>
          <a:bodyPr/>
          <a:lstStyle/>
          <a:p>
            <a:pPr>
              <a:defRPr/>
            </a:pPr>
            <a:r>
              <a:rPr lang="tr-TR" baseline="0" dirty="0" smtClean="0"/>
              <a:t>İNKILAP TARİHİ DERSİ ÖDEMİŞ  - İL ORTALAMASI KARŞILAŞTIRMA GRAFİĞİ</a:t>
            </a:r>
            <a:endParaRPr lang="tr-TR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7037055170333737"/>
          <c:y val="0.10530905875538775"/>
          <c:w val="0.70859384547881465"/>
          <c:h val="0.74364219751360472"/>
        </c:manualLayout>
      </c:layout>
      <c:lineChart>
        <c:grouping val="standard"/>
        <c:ser>
          <c:idx val="0"/>
          <c:order val="0"/>
          <c:tx>
            <c:strRef>
              <c:f>Sayfa1!$B$1</c:f>
              <c:strCache>
                <c:ptCount val="1"/>
                <c:pt idx="0">
                  <c:v>ÖDEMİŞ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Pos val="b"/>
            <c:showVal val="1"/>
          </c:dLbls>
          <c:cat>
            <c:numRef>
              <c:f>Sayfa1!$A$2:$A$3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Sayfa1!$B$2:$B$3</c:f>
              <c:numCache>
                <c:formatCode>General</c:formatCode>
                <c:ptCount val="2"/>
                <c:pt idx="0">
                  <c:v>46.879999999999995</c:v>
                </c:pt>
                <c:pt idx="1">
                  <c:v>53.49</c:v>
                </c:pt>
              </c:numCache>
            </c:numRef>
          </c:val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İL ORTALAMASI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dLbls>
            <c:dLblPos val="t"/>
            <c:showVal val="1"/>
          </c:dLbls>
          <c:cat>
            <c:numRef>
              <c:f>Sayfa1!$A$2:$A$3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Sayfa1!$C$2:$C$3</c:f>
              <c:numCache>
                <c:formatCode>General</c:formatCode>
                <c:ptCount val="2"/>
                <c:pt idx="0">
                  <c:v>55.89</c:v>
                </c:pt>
                <c:pt idx="1">
                  <c:v>54.74</c:v>
                </c:pt>
              </c:numCache>
            </c:numRef>
          </c:val>
        </c:ser>
        <c:dLbls>
          <c:showVal val="1"/>
        </c:dLbls>
        <c:marker val="1"/>
        <c:axId val="76977280"/>
        <c:axId val="76978816"/>
      </c:lineChart>
      <c:catAx>
        <c:axId val="76977280"/>
        <c:scaling>
          <c:orientation val="minMax"/>
        </c:scaling>
        <c:axPos val="b"/>
        <c:numFmt formatCode="General" sourceLinked="1"/>
        <c:majorTickMark val="none"/>
        <c:tickLblPos val="nextTo"/>
        <c:crossAx val="76978816"/>
        <c:crosses val="autoZero"/>
        <c:auto val="1"/>
        <c:lblAlgn val="ctr"/>
        <c:lblOffset val="100"/>
      </c:catAx>
      <c:valAx>
        <c:axId val="76978816"/>
        <c:scaling>
          <c:orientation val="minMax"/>
          <c:max val="100"/>
        </c:scaling>
        <c:axPos val="l"/>
        <c:numFmt formatCode="General" sourceLinked="1"/>
        <c:majorTickMark val="none"/>
        <c:tickLblPos val="nextTo"/>
        <c:crossAx val="7697728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tr-T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style val="48"/>
  <c:chart>
    <c:title>
      <c:tx>
        <c:rich>
          <a:bodyPr/>
          <a:lstStyle/>
          <a:p>
            <a:pPr>
              <a:defRPr/>
            </a:pPr>
            <a:r>
              <a:rPr lang="tr-TR" baseline="0" dirty="0" smtClean="0"/>
              <a:t>YABANCI DİL DERSİ ÖDEMİŞ  - İL ORTALAMASI KARŞILAŞTIRMA GRAFİĞİ</a:t>
            </a:r>
            <a:endParaRPr lang="tr-TR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7037055170333737"/>
          <c:y val="0.10530905875538775"/>
          <c:w val="0.70859384547881465"/>
          <c:h val="0.74364219751360472"/>
        </c:manualLayout>
      </c:layout>
      <c:lineChart>
        <c:grouping val="standard"/>
        <c:ser>
          <c:idx val="0"/>
          <c:order val="0"/>
          <c:tx>
            <c:strRef>
              <c:f>Sayfa1!$B$1</c:f>
              <c:strCache>
                <c:ptCount val="1"/>
                <c:pt idx="0">
                  <c:v>ÖDEMİŞ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Pos val="b"/>
            <c:showVal val="1"/>
          </c:dLbls>
          <c:cat>
            <c:numRef>
              <c:f>Sayfa1!$A$2:$A$3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Sayfa1!$B$2:$B$3</c:f>
              <c:numCache>
                <c:formatCode>General</c:formatCode>
                <c:ptCount val="2"/>
                <c:pt idx="0">
                  <c:v>30.89</c:v>
                </c:pt>
                <c:pt idx="1">
                  <c:v>41.839999999999996</c:v>
                </c:pt>
              </c:numCache>
            </c:numRef>
          </c:val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İL ORTALAMASI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dLbls>
            <c:dLblPos val="t"/>
            <c:showVal val="1"/>
          </c:dLbls>
          <c:cat>
            <c:numRef>
              <c:f>Sayfa1!$A$2:$A$3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Sayfa1!$C$2:$C$3</c:f>
              <c:numCache>
                <c:formatCode>General</c:formatCode>
                <c:ptCount val="2"/>
                <c:pt idx="0">
                  <c:v>39.760000000000005</c:v>
                </c:pt>
                <c:pt idx="1">
                  <c:v>45.839999999999996</c:v>
                </c:pt>
              </c:numCache>
            </c:numRef>
          </c:val>
        </c:ser>
        <c:dLbls>
          <c:showVal val="1"/>
        </c:dLbls>
        <c:marker val="1"/>
        <c:axId val="77054336"/>
        <c:axId val="77055872"/>
      </c:lineChart>
      <c:catAx>
        <c:axId val="77054336"/>
        <c:scaling>
          <c:orientation val="minMax"/>
        </c:scaling>
        <c:axPos val="b"/>
        <c:numFmt formatCode="General" sourceLinked="1"/>
        <c:majorTickMark val="none"/>
        <c:tickLblPos val="nextTo"/>
        <c:crossAx val="77055872"/>
        <c:crosses val="autoZero"/>
        <c:auto val="1"/>
        <c:lblAlgn val="ctr"/>
        <c:lblOffset val="100"/>
      </c:catAx>
      <c:valAx>
        <c:axId val="77055872"/>
        <c:scaling>
          <c:orientation val="minMax"/>
          <c:max val="100"/>
        </c:scaling>
        <c:axPos val="l"/>
        <c:numFmt formatCode="General" sourceLinked="1"/>
        <c:majorTickMark val="none"/>
        <c:tickLblPos val="nextTo"/>
        <c:crossAx val="7705433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tr-T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style val="48"/>
  <c:chart>
    <c:title>
      <c:tx>
        <c:rich>
          <a:bodyPr/>
          <a:lstStyle/>
          <a:p>
            <a:pPr>
              <a:defRPr/>
            </a:pPr>
            <a:r>
              <a:rPr lang="tr-TR" baseline="0" dirty="0" smtClean="0"/>
              <a:t>DİKAB DERSİ ÖDEMİŞ  - İL ORTALAMASI KARŞILAŞTIRMA GRAFİĞİ</a:t>
            </a:r>
            <a:endParaRPr lang="tr-TR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7037055170333737"/>
          <c:y val="0.10530905875538775"/>
          <c:w val="0.70859384547881465"/>
          <c:h val="0.74364219751360472"/>
        </c:manualLayout>
      </c:layout>
      <c:lineChart>
        <c:grouping val="standard"/>
        <c:ser>
          <c:idx val="0"/>
          <c:order val="0"/>
          <c:tx>
            <c:strRef>
              <c:f>Sayfa1!$B$1</c:f>
              <c:strCache>
                <c:ptCount val="1"/>
                <c:pt idx="0">
                  <c:v>ÖDEMİŞ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Pos val="b"/>
            <c:showVal val="1"/>
          </c:dLbls>
          <c:cat>
            <c:numRef>
              <c:f>Sayfa1!$A$2:$A$3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Sayfa1!$B$2:$B$3</c:f>
              <c:numCache>
                <c:formatCode>General</c:formatCode>
                <c:ptCount val="2"/>
                <c:pt idx="0">
                  <c:v>53.7</c:v>
                </c:pt>
                <c:pt idx="1">
                  <c:v>77.58</c:v>
                </c:pt>
              </c:numCache>
            </c:numRef>
          </c:val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İL ORTALAMASI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dLbls>
            <c:dLblPos val="t"/>
            <c:showVal val="1"/>
          </c:dLbls>
          <c:cat>
            <c:numRef>
              <c:f>Sayfa1!$A$2:$A$3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Sayfa1!$C$2:$C$3</c:f>
              <c:numCache>
                <c:formatCode>General</c:formatCode>
                <c:ptCount val="2"/>
                <c:pt idx="0">
                  <c:v>61.14</c:v>
                </c:pt>
                <c:pt idx="1">
                  <c:v>77.569999999999993</c:v>
                </c:pt>
              </c:numCache>
            </c:numRef>
          </c:val>
        </c:ser>
        <c:dLbls>
          <c:showVal val="1"/>
        </c:dLbls>
        <c:marker val="1"/>
        <c:axId val="81031936"/>
        <c:axId val="81033856"/>
      </c:lineChart>
      <c:catAx>
        <c:axId val="81031936"/>
        <c:scaling>
          <c:orientation val="minMax"/>
        </c:scaling>
        <c:axPos val="b"/>
        <c:numFmt formatCode="General" sourceLinked="1"/>
        <c:majorTickMark val="none"/>
        <c:tickLblPos val="nextTo"/>
        <c:crossAx val="81033856"/>
        <c:crosses val="autoZero"/>
        <c:auto val="1"/>
        <c:lblAlgn val="ctr"/>
        <c:lblOffset val="100"/>
      </c:catAx>
      <c:valAx>
        <c:axId val="81033856"/>
        <c:scaling>
          <c:orientation val="minMax"/>
          <c:max val="100"/>
        </c:scaling>
        <c:axPos val="l"/>
        <c:numFmt formatCode="General" sourceLinked="1"/>
        <c:majorTickMark val="none"/>
        <c:tickLblPos val="nextTo"/>
        <c:crossAx val="81031936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tr-T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sz="1600" b="1" dirty="0" smtClean="0"/>
              <a:t>ÖDEMİŞ – KARŞIYAKA İLÇELERİ 2013 – 2014 YILLARI</a:t>
            </a:r>
            <a:r>
              <a:rPr lang="tr-TR" sz="1600" b="1" baseline="0" dirty="0" smtClean="0"/>
              <a:t> PUAN ORTALAMASI KARŞILAŞTIRMA GRAFİĞİ</a:t>
            </a:r>
            <a:endParaRPr lang="tr-TR" sz="1600" b="1" dirty="0"/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Sayfa3!$B$8</c:f>
              <c:strCache>
                <c:ptCount val="1"/>
                <c:pt idx="0">
                  <c:v>ÖDEMİŞ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Sayfa3!$C$6:$N$7</c:f>
              <c:multiLvlStrCache>
                <c:ptCount val="12"/>
                <c:lvl>
                  <c:pt idx="0">
                    <c:v>2013</c:v>
                  </c:pt>
                  <c:pt idx="1">
                    <c:v>2014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2013</c:v>
                  </c:pt>
                  <c:pt idx="5">
                    <c:v>2014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2013</c:v>
                  </c:pt>
                  <c:pt idx="9">
                    <c:v>2014</c:v>
                  </c:pt>
                  <c:pt idx="10">
                    <c:v>2013</c:v>
                  </c:pt>
                  <c:pt idx="11">
                    <c:v>2014</c:v>
                  </c:pt>
                </c:lvl>
                <c:lvl>
                  <c:pt idx="0">
                    <c:v>TÜRKÇE</c:v>
                  </c:pt>
                  <c:pt idx="1">
                    <c:v>TÜRKÇE</c:v>
                  </c:pt>
                  <c:pt idx="2">
                    <c:v>MATEMATİK</c:v>
                  </c:pt>
                  <c:pt idx="3">
                    <c:v>MATEMATİK</c:v>
                  </c:pt>
                  <c:pt idx="4">
                    <c:v>FEN VE TEKNOLOJİ</c:v>
                  </c:pt>
                  <c:pt idx="5">
                    <c:v>FEN VE TEKNOLOJİ</c:v>
                  </c:pt>
                  <c:pt idx="6">
                    <c:v>İNKILAP TARİHİ</c:v>
                  </c:pt>
                  <c:pt idx="7">
                    <c:v>İNKILAP TARİHİ</c:v>
                  </c:pt>
                  <c:pt idx="8">
                    <c:v>YABANCI DİL</c:v>
                  </c:pt>
                  <c:pt idx="9">
                    <c:v>YABANCI DİL</c:v>
                  </c:pt>
                  <c:pt idx="10">
                    <c:v>DİN DERSİ</c:v>
                  </c:pt>
                  <c:pt idx="11">
                    <c:v>DİN DERSİ</c:v>
                  </c:pt>
                </c:lvl>
              </c:multiLvlStrCache>
            </c:multiLvlStrRef>
          </c:cat>
          <c:val>
            <c:numRef>
              <c:f>Sayfa3!$C$8:$N$8</c:f>
              <c:numCache>
                <c:formatCode>General</c:formatCode>
                <c:ptCount val="12"/>
                <c:pt idx="0">
                  <c:v>49.99</c:v>
                </c:pt>
                <c:pt idx="1">
                  <c:v>57.77</c:v>
                </c:pt>
                <c:pt idx="2">
                  <c:v>34.49</c:v>
                </c:pt>
                <c:pt idx="3">
                  <c:v>36.290000000000006</c:v>
                </c:pt>
                <c:pt idx="4">
                  <c:v>47.27</c:v>
                </c:pt>
                <c:pt idx="5">
                  <c:v>53.290000000000006</c:v>
                </c:pt>
                <c:pt idx="6">
                  <c:v>46.879999999999995</c:v>
                </c:pt>
                <c:pt idx="7">
                  <c:v>53.49</c:v>
                </c:pt>
                <c:pt idx="8">
                  <c:v>30.89</c:v>
                </c:pt>
                <c:pt idx="9">
                  <c:v>41.839999999999996</c:v>
                </c:pt>
                <c:pt idx="10">
                  <c:v>53.7</c:v>
                </c:pt>
                <c:pt idx="11">
                  <c:v>77.58</c:v>
                </c:pt>
              </c:numCache>
            </c:numRef>
          </c:val>
        </c:ser>
        <c:ser>
          <c:idx val="1"/>
          <c:order val="1"/>
          <c:tx>
            <c:strRef>
              <c:f>Sayfa3!$B$9</c:f>
              <c:strCache>
                <c:ptCount val="1"/>
                <c:pt idx="0">
                  <c:v>KARŞIYAKA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Sayfa3!$C$6:$N$7</c:f>
              <c:multiLvlStrCache>
                <c:ptCount val="12"/>
                <c:lvl>
                  <c:pt idx="0">
                    <c:v>2013</c:v>
                  </c:pt>
                  <c:pt idx="1">
                    <c:v>2014</c:v>
                  </c:pt>
                  <c:pt idx="2">
                    <c:v>2013</c:v>
                  </c:pt>
                  <c:pt idx="3">
                    <c:v>2014</c:v>
                  </c:pt>
                  <c:pt idx="4">
                    <c:v>2013</c:v>
                  </c:pt>
                  <c:pt idx="5">
                    <c:v>2014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2013</c:v>
                  </c:pt>
                  <c:pt idx="9">
                    <c:v>2014</c:v>
                  </c:pt>
                  <c:pt idx="10">
                    <c:v>2013</c:v>
                  </c:pt>
                  <c:pt idx="11">
                    <c:v>2014</c:v>
                  </c:pt>
                </c:lvl>
                <c:lvl>
                  <c:pt idx="0">
                    <c:v>TÜRKÇE</c:v>
                  </c:pt>
                  <c:pt idx="1">
                    <c:v>TÜRKÇE</c:v>
                  </c:pt>
                  <c:pt idx="2">
                    <c:v>MATEMATİK</c:v>
                  </c:pt>
                  <c:pt idx="3">
                    <c:v>MATEMATİK</c:v>
                  </c:pt>
                  <c:pt idx="4">
                    <c:v>FEN VE TEKNOLOJİ</c:v>
                  </c:pt>
                  <c:pt idx="5">
                    <c:v>FEN VE TEKNOLOJİ</c:v>
                  </c:pt>
                  <c:pt idx="6">
                    <c:v>İNKILAP TARİHİ</c:v>
                  </c:pt>
                  <c:pt idx="7">
                    <c:v>İNKILAP TARİHİ</c:v>
                  </c:pt>
                  <c:pt idx="8">
                    <c:v>YABANCI DİL</c:v>
                  </c:pt>
                  <c:pt idx="9">
                    <c:v>YABANCI DİL</c:v>
                  </c:pt>
                  <c:pt idx="10">
                    <c:v>DİN DERSİ</c:v>
                  </c:pt>
                  <c:pt idx="11">
                    <c:v>DİN DERSİ</c:v>
                  </c:pt>
                </c:lvl>
              </c:multiLvlStrCache>
            </c:multiLvlStrRef>
          </c:cat>
          <c:val>
            <c:numRef>
              <c:f>Sayfa3!$C$9:$N$9</c:f>
              <c:numCache>
                <c:formatCode>General</c:formatCode>
                <c:ptCount val="12"/>
                <c:pt idx="0">
                  <c:v>70.149999999999991</c:v>
                </c:pt>
                <c:pt idx="1">
                  <c:v>67.53</c:v>
                </c:pt>
                <c:pt idx="2">
                  <c:v>50</c:v>
                </c:pt>
                <c:pt idx="3">
                  <c:v>43.56</c:v>
                </c:pt>
                <c:pt idx="4">
                  <c:v>61.839999999999996</c:v>
                </c:pt>
                <c:pt idx="5">
                  <c:v>61.339999999999996</c:v>
                </c:pt>
                <c:pt idx="6">
                  <c:v>65.569999999999993</c:v>
                </c:pt>
                <c:pt idx="7">
                  <c:v>64.55</c:v>
                </c:pt>
                <c:pt idx="8">
                  <c:v>50.96</c:v>
                </c:pt>
                <c:pt idx="9">
                  <c:v>55.6</c:v>
                </c:pt>
                <c:pt idx="10">
                  <c:v>66.959999999999994</c:v>
                </c:pt>
                <c:pt idx="11">
                  <c:v>84.08</c:v>
                </c:pt>
              </c:numCache>
            </c:numRef>
          </c:val>
        </c:ser>
        <c:dLbls>
          <c:showVal val="1"/>
        </c:dLbls>
        <c:gapWidth val="219"/>
        <c:overlap val="-27"/>
        <c:axId val="69799936"/>
        <c:axId val="69801472"/>
      </c:barChart>
      <c:catAx>
        <c:axId val="697999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9801472"/>
        <c:crosses val="autoZero"/>
        <c:auto val="1"/>
        <c:lblAlgn val="ctr"/>
        <c:lblOffset val="100"/>
      </c:catAx>
      <c:valAx>
        <c:axId val="69801472"/>
        <c:scaling>
          <c:orientation val="minMax"/>
          <c:max val="10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9799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sz="2800" b="1" i="0" baseline="0" dirty="0" smtClean="0">
                <a:effectLst/>
              </a:rPr>
              <a:t>TÜRKÇE DERSİNDEN BAŞARI ORANINI ARTTIRAN İLÇELER </a:t>
            </a:r>
            <a:endParaRPr lang="tr-TR" sz="2800" dirty="0">
              <a:effectLst/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Sayfa1!$B$1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Sayfa1!$A$2:$A$5</c:f>
              <c:strCache>
                <c:ptCount val="4"/>
                <c:pt idx="0">
                  <c:v>ÖDEMİŞ</c:v>
                </c:pt>
                <c:pt idx="1">
                  <c:v>URLA</c:v>
                </c:pt>
                <c:pt idx="2">
                  <c:v>GAZİEMİR</c:v>
                </c:pt>
                <c:pt idx="3">
                  <c:v>KINIK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49.99</c:v>
                </c:pt>
                <c:pt idx="1">
                  <c:v>58.449999999999996</c:v>
                </c:pt>
                <c:pt idx="2">
                  <c:v>64.179999999999993</c:v>
                </c:pt>
                <c:pt idx="3">
                  <c:v>50.849999999999994</c:v>
                </c:pt>
              </c:numCache>
            </c:numRef>
          </c:val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Sayfa1!$A$2:$A$5</c:f>
              <c:strCache>
                <c:ptCount val="4"/>
                <c:pt idx="0">
                  <c:v>ÖDEMİŞ</c:v>
                </c:pt>
                <c:pt idx="1">
                  <c:v>URLA</c:v>
                </c:pt>
                <c:pt idx="2">
                  <c:v>GAZİEMİR</c:v>
                </c:pt>
                <c:pt idx="3">
                  <c:v>KINIK</c:v>
                </c:pt>
              </c:strCache>
            </c:strRef>
          </c:cat>
          <c:val>
            <c:numRef>
              <c:f>Sayfa1!$C$2:$C$5</c:f>
              <c:numCache>
                <c:formatCode>General</c:formatCode>
                <c:ptCount val="4"/>
                <c:pt idx="0">
                  <c:v>57.77</c:v>
                </c:pt>
                <c:pt idx="1">
                  <c:v>60.41</c:v>
                </c:pt>
                <c:pt idx="2">
                  <c:v>65.77</c:v>
                </c:pt>
                <c:pt idx="3">
                  <c:v>51.64</c:v>
                </c:pt>
              </c:numCache>
            </c:numRef>
          </c:val>
        </c:ser>
        <c:ser>
          <c:idx val="2"/>
          <c:order val="2"/>
          <c:tx>
            <c:strRef>
              <c:f>Sayfa1!$D$1</c:f>
              <c:strCache>
                <c:ptCount val="1"/>
                <c:pt idx="0">
                  <c:v>FARK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Sayfa1!$A$2:$A$5</c:f>
              <c:strCache>
                <c:ptCount val="4"/>
                <c:pt idx="0">
                  <c:v>ÖDEMİŞ</c:v>
                </c:pt>
                <c:pt idx="1">
                  <c:v>URLA</c:v>
                </c:pt>
                <c:pt idx="2">
                  <c:v>GAZİEMİR</c:v>
                </c:pt>
                <c:pt idx="3">
                  <c:v>KINIK</c:v>
                </c:pt>
              </c:strCache>
            </c:strRef>
          </c:cat>
          <c:val>
            <c:numRef>
              <c:f>Sayfa1!$D$2:$D$5</c:f>
              <c:numCache>
                <c:formatCode>General</c:formatCode>
                <c:ptCount val="4"/>
                <c:pt idx="0">
                  <c:v>7.7800000000000011</c:v>
                </c:pt>
                <c:pt idx="1">
                  <c:v>1.9599999999999935</c:v>
                </c:pt>
                <c:pt idx="2">
                  <c:v>1.589999999999989</c:v>
                </c:pt>
                <c:pt idx="3">
                  <c:v>0.78999999999999915</c:v>
                </c:pt>
              </c:numCache>
            </c:numRef>
          </c:val>
        </c:ser>
        <c:dLbls/>
        <c:gapWidth val="219"/>
        <c:overlap val="-27"/>
        <c:axId val="70186496"/>
        <c:axId val="70188032"/>
      </c:barChart>
      <c:catAx>
        <c:axId val="701864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70188032"/>
        <c:crosses val="autoZero"/>
        <c:auto val="1"/>
        <c:lblAlgn val="ctr"/>
        <c:lblOffset val="100"/>
      </c:catAx>
      <c:valAx>
        <c:axId val="70188032"/>
        <c:scaling>
          <c:orientation val="minMax"/>
          <c:max val="10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70186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sz="2800" b="1" dirty="0" smtClean="0"/>
              <a:t>MATEMATİK DERSİNDEN BAŞARI ORANINI ARTTIRAN İLÇELER </a:t>
            </a:r>
            <a:endParaRPr lang="tr-TR" sz="2800" b="1" dirty="0"/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Sayfa1!$B$1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Sayfa1!$A$2:$A$4</c:f>
              <c:strCache>
                <c:ptCount val="3"/>
                <c:pt idx="0">
                  <c:v>ÖDEMİŞ</c:v>
                </c:pt>
                <c:pt idx="1">
                  <c:v>BEYDAĞ</c:v>
                </c:pt>
                <c:pt idx="2">
                  <c:v>URLA</c:v>
                </c:pt>
              </c:strCache>
            </c:strRef>
          </c:cat>
          <c:val>
            <c:numRef>
              <c:f>Sayfa1!$B$2:$B$4</c:f>
              <c:numCache>
                <c:formatCode>General</c:formatCode>
                <c:ptCount val="3"/>
                <c:pt idx="0">
                  <c:v>34.49</c:v>
                </c:pt>
                <c:pt idx="1">
                  <c:v>38.94</c:v>
                </c:pt>
                <c:pt idx="2">
                  <c:v>36.910000000000004</c:v>
                </c:pt>
              </c:numCache>
            </c:numRef>
          </c:val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Sayfa1!$A$2:$A$4</c:f>
              <c:strCache>
                <c:ptCount val="3"/>
                <c:pt idx="0">
                  <c:v>ÖDEMİŞ</c:v>
                </c:pt>
                <c:pt idx="1">
                  <c:v>BEYDAĞ</c:v>
                </c:pt>
                <c:pt idx="2">
                  <c:v>URLA</c:v>
                </c:pt>
              </c:strCache>
            </c:strRef>
          </c:cat>
          <c:val>
            <c:numRef>
              <c:f>Sayfa1!$C$2:$C$4</c:f>
              <c:numCache>
                <c:formatCode>General</c:formatCode>
                <c:ptCount val="3"/>
                <c:pt idx="0">
                  <c:v>36.290000000000006</c:v>
                </c:pt>
                <c:pt idx="1">
                  <c:v>40.5</c:v>
                </c:pt>
                <c:pt idx="2">
                  <c:v>37.94</c:v>
                </c:pt>
              </c:numCache>
            </c:numRef>
          </c:val>
        </c:ser>
        <c:ser>
          <c:idx val="2"/>
          <c:order val="2"/>
          <c:tx>
            <c:strRef>
              <c:f>Sayfa1!$D$1</c:f>
              <c:strCache>
                <c:ptCount val="1"/>
                <c:pt idx="0">
                  <c:v>FARK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Sayfa1!$A$2:$A$4</c:f>
              <c:strCache>
                <c:ptCount val="3"/>
                <c:pt idx="0">
                  <c:v>ÖDEMİŞ</c:v>
                </c:pt>
                <c:pt idx="1">
                  <c:v>BEYDAĞ</c:v>
                </c:pt>
                <c:pt idx="2">
                  <c:v>URLA</c:v>
                </c:pt>
              </c:strCache>
            </c:strRef>
          </c:cat>
          <c:val>
            <c:numRef>
              <c:f>Sayfa1!$D$2:$D$4</c:f>
              <c:numCache>
                <c:formatCode>General</c:formatCode>
                <c:ptCount val="3"/>
                <c:pt idx="0">
                  <c:v>1.8</c:v>
                </c:pt>
                <c:pt idx="1">
                  <c:v>1.5600000000000023</c:v>
                </c:pt>
                <c:pt idx="2">
                  <c:v>1.0300000000000011</c:v>
                </c:pt>
              </c:numCache>
            </c:numRef>
          </c:val>
        </c:ser>
        <c:dLbls>
          <c:showVal val="1"/>
        </c:dLbls>
        <c:gapWidth val="219"/>
        <c:overlap val="-27"/>
        <c:axId val="69654400"/>
        <c:axId val="69655936"/>
      </c:barChart>
      <c:catAx>
        <c:axId val="696544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9655936"/>
        <c:crosses val="autoZero"/>
        <c:auto val="1"/>
        <c:lblAlgn val="ctr"/>
        <c:lblOffset val="100"/>
      </c:catAx>
      <c:valAx>
        <c:axId val="69655936"/>
        <c:scaling>
          <c:orientation val="minMax"/>
          <c:max val="10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9654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sz="2400" b="1" i="0" baseline="0" dirty="0" smtClean="0">
                <a:effectLst/>
              </a:rPr>
              <a:t>FEN VE TEKNOLOJİ DERSİNDEN BAŞARI ORANINI ARTTIRAN İLÇELER </a:t>
            </a:r>
            <a:endParaRPr lang="tr-TR" sz="2400" dirty="0">
              <a:effectLst/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Sayfa1!$B$1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Sayfa1!$A$2:$A$8</c:f>
              <c:strCache>
                <c:ptCount val="7"/>
                <c:pt idx="0">
                  <c:v>ÖDEMİŞ</c:v>
                </c:pt>
                <c:pt idx="1">
                  <c:v>URLA</c:v>
                </c:pt>
                <c:pt idx="2">
                  <c:v>GÜZELBAHÇE</c:v>
                </c:pt>
                <c:pt idx="3">
                  <c:v>BALÇOVA</c:v>
                </c:pt>
                <c:pt idx="4">
                  <c:v>FOÇA</c:v>
                </c:pt>
                <c:pt idx="5">
                  <c:v>ALİAĞA</c:v>
                </c:pt>
                <c:pt idx="6">
                  <c:v>SELÇUK</c:v>
                </c:pt>
              </c:strCache>
            </c:strRef>
          </c:cat>
          <c:val>
            <c:numRef>
              <c:f>Sayfa1!$B$2:$B$8</c:f>
              <c:numCache>
                <c:formatCode>General</c:formatCode>
                <c:ptCount val="7"/>
                <c:pt idx="0">
                  <c:v>47.27</c:v>
                </c:pt>
                <c:pt idx="1">
                  <c:v>53.82</c:v>
                </c:pt>
                <c:pt idx="2">
                  <c:v>55.809999999999995</c:v>
                </c:pt>
                <c:pt idx="3">
                  <c:v>58.849999999999994</c:v>
                </c:pt>
                <c:pt idx="4">
                  <c:v>59.21</c:v>
                </c:pt>
                <c:pt idx="5">
                  <c:v>57.2</c:v>
                </c:pt>
                <c:pt idx="6">
                  <c:v>55.08</c:v>
                </c:pt>
              </c:numCache>
            </c:numRef>
          </c:val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Sayfa1!$A$2:$A$8</c:f>
              <c:strCache>
                <c:ptCount val="7"/>
                <c:pt idx="0">
                  <c:v>ÖDEMİŞ</c:v>
                </c:pt>
                <c:pt idx="1">
                  <c:v>URLA</c:v>
                </c:pt>
                <c:pt idx="2">
                  <c:v>GÜZELBAHÇE</c:v>
                </c:pt>
                <c:pt idx="3">
                  <c:v>BALÇOVA</c:v>
                </c:pt>
                <c:pt idx="4">
                  <c:v>FOÇA</c:v>
                </c:pt>
                <c:pt idx="5">
                  <c:v>ALİAĞA</c:v>
                </c:pt>
                <c:pt idx="6">
                  <c:v>SELÇUK</c:v>
                </c:pt>
              </c:strCache>
            </c:strRef>
          </c:cat>
          <c:val>
            <c:numRef>
              <c:f>Sayfa1!$C$2:$C$8</c:f>
              <c:numCache>
                <c:formatCode>General</c:formatCode>
                <c:ptCount val="7"/>
                <c:pt idx="0">
                  <c:v>53.290000000000006</c:v>
                </c:pt>
                <c:pt idx="1">
                  <c:v>58.49</c:v>
                </c:pt>
                <c:pt idx="2">
                  <c:v>59.2</c:v>
                </c:pt>
                <c:pt idx="3">
                  <c:v>61.43</c:v>
                </c:pt>
                <c:pt idx="4">
                  <c:v>60.290000000000006</c:v>
                </c:pt>
                <c:pt idx="5">
                  <c:v>57.97</c:v>
                </c:pt>
                <c:pt idx="6">
                  <c:v>55.13</c:v>
                </c:pt>
              </c:numCache>
            </c:numRef>
          </c:val>
        </c:ser>
        <c:ser>
          <c:idx val="2"/>
          <c:order val="2"/>
          <c:tx>
            <c:strRef>
              <c:f>Sayfa1!$D$1</c:f>
              <c:strCache>
                <c:ptCount val="1"/>
                <c:pt idx="0">
                  <c:v>FARK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Sayfa1!$A$2:$A$8</c:f>
              <c:strCache>
                <c:ptCount val="7"/>
                <c:pt idx="0">
                  <c:v>ÖDEMİŞ</c:v>
                </c:pt>
                <c:pt idx="1">
                  <c:v>URLA</c:v>
                </c:pt>
                <c:pt idx="2">
                  <c:v>GÜZELBAHÇE</c:v>
                </c:pt>
                <c:pt idx="3">
                  <c:v>BALÇOVA</c:v>
                </c:pt>
                <c:pt idx="4">
                  <c:v>FOÇA</c:v>
                </c:pt>
                <c:pt idx="5">
                  <c:v>ALİAĞA</c:v>
                </c:pt>
                <c:pt idx="6">
                  <c:v>SELÇUK</c:v>
                </c:pt>
              </c:strCache>
            </c:strRef>
          </c:cat>
          <c:val>
            <c:numRef>
              <c:f>Sayfa1!$D$2:$D$8</c:f>
              <c:numCache>
                <c:formatCode>General</c:formatCode>
                <c:ptCount val="7"/>
                <c:pt idx="0">
                  <c:v>6.019999999999996</c:v>
                </c:pt>
                <c:pt idx="1">
                  <c:v>4.6700000000000017</c:v>
                </c:pt>
                <c:pt idx="2">
                  <c:v>3.39</c:v>
                </c:pt>
                <c:pt idx="3">
                  <c:v>2.5799999999999983</c:v>
                </c:pt>
                <c:pt idx="4">
                  <c:v>1.0799999999999979</c:v>
                </c:pt>
                <c:pt idx="5">
                  <c:v>0.76999999999999613</c:v>
                </c:pt>
                <c:pt idx="6">
                  <c:v>5.000000000000427E-2</c:v>
                </c:pt>
              </c:numCache>
            </c:numRef>
          </c:val>
        </c:ser>
        <c:dLbls>
          <c:showVal val="1"/>
        </c:dLbls>
        <c:gapWidth val="219"/>
        <c:overlap val="-27"/>
        <c:axId val="70842624"/>
        <c:axId val="70848512"/>
      </c:barChart>
      <c:catAx>
        <c:axId val="708426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70848512"/>
        <c:crosses val="autoZero"/>
        <c:auto val="1"/>
        <c:lblAlgn val="ctr"/>
        <c:lblOffset val="100"/>
      </c:catAx>
      <c:valAx>
        <c:axId val="70848512"/>
        <c:scaling>
          <c:orientation val="minMax"/>
          <c:max val="10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70842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sz="2400" b="1" i="0" baseline="0" dirty="0" smtClean="0">
                <a:effectLst/>
              </a:rPr>
              <a:t>İNKILAP TARİHİ DERSİNDEN BAŞARI ORANINI ARTTIRAN İLÇELER </a:t>
            </a:r>
            <a:endParaRPr lang="tr-TR" sz="2400" dirty="0">
              <a:effectLst/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Sayfa1!$B$1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Sayfa1!$A$2:$A$7</c:f>
              <c:strCache>
                <c:ptCount val="6"/>
                <c:pt idx="0">
                  <c:v>URLA</c:v>
                </c:pt>
                <c:pt idx="1">
                  <c:v>ÖDEMİŞ</c:v>
                </c:pt>
                <c:pt idx="2">
                  <c:v>BEYDAĞ</c:v>
                </c:pt>
                <c:pt idx="3">
                  <c:v>KINIK</c:v>
                </c:pt>
                <c:pt idx="4">
                  <c:v>FOÇA</c:v>
                </c:pt>
                <c:pt idx="5">
                  <c:v>GAZİEMİR</c:v>
                </c:pt>
              </c:strCache>
            </c:strRef>
          </c:cat>
          <c:val>
            <c:numRef>
              <c:f>Sayfa1!$B$2:$B$7</c:f>
              <c:numCache>
                <c:formatCode>General</c:formatCode>
                <c:ptCount val="6"/>
                <c:pt idx="0">
                  <c:v>52.620000000000005</c:v>
                </c:pt>
                <c:pt idx="1">
                  <c:v>46.879999999999995</c:v>
                </c:pt>
                <c:pt idx="2">
                  <c:v>47.3</c:v>
                </c:pt>
                <c:pt idx="3">
                  <c:v>46.44</c:v>
                </c:pt>
                <c:pt idx="4">
                  <c:v>61.449999999999996</c:v>
                </c:pt>
                <c:pt idx="5">
                  <c:v>59.720000000000006</c:v>
                </c:pt>
              </c:numCache>
            </c:numRef>
          </c:val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Sayfa1!$A$2:$A$7</c:f>
              <c:strCache>
                <c:ptCount val="6"/>
                <c:pt idx="0">
                  <c:v>URLA</c:v>
                </c:pt>
                <c:pt idx="1">
                  <c:v>ÖDEMİŞ</c:v>
                </c:pt>
                <c:pt idx="2">
                  <c:v>BEYDAĞ</c:v>
                </c:pt>
                <c:pt idx="3">
                  <c:v>KINIK</c:v>
                </c:pt>
                <c:pt idx="4">
                  <c:v>FOÇA</c:v>
                </c:pt>
                <c:pt idx="5">
                  <c:v>GAZİEMİR</c:v>
                </c:pt>
              </c:strCache>
            </c:strRef>
          </c:cat>
          <c:val>
            <c:numRef>
              <c:f>Sayfa1!$C$2:$C$7</c:f>
              <c:numCache>
                <c:formatCode>General</c:formatCode>
                <c:ptCount val="6"/>
                <c:pt idx="0">
                  <c:v>59.52</c:v>
                </c:pt>
                <c:pt idx="1">
                  <c:v>53.49</c:v>
                </c:pt>
                <c:pt idx="2">
                  <c:v>52.5</c:v>
                </c:pt>
                <c:pt idx="3">
                  <c:v>48.05</c:v>
                </c:pt>
                <c:pt idx="4">
                  <c:v>62.290000000000006</c:v>
                </c:pt>
                <c:pt idx="5">
                  <c:v>60.49</c:v>
                </c:pt>
              </c:numCache>
            </c:numRef>
          </c:val>
        </c:ser>
        <c:ser>
          <c:idx val="2"/>
          <c:order val="2"/>
          <c:tx>
            <c:strRef>
              <c:f>Sayfa1!$D$1</c:f>
              <c:strCache>
                <c:ptCount val="1"/>
                <c:pt idx="0">
                  <c:v>FARK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Sayfa1!$A$2:$A$7</c:f>
              <c:strCache>
                <c:ptCount val="6"/>
                <c:pt idx="0">
                  <c:v>URLA</c:v>
                </c:pt>
                <c:pt idx="1">
                  <c:v>ÖDEMİŞ</c:v>
                </c:pt>
                <c:pt idx="2">
                  <c:v>BEYDAĞ</c:v>
                </c:pt>
                <c:pt idx="3">
                  <c:v>KINIK</c:v>
                </c:pt>
                <c:pt idx="4">
                  <c:v>FOÇA</c:v>
                </c:pt>
                <c:pt idx="5">
                  <c:v>GAZİEMİR</c:v>
                </c:pt>
              </c:strCache>
            </c:strRef>
          </c:cat>
          <c:val>
            <c:numRef>
              <c:f>Sayfa1!$D$2:$D$7</c:f>
              <c:numCache>
                <c:formatCode>General</c:formatCode>
                <c:ptCount val="6"/>
                <c:pt idx="0">
                  <c:v>6.9000000000000066</c:v>
                </c:pt>
                <c:pt idx="1">
                  <c:v>6.6099999999999985</c:v>
                </c:pt>
                <c:pt idx="2">
                  <c:v>5.2000000000000028</c:v>
                </c:pt>
                <c:pt idx="3">
                  <c:v>1.6099999999999992</c:v>
                </c:pt>
                <c:pt idx="4">
                  <c:v>0.83999999999999642</c:v>
                </c:pt>
                <c:pt idx="5">
                  <c:v>0.77000000000000324</c:v>
                </c:pt>
              </c:numCache>
            </c:numRef>
          </c:val>
        </c:ser>
        <c:dLbls>
          <c:showVal val="1"/>
        </c:dLbls>
        <c:gapWidth val="219"/>
        <c:overlap val="-27"/>
        <c:axId val="70888064"/>
        <c:axId val="70918912"/>
      </c:barChart>
      <c:catAx>
        <c:axId val="708880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70918912"/>
        <c:crosses val="autoZero"/>
        <c:auto val="1"/>
        <c:lblAlgn val="ctr"/>
        <c:lblOffset val="100"/>
      </c:catAx>
      <c:valAx>
        <c:axId val="70918912"/>
        <c:scaling>
          <c:orientation val="minMax"/>
          <c:max val="10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70888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sz="2800" b="1" i="0" baseline="0" dirty="0" smtClean="0">
                <a:effectLst/>
              </a:rPr>
              <a:t>YABANCI DİL DERSİNDEN BAŞARI ORANINI ARTTIRAN İLÇELER </a:t>
            </a:r>
            <a:endParaRPr lang="tr-TR" sz="2800" dirty="0">
              <a:effectLst/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Sayfa1!$B$1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Sayfa1!$A$2:$A$30</c:f>
              <c:strCache>
                <c:ptCount val="29"/>
                <c:pt idx="0">
                  <c:v>URLA</c:v>
                </c:pt>
                <c:pt idx="1">
                  <c:v>ÖDEMİŞ</c:v>
                </c:pt>
                <c:pt idx="2">
                  <c:v>ÇEŞME</c:v>
                </c:pt>
                <c:pt idx="3">
                  <c:v>ALİAĞA</c:v>
                </c:pt>
                <c:pt idx="4">
                  <c:v>GÜZELBAHÇE</c:v>
                </c:pt>
                <c:pt idx="5">
                  <c:v>BALÇOVA</c:v>
                </c:pt>
                <c:pt idx="6">
                  <c:v>GAZİEMİR</c:v>
                </c:pt>
                <c:pt idx="7">
                  <c:v>BERGAMA</c:v>
                </c:pt>
                <c:pt idx="8">
                  <c:v>KINIK</c:v>
                </c:pt>
                <c:pt idx="9">
                  <c:v>MENEMEN</c:v>
                </c:pt>
                <c:pt idx="10">
                  <c:v>BEYDAĞ</c:v>
                </c:pt>
                <c:pt idx="11">
                  <c:v>BORNOVA</c:v>
                </c:pt>
                <c:pt idx="12">
                  <c:v>SELÇUK</c:v>
                </c:pt>
                <c:pt idx="13">
                  <c:v>BAYRAKLI</c:v>
                </c:pt>
                <c:pt idx="14">
                  <c:v>KEMALPAŞA</c:v>
                </c:pt>
                <c:pt idx="15">
                  <c:v>DİKİLİ</c:v>
                </c:pt>
                <c:pt idx="16">
                  <c:v>KONAK</c:v>
                </c:pt>
                <c:pt idx="17">
                  <c:v>ÇİĞLİ</c:v>
                </c:pt>
                <c:pt idx="18">
                  <c:v>SEFERİHİSAR</c:v>
                </c:pt>
                <c:pt idx="19">
                  <c:v>TİRE</c:v>
                </c:pt>
                <c:pt idx="20">
                  <c:v>BUCA</c:v>
                </c:pt>
                <c:pt idx="21">
                  <c:v>MENDERES</c:v>
                </c:pt>
                <c:pt idx="22">
                  <c:v>KARABAĞLAR</c:v>
                </c:pt>
                <c:pt idx="23">
                  <c:v>NARLIDERE</c:v>
                </c:pt>
                <c:pt idx="24">
                  <c:v>TORBALI</c:v>
                </c:pt>
                <c:pt idx="25">
                  <c:v>KARŞIYAKA</c:v>
                </c:pt>
                <c:pt idx="26">
                  <c:v>BAYINDIR</c:v>
                </c:pt>
                <c:pt idx="27">
                  <c:v>KİRAZ</c:v>
                </c:pt>
                <c:pt idx="28">
                  <c:v>FOÇA</c:v>
                </c:pt>
              </c:strCache>
            </c:strRef>
          </c:cat>
          <c:val>
            <c:numRef>
              <c:f>Sayfa1!$B$2:$B$30</c:f>
              <c:numCache>
                <c:formatCode>General</c:formatCode>
                <c:ptCount val="29"/>
                <c:pt idx="0">
                  <c:v>37.300000000000011</c:v>
                </c:pt>
                <c:pt idx="1">
                  <c:v>30.89</c:v>
                </c:pt>
                <c:pt idx="2">
                  <c:v>39.410000000000004</c:v>
                </c:pt>
                <c:pt idx="3">
                  <c:v>41.09</c:v>
                </c:pt>
                <c:pt idx="4">
                  <c:v>45.25</c:v>
                </c:pt>
                <c:pt idx="5">
                  <c:v>48.86</c:v>
                </c:pt>
                <c:pt idx="6">
                  <c:v>43.690000000000005</c:v>
                </c:pt>
                <c:pt idx="7">
                  <c:v>37.630000000000003</c:v>
                </c:pt>
                <c:pt idx="8">
                  <c:v>31.43</c:v>
                </c:pt>
                <c:pt idx="9">
                  <c:v>35.980000000000004</c:v>
                </c:pt>
                <c:pt idx="10">
                  <c:v>34.06</c:v>
                </c:pt>
                <c:pt idx="11">
                  <c:v>41.25</c:v>
                </c:pt>
                <c:pt idx="12">
                  <c:v>37.42</c:v>
                </c:pt>
                <c:pt idx="13">
                  <c:v>39.53</c:v>
                </c:pt>
                <c:pt idx="14">
                  <c:v>34.32</c:v>
                </c:pt>
                <c:pt idx="15">
                  <c:v>42.6</c:v>
                </c:pt>
                <c:pt idx="16">
                  <c:v>37.15</c:v>
                </c:pt>
                <c:pt idx="17">
                  <c:v>40.46</c:v>
                </c:pt>
                <c:pt idx="18">
                  <c:v>39.03</c:v>
                </c:pt>
                <c:pt idx="19">
                  <c:v>36.83</c:v>
                </c:pt>
                <c:pt idx="20">
                  <c:v>41.83</c:v>
                </c:pt>
                <c:pt idx="21">
                  <c:v>37.270000000000003</c:v>
                </c:pt>
                <c:pt idx="22">
                  <c:v>39.980000000000004</c:v>
                </c:pt>
                <c:pt idx="23">
                  <c:v>48.32</c:v>
                </c:pt>
                <c:pt idx="24">
                  <c:v>36.220000000000006</c:v>
                </c:pt>
                <c:pt idx="25">
                  <c:v>50.96</c:v>
                </c:pt>
                <c:pt idx="26">
                  <c:v>33.200000000000003</c:v>
                </c:pt>
                <c:pt idx="27">
                  <c:v>33.910000000000004</c:v>
                </c:pt>
                <c:pt idx="28">
                  <c:v>48.9</c:v>
                </c:pt>
              </c:numCache>
            </c:numRef>
          </c:val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Sayfa1!$A$2:$A$30</c:f>
              <c:strCache>
                <c:ptCount val="29"/>
                <c:pt idx="0">
                  <c:v>URLA</c:v>
                </c:pt>
                <c:pt idx="1">
                  <c:v>ÖDEMİŞ</c:v>
                </c:pt>
                <c:pt idx="2">
                  <c:v>ÇEŞME</c:v>
                </c:pt>
                <c:pt idx="3">
                  <c:v>ALİAĞA</c:v>
                </c:pt>
                <c:pt idx="4">
                  <c:v>GÜZELBAHÇE</c:v>
                </c:pt>
                <c:pt idx="5">
                  <c:v>BALÇOVA</c:v>
                </c:pt>
                <c:pt idx="6">
                  <c:v>GAZİEMİR</c:v>
                </c:pt>
                <c:pt idx="7">
                  <c:v>BERGAMA</c:v>
                </c:pt>
                <c:pt idx="8">
                  <c:v>KINIK</c:v>
                </c:pt>
                <c:pt idx="9">
                  <c:v>MENEMEN</c:v>
                </c:pt>
                <c:pt idx="10">
                  <c:v>BEYDAĞ</c:v>
                </c:pt>
                <c:pt idx="11">
                  <c:v>BORNOVA</c:v>
                </c:pt>
                <c:pt idx="12">
                  <c:v>SELÇUK</c:v>
                </c:pt>
                <c:pt idx="13">
                  <c:v>BAYRAKLI</c:v>
                </c:pt>
                <c:pt idx="14">
                  <c:v>KEMALPAŞA</c:v>
                </c:pt>
                <c:pt idx="15">
                  <c:v>DİKİLİ</c:v>
                </c:pt>
                <c:pt idx="16">
                  <c:v>KONAK</c:v>
                </c:pt>
                <c:pt idx="17">
                  <c:v>ÇİĞLİ</c:v>
                </c:pt>
                <c:pt idx="18">
                  <c:v>SEFERİHİSAR</c:v>
                </c:pt>
                <c:pt idx="19">
                  <c:v>TİRE</c:v>
                </c:pt>
                <c:pt idx="20">
                  <c:v>BUCA</c:v>
                </c:pt>
                <c:pt idx="21">
                  <c:v>MENDERES</c:v>
                </c:pt>
                <c:pt idx="22">
                  <c:v>KARABAĞLAR</c:v>
                </c:pt>
                <c:pt idx="23">
                  <c:v>NARLIDERE</c:v>
                </c:pt>
                <c:pt idx="24">
                  <c:v>TORBALI</c:v>
                </c:pt>
                <c:pt idx="25">
                  <c:v>KARŞIYAKA</c:v>
                </c:pt>
                <c:pt idx="26">
                  <c:v>BAYINDIR</c:v>
                </c:pt>
                <c:pt idx="27">
                  <c:v>KİRAZ</c:v>
                </c:pt>
                <c:pt idx="28">
                  <c:v>FOÇA</c:v>
                </c:pt>
              </c:strCache>
            </c:strRef>
          </c:cat>
          <c:val>
            <c:numRef>
              <c:f>Sayfa1!$C$2:$C$30</c:f>
              <c:numCache>
                <c:formatCode>General</c:formatCode>
                <c:ptCount val="29"/>
                <c:pt idx="0">
                  <c:v>50.24</c:v>
                </c:pt>
                <c:pt idx="1">
                  <c:v>41.839999999999996</c:v>
                </c:pt>
                <c:pt idx="2">
                  <c:v>48.3</c:v>
                </c:pt>
                <c:pt idx="3">
                  <c:v>49.720000000000006</c:v>
                </c:pt>
                <c:pt idx="4">
                  <c:v>53.4</c:v>
                </c:pt>
                <c:pt idx="5">
                  <c:v>56.71</c:v>
                </c:pt>
                <c:pt idx="6">
                  <c:v>51.53</c:v>
                </c:pt>
                <c:pt idx="7">
                  <c:v>45.44</c:v>
                </c:pt>
                <c:pt idx="8">
                  <c:v>39.220000000000006</c:v>
                </c:pt>
                <c:pt idx="9">
                  <c:v>43.74</c:v>
                </c:pt>
                <c:pt idx="10">
                  <c:v>41</c:v>
                </c:pt>
                <c:pt idx="11">
                  <c:v>48.18</c:v>
                </c:pt>
                <c:pt idx="12">
                  <c:v>43.87</c:v>
                </c:pt>
                <c:pt idx="13">
                  <c:v>45.78</c:v>
                </c:pt>
                <c:pt idx="14">
                  <c:v>40.480000000000004</c:v>
                </c:pt>
                <c:pt idx="15">
                  <c:v>48.54</c:v>
                </c:pt>
                <c:pt idx="16">
                  <c:v>43.04</c:v>
                </c:pt>
                <c:pt idx="17">
                  <c:v>46.309999999999995</c:v>
                </c:pt>
                <c:pt idx="18">
                  <c:v>44.75</c:v>
                </c:pt>
                <c:pt idx="19">
                  <c:v>42.43</c:v>
                </c:pt>
                <c:pt idx="20">
                  <c:v>47.290000000000006</c:v>
                </c:pt>
                <c:pt idx="21">
                  <c:v>42.730000000000004</c:v>
                </c:pt>
                <c:pt idx="22">
                  <c:v>45.42</c:v>
                </c:pt>
                <c:pt idx="23">
                  <c:v>53.67</c:v>
                </c:pt>
                <c:pt idx="24">
                  <c:v>40.98</c:v>
                </c:pt>
                <c:pt idx="25">
                  <c:v>55.6</c:v>
                </c:pt>
                <c:pt idx="26">
                  <c:v>36.980000000000004</c:v>
                </c:pt>
                <c:pt idx="27">
                  <c:v>37.08</c:v>
                </c:pt>
                <c:pt idx="28">
                  <c:v>50.57</c:v>
                </c:pt>
              </c:numCache>
            </c:numRef>
          </c:val>
        </c:ser>
        <c:ser>
          <c:idx val="2"/>
          <c:order val="2"/>
          <c:tx>
            <c:strRef>
              <c:f>Sayfa1!$D$1</c:f>
              <c:strCache>
                <c:ptCount val="1"/>
                <c:pt idx="0">
                  <c:v>FARK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Sayfa1!$A$2:$A$30</c:f>
              <c:strCache>
                <c:ptCount val="29"/>
                <c:pt idx="0">
                  <c:v>URLA</c:v>
                </c:pt>
                <c:pt idx="1">
                  <c:v>ÖDEMİŞ</c:v>
                </c:pt>
                <c:pt idx="2">
                  <c:v>ÇEŞME</c:v>
                </c:pt>
                <c:pt idx="3">
                  <c:v>ALİAĞA</c:v>
                </c:pt>
                <c:pt idx="4">
                  <c:v>GÜZELBAHÇE</c:v>
                </c:pt>
                <c:pt idx="5">
                  <c:v>BALÇOVA</c:v>
                </c:pt>
                <c:pt idx="6">
                  <c:v>GAZİEMİR</c:v>
                </c:pt>
                <c:pt idx="7">
                  <c:v>BERGAMA</c:v>
                </c:pt>
                <c:pt idx="8">
                  <c:v>KINIK</c:v>
                </c:pt>
                <c:pt idx="9">
                  <c:v>MENEMEN</c:v>
                </c:pt>
                <c:pt idx="10">
                  <c:v>BEYDAĞ</c:v>
                </c:pt>
                <c:pt idx="11">
                  <c:v>BORNOVA</c:v>
                </c:pt>
                <c:pt idx="12">
                  <c:v>SELÇUK</c:v>
                </c:pt>
                <c:pt idx="13">
                  <c:v>BAYRAKLI</c:v>
                </c:pt>
                <c:pt idx="14">
                  <c:v>KEMALPAŞA</c:v>
                </c:pt>
                <c:pt idx="15">
                  <c:v>DİKİLİ</c:v>
                </c:pt>
                <c:pt idx="16">
                  <c:v>KONAK</c:v>
                </c:pt>
                <c:pt idx="17">
                  <c:v>ÇİĞLİ</c:v>
                </c:pt>
                <c:pt idx="18">
                  <c:v>SEFERİHİSAR</c:v>
                </c:pt>
                <c:pt idx="19">
                  <c:v>TİRE</c:v>
                </c:pt>
                <c:pt idx="20">
                  <c:v>BUCA</c:v>
                </c:pt>
                <c:pt idx="21">
                  <c:v>MENDERES</c:v>
                </c:pt>
                <c:pt idx="22">
                  <c:v>KARABAĞLAR</c:v>
                </c:pt>
                <c:pt idx="23">
                  <c:v>NARLIDERE</c:v>
                </c:pt>
                <c:pt idx="24">
                  <c:v>TORBALI</c:v>
                </c:pt>
                <c:pt idx="25">
                  <c:v>KARŞIYAKA</c:v>
                </c:pt>
                <c:pt idx="26">
                  <c:v>BAYINDIR</c:v>
                </c:pt>
                <c:pt idx="27">
                  <c:v>KİRAZ</c:v>
                </c:pt>
                <c:pt idx="28">
                  <c:v>FOÇA</c:v>
                </c:pt>
              </c:strCache>
            </c:strRef>
          </c:cat>
          <c:val>
            <c:numRef>
              <c:f>Sayfa1!$D$2:$D$30</c:f>
              <c:numCache>
                <c:formatCode>General</c:formatCode>
                <c:ptCount val="29"/>
                <c:pt idx="0">
                  <c:v>12.940000000000005</c:v>
                </c:pt>
                <c:pt idx="1">
                  <c:v>10.950000000000005</c:v>
                </c:pt>
                <c:pt idx="2">
                  <c:v>8.89</c:v>
                </c:pt>
                <c:pt idx="3">
                  <c:v>8.6299999999999972</c:v>
                </c:pt>
                <c:pt idx="4">
                  <c:v>8.15</c:v>
                </c:pt>
                <c:pt idx="5">
                  <c:v>7.8500000000000005</c:v>
                </c:pt>
                <c:pt idx="6">
                  <c:v>7.8400000000000025</c:v>
                </c:pt>
                <c:pt idx="7">
                  <c:v>7.8099999999999952</c:v>
                </c:pt>
                <c:pt idx="8">
                  <c:v>7.7899999999999991</c:v>
                </c:pt>
                <c:pt idx="9">
                  <c:v>7.7600000000000051</c:v>
                </c:pt>
                <c:pt idx="10">
                  <c:v>6.9399999999999986</c:v>
                </c:pt>
                <c:pt idx="11">
                  <c:v>6.9300000000000006</c:v>
                </c:pt>
                <c:pt idx="12">
                  <c:v>6.4499999999999966</c:v>
                </c:pt>
                <c:pt idx="13">
                  <c:v>6.25</c:v>
                </c:pt>
                <c:pt idx="14">
                  <c:v>6.1599999999999966</c:v>
                </c:pt>
                <c:pt idx="15">
                  <c:v>5.9399999999999986</c:v>
                </c:pt>
                <c:pt idx="16">
                  <c:v>5.8900000000000006</c:v>
                </c:pt>
                <c:pt idx="17">
                  <c:v>5.8500000000000005</c:v>
                </c:pt>
                <c:pt idx="18">
                  <c:v>5.7199999999999989</c:v>
                </c:pt>
                <c:pt idx="19">
                  <c:v>5.6000000000000005</c:v>
                </c:pt>
                <c:pt idx="20">
                  <c:v>5.4600000000000009</c:v>
                </c:pt>
                <c:pt idx="21">
                  <c:v>5.4599999999999937</c:v>
                </c:pt>
                <c:pt idx="22">
                  <c:v>5.4400000000000057</c:v>
                </c:pt>
                <c:pt idx="23">
                  <c:v>5.3500000000000005</c:v>
                </c:pt>
                <c:pt idx="24">
                  <c:v>4.759999999999998</c:v>
                </c:pt>
                <c:pt idx="25">
                  <c:v>4.6400000000000006</c:v>
                </c:pt>
                <c:pt idx="26">
                  <c:v>3.779999999999994</c:v>
                </c:pt>
                <c:pt idx="27">
                  <c:v>3.1700000000000017</c:v>
                </c:pt>
                <c:pt idx="28">
                  <c:v>1.6700000000000019</c:v>
                </c:pt>
              </c:numCache>
            </c:numRef>
          </c:val>
        </c:ser>
        <c:dLbls/>
        <c:gapWidth val="219"/>
        <c:overlap val="-27"/>
        <c:axId val="70992256"/>
        <c:axId val="70993792"/>
      </c:barChart>
      <c:catAx>
        <c:axId val="709922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70993792"/>
        <c:crosses val="autoZero"/>
        <c:auto val="1"/>
        <c:lblAlgn val="ctr"/>
        <c:lblOffset val="100"/>
      </c:catAx>
      <c:valAx>
        <c:axId val="70993792"/>
        <c:scaling>
          <c:orientation val="minMax"/>
          <c:max val="10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70992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sz="2800" b="1" i="0" baseline="0" smtClean="0">
                <a:effectLst/>
              </a:rPr>
              <a:t>DİKAB </a:t>
            </a:r>
            <a:r>
              <a:rPr lang="tr-TR" sz="2800" b="1" i="0" baseline="0" dirty="0" smtClean="0">
                <a:effectLst/>
              </a:rPr>
              <a:t>DERSİNDEN BAŞARI ORANINI ARTTIRAN İLÇELER </a:t>
            </a:r>
            <a:endParaRPr lang="tr-TR" sz="2800" dirty="0">
              <a:effectLst/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Sayfa1!$B$1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Sayfa1!$A$2:$A$31</c:f>
              <c:strCache>
                <c:ptCount val="30"/>
                <c:pt idx="0">
                  <c:v>ÖDEMİŞ</c:v>
                </c:pt>
                <c:pt idx="1">
                  <c:v>URLA</c:v>
                </c:pt>
                <c:pt idx="2">
                  <c:v>ÇEŞME</c:v>
                </c:pt>
                <c:pt idx="3">
                  <c:v>SELÇUK</c:v>
                </c:pt>
                <c:pt idx="4">
                  <c:v>FOÇA</c:v>
                </c:pt>
                <c:pt idx="5">
                  <c:v>BEYDAĞ</c:v>
                </c:pt>
                <c:pt idx="6">
                  <c:v>BALÇOVA</c:v>
                </c:pt>
                <c:pt idx="7">
                  <c:v>ALİAĞA</c:v>
                </c:pt>
                <c:pt idx="8">
                  <c:v>BERGAMA</c:v>
                </c:pt>
                <c:pt idx="9">
                  <c:v>ÇİĞLİ</c:v>
                </c:pt>
                <c:pt idx="10">
                  <c:v>KARŞIYAKA</c:v>
                </c:pt>
                <c:pt idx="11">
                  <c:v>KİRAZ</c:v>
                </c:pt>
                <c:pt idx="12">
                  <c:v>BORNOVA</c:v>
                </c:pt>
                <c:pt idx="13">
                  <c:v>GÜZELBAHÇE</c:v>
                </c:pt>
                <c:pt idx="14">
                  <c:v>SEFERİHİSAR</c:v>
                </c:pt>
                <c:pt idx="15">
                  <c:v>NARLIDERE</c:v>
                </c:pt>
                <c:pt idx="16">
                  <c:v>GAZİEMİR</c:v>
                </c:pt>
                <c:pt idx="17">
                  <c:v>KARABURUN</c:v>
                </c:pt>
                <c:pt idx="18">
                  <c:v>MENDERES</c:v>
                </c:pt>
                <c:pt idx="19">
                  <c:v>KEMALPAŞA</c:v>
                </c:pt>
                <c:pt idx="20">
                  <c:v>KARABAĞLAR</c:v>
                </c:pt>
                <c:pt idx="21">
                  <c:v>DİKİLİ</c:v>
                </c:pt>
                <c:pt idx="22">
                  <c:v>BUCA</c:v>
                </c:pt>
                <c:pt idx="23">
                  <c:v>MENEMEN</c:v>
                </c:pt>
                <c:pt idx="24">
                  <c:v>KINIK</c:v>
                </c:pt>
                <c:pt idx="25">
                  <c:v>TORBALI</c:v>
                </c:pt>
                <c:pt idx="26">
                  <c:v>BAYRAKLI</c:v>
                </c:pt>
                <c:pt idx="27">
                  <c:v>TİRE</c:v>
                </c:pt>
                <c:pt idx="28">
                  <c:v>KONAK</c:v>
                </c:pt>
                <c:pt idx="29">
                  <c:v>BAYINDIR</c:v>
                </c:pt>
              </c:strCache>
            </c:strRef>
          </c:cat>
          <c:val>
            <c:numRef>
              <c:f>Sayfa1!$B$2:$B$31</c:f>
              <c:numCache>
                <c:formatCode>General</c:formatCode>
                <c:ptCount val="30"/>
                <c:pt idx="0">
                  <c:v>53.7</c:v>
                </c:pt>
                <c:pt idx="1">
                  <c:v>58.949999999999996</c:v>
                </c:pt>
                <c:pt idx="2">
                  <c:v>61.48</c:v>
                </c:pt>
                <c:pt idx="3">
                  <c:v>58.8</c:v>
                </c:pt>
                <c:pt idx="4">
                  <c:v>60.83</c:v>
                </c:pt>
                <c:pt idx="5">
                  <c:v>58.230000000000004</c:v>
                </c:pt>
                <c:pt idx="6">
                  <c:v>67.86999999999999</c:v>
                </c:pt>
                <c:pt idx="7">
                  <c:v>63.39</c:v>
                </c:pt>
                <c:pt idx="8">
                  <c:v>61.290000000000006</c:v>
                </c:pt>
                <c:pt idx="9">
                  <c:v>61.2</c:v>
                </c:pt>
                <c:pt idx="10">
                  <c:v>66.959999999999994</c:v>
                </c:pt>
                <c:pt idx="11">
                  <c:v>56.61</c:v>
                </c:pt>
                <c:pt idx="12">
                  <c:v>61.24</c:v>
                </c:pt>
                <c:pt idx="13">
                  <c:v>63.18</c:v>
                </c:pt>
                <c:pt idx="14">
                  <c:v>62.7</c:v>
                </c:pt>
                <c:pt idx="15">
                  <c:v>64.58</c:v>
                </c:pt>
                <c:pt idx="16">
                  <c:v>63.78</c:v>
                </c:pt>
                <c:pt idx="17">
                  <c:v>64.69</c:v>
                </c:pt>
                <c:pt idx="18">
                  <c:v>61.879999999999995</c:v>
                </c:pt>
                <c:pt idx="19">
                  <c:v>58.720000000000006</c:v>
                </c:pt>
                <c:pt idx="20">
                  <c:v>62.190000000000005</c:v>
                </c:pt>
                <c:pt idx="21">
                  <c:v>61.4</c:v>
                </c:pt>
                <c:pt idx="22">
                  <c:v>64.760000000000005</c:v>
                </c:pt>
                <c:pt idx="23">
                  <c:v>60.9</c:v>
                </c:pt>
                <c:pt idx="24">
                  <c:v>55.290000000000006</c:v>
                </c:pt>
                <c:pt idx="25">
                  <c:v>58.51</c:v>
                </c:pt>
                <c:pt idx="26">
                  <c:v>63.05</c:v>
                </c:pt>
                <c:pt idx="27">
                  <c:v>63.01</c:v>
                </c:pt>
                <c:pt idx="28">
                  <c:v>57.849999999999994</c:v>
                </c:pt>
                <c:pt idx="29">
                  <c:v>57.02</c:v>
                </c:pt>
              </c:numCache>
            </c:numRef>
          </c:val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Sayfa1!$A$2:$A$31</c:f>
              <c:strCache>
                <c:ptCount val="30"/>
                <c:pt idx="0">
                  <c:v>ÖDEMİŞ</c:v>
                </c:pt>
                <c:pt idx="1">
                  <c:v>URLA</c:v>
                </c:pt>
                <c:pt idx="2">
                  <c:v>ÇEŞME</c:v>
                </c:pt>
                <c:pt idx="3">
                  <c:v>SELÇUK</c:v>
                </c:pt>
                <c:pt idx="4">
                  <c:v>FOÇA</c:v>
                </c:pt>
                <c:pt idx="5">
                  <c:v>BEYDAĞ</c:v>
                </c:pt>
                <c:pt idx="6">
                  <c:v>BALÇOVA</c:v>
                </c:pt>
                <c:pt idx="7">
                  <c:v>ALİAĞA</c:v>
                </c:pt>
                <c:pt idx="8">
                  <c:v>BERGAMA</c:v>
                </c:pt>
                <c:pt idx="9">
                  <c:v>ÇİĞLİ</c:v>
                </c:pt>
                <c:pt idx="10">
                  <c:v>KARŞIYAKA</c:v>
                </c:pt>
                <c:pt idx="11">
                  <c:v>KİRAZ</c:v>
                </c:pt>
                <c:pt idx="12">
                  <c:v>BORNOVA</c:v>
                </c:pt>
                <c:pt idx="13">
                  <c:v>GÜZELBAHÇE</c:v>
                </c:pt>
                <c:pt idx="14">
                  <c:v>SEFERİHİSAR</c:v>
                </c:pt>
                <c:pt idx="15">
                  <c:v>NARLIDERE</c:v>
                </c:pt>
                <c:pt idx="16">
                  <c:v>GAZİEMİR</c:v>
                </c:pt>
                <c:pt idx="17">
                  <c:v>KARABURUN</c:v>
                </c:pt>
                <c:pt idx="18">
                  <c:v>MENDERES</c:v>
                </c:pt>
                <c:pt idx="19">
                  <c:v>KEMALPAŞA</c:v>
                </c:pt>
                <c:pt idx="20">
                  <c:v>KARABAĞLAR</c:v>
                </c:pt>
                <c:pt idx="21">
                  <c:v>DİKİLİ</c:v>
                </c:pt>
                <c:pt idx="22">
                  <c:v>BUCA</c:v>
                </c:pt>
                <c:pt idx="23">
                  <c:v>MENEMEN</c:v>
                </c:pt>
                <c:pt idx="24">
                  <c:v>KINIK</c:v>
                </c:pt>
                <c:pt idx="25">
                  <c:v>TORBALI</c:v>
                </c:pt>
                <c:pt idx="26">
                  <c:v>BAYRAKLI</c:v>
                </c:pt>
                <c:pt idx="27">
                  <c:v>TİRE</c:v>
                </c:pt>
                <c:pt idx="28">
                  <c:v>KONAK</c:v>
                </c:pt>
                <c:pt idx="29">
                  <c:v>BAYINDIR</c:v>
                </c:pt>
              </c:strCache>
            </c:strRef>
          </c:cat>
          <c:val>
            <c:numRef>
              <c:f>Sayfa1!$C$2:$C$31</c:f>
              <c:numCache>
                <c:formatCode>General</c:formatCode>
                <c:ptCount val="30"/>
                <c:pt idx="0">
                  <c:v>77.58</c:v>
                </c:pt>
                <c:pt idx="1">
                  <c:v>82.169999999999987</c:v>
                </c:pt>
                <c:pt idx="2">
                  <c:v>81.819999999999993</c:v>
                </c:pt>
                <c:pt idx="3">
                  <c:v>78.900000000000006</c:v>
                </c:pt>
                <c:pt idx="4">
                  <c:v>80</c:v>
                </c:pt>
                <c:pt idx="5">
                  <c:v>77</c:v>
                </c:pt>
                <c:pt idx="6">
                  <c:v>86</c:v>
                </c:pt>
                <c:pt idx="7">
                  <c:v>80.84</c:v>
                </c:pt>
                <c:pt idx="8">
                  <c:v>78.55</c:v>
                </c:pt>
                <c:pt idx="9">
                  <c:v>78.440000000000012</c:v>
                </c:pt>
                <c:pt idx="10">
                  <c:v>84.08</c:v>
                </c:pt>
                <c:pt idx="11">
                  <c:v>73.349999999999994</c:v>
                </c:pt>
                <c:pt idx="12">
                  <c:v>77.959999999999994</c:v>
                </c:pt>
                <c:pt idx="13">
                  <c:v>79.8</c:v>
                </c:pt>
                <c:pt idx="14">
                  <c:v>79</c:v>
                </c:pt>
                <c:pt idx="15">
                  <c:v>80.83</c:v>
                </c:pt>
                <c:pt idx="16">
                  <c:v>79.88</c:v>
                </c:pt>
                <c:pt idx="17">
                  <c:v>80.5</c:v>
                </c:pt>
                <c:pt idx="18">
                  <c:v>77.410000000000011</c:v>
                </c:pt>
                <c:pt idx="19">
                  <c:v>74.149999999999991</c:v>
                </c:pt>
                <c:pt idx="20">
                  <c:v>77.540000000000006</c:v>
                </c:pt>
                <c:pt idx="21">
                  <c:v>76.569999999999993</c:v>
                </c:pt>
                <c:pt idx="22">
                  <c:v>79.14</c:v>
                </c:pt>
                <c:pt idx="23">
                  <c:v>75.169999999999987</c:v>
                </c:pt>
                <c:pt idx="24">
                  <c:v>69.349999999999994</c:v>
                </c:pt>
                <c:pt idx="25">
                  <c:v>72.47</c:v>
                </c:pt>
                <c:pt idx="26">
                  <c:v>76.47</c:v>
                </c:pt>
                <c:pt idx="27">
                  <c:v>74.86</c:v>
                </c:pt>
                <c:pt idx="28">
                  <c:v>69.66</c:v>
                </c:pt>
                <c:pt idx="29">
                  <c:v>67.75</c:v>
                </c:pt>
              </c:numCache>
            </c:numRef>
          </c:val>
        </c:ser>
        <c:ser>
          <c:idx val="2"/>
          <c:order val="2"/>
          <c:tx>
            <c:strRef>
              <c:f>Sayfa1!$D$1</c:f>
              <c:strCache>
                <c:ptCount val="1"/>
                <c:pt idx="0">
                  <c:v>FARK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Sayfa1!$A$2:$A$31</c:f>
              <c:strCache>
                <c:ptCount val="30"/>
                <c:pt idx="0">
                  <c:v>ÖDEMİŞ</c:v>
                </c:pt>
                <c:pt idx="1">
                  <c:v>URLA</c:v>
                </c:pt>
                <c:pt idx="2">
                  <c:v>ÇEŞME</c:v>
                </c:pt>
                <c:pt idx="3">
                  <c:v>SELÇUK</c:v>
                </c:pt>
                <c:pt idx="4">
                  <c:v>FOÇA</c:v>
                </c:pt>
                <c:pt idx="5">
                  <c:v>BEYDAĞ</c:v>
                </c:pt>
                <c:pt idx="6">
                  <c:v>BALÇOVA</c:v>
                </c:pt>
                <c:pt idx="7">
                  <c:v>ALİAĞA</c:v>
                </c:pt>
                <c:pt idx="8">
                  <c:v>BERGAMA</c:v>
                </c:pt>
                <c:pt idx="9">
                  <c:v>ÇİĞLİ</c:v>
                </c:pt>
                <c:pt idx="10">
                  <c:v>KARŞIYAKA</c:v>
                </c:pt>
                <c:pt idx="11">
                  <c:v>KİRAZ</c:v>
                </c:pt>
                <c:pt idx="12">
                  <c:v>BORNOVA</c:v>
                </c:pt>
                <c:pt idx="13">
                  <c:v>GÜZELBAHÇE</c:v>
                </c:pt>
                <c:pt idx="14">
                  <c:v>SEFERİHİSAR</c:v>
                </c:pt>
                <c:pt idx="15">
                  <c:v>NARLIDERE</c:v>
                </c:pt>
                <c:pt idx="16">
                  <c:v>GAZİEMİR</c:v>
                </c:pt>
                <c:pt idx="17">
                  <c:v>KARABURUN</c:v>
                </c:pt>
                <c:pt idx="18">
                  <c:v>MENDERES</c:v>
                </c:pt>
                <c:pt idx="19">
                  <c:v>KEMALPAŞA</c:v>
                </c:pt>
                <c:pt idx="20">
                  <c:v>KARABAĞLAR</c:v>
                </c:pt>
                <c:pt idx="21">
                  <c:v>DİKİLİ</c:v>
                </c:pt>
                <c:pt idx="22">
                  <c:v>BUCA</c:v>
                </c:pt>
                <c:pt idx="23">
                  <c:v>MENEMEN</c:v>
                </c:pt>
                <c:pt idx="24">
                  <c:v>KINIK</c:v>
                </c:pt>
                <c:pt idx="25">
                  <c:v>TORBALI</c:v>
                </c:pt>
                <c:pt idx="26">
                  <c:v>BAYRAKLI</c:v>
                </c:pt>
                <c:pt idx="27">
                  <c:v>TİRE</c:v>
                </c:pt>
                <c:pt idx="28">
                  <c:v>KONAK</c:v>
                </c:pt>
                <c:pt idx="29">
                  <c:v>BAYINDIR</c:v>
                </c:pt>
              </c:strCache>
            </c:strRef>
          </c:cat>
          <c:val>
            <c:numRef>
              <c:f>Sayfa1!$D$2:$D$31</c:f>
              <c:numCache>
                <c:formatCode>General</c:formatCode>
                <c:ptCount val="30"/>
                <c:pt idx="0">
                  <c:v>23.879999999999992</c:v>
                </c:pt>
                <c:pt idx="1">
                  <c:v>23.22</c:v>
                </c:pt>
                <c:pt idx="2">
                  <c:v>20.339999999999996</c:v>
                </c:pt>
                <c:pt idx="3">
                  <c:v>20.100000000000012</c:v>
                </c:pt>
                <c:pt idx="4">
                  <c:v>19.170000000000005</c:v>
                </c:pt>
                <c:pt idx="5">
                  <c:v>18.770000000000003</c:v>
                </c:pt>
                <c:pt idx="6">
                  <c:v>18.129999999999992</c:v>
                </c:pt>
                <c:pt idx="7">
                  <c:v>17.450000000000003</c:v>
                </c:pt>
                <c:pt idx="8">
                  <c:v>17.259999999999994</c:v>
                </c:pt>
                <c:pt idx="9">
                  <c:v>17.239999999999991</c:v>
                </c:pt>
                <c:pt idx="10">
                  <c:v>17.120000000000005</c:v>
                </c:pt>
                <c:pt idx="11">
                  <c:v>16.739999999999991</c:v>
                </c:pt>
                <c:pt idx="12">
                  <c:v>16.719999999999992</c:v>
                </c:pt>
                <c:pt idx="13">
                  <c:v>16.619999999999997</c:v>
                </c:pt>
                <c:pt idx="14">
                  <c:v>16.299999999999994</c:v>
                </c:pt>
                <c:pt idx="15">
                  <c:v>16.25</c:v>
                </c:pt>
                <c:pt idx="16">
                  <c:v>16.099999999999991</c:v>
                </c:pt>
                <c:pt idx="17">
                  <c:v>15.810000000000002</c:v>
                </c:pt>
                <c:pt idx="18">
                  <c:v>15.529999999999996</c:v>
                </c:pt>
                <c:pt idx="19">
                  <c:v>15.430000000000007</c:v>
                </c:pt>
                <c:pt idx="20">
                  <c:v>15.35000000000001</c:v>
                </c:pt>
                <c:pt idx="21">
                  <c:v>15.169999999999998</c:v>
                </c:pt>
                <c:pt idx="22">
                  <c:v>14.379999999999999</c:v>
                </c:pt>
                <c:pt idx="23">
                  <c:v>14.270000000000003</c:v>
                </c:pt>
                <c:pt idx="24">
                  <c:v>14.059999999999999</c:v>
                </c:pt>
                <c:pt idx="25">
                  <c:v>13.96</c:v>
                </c:pt>
                <c:pt idx="26">
                  <c:v>13.420000000000002</c:v>
                </c:pt>
                <c:pt idx="27">
                  <c:v>11.850000000000003</c:v>
                </c:pt>
                <c:pt idx="28">
                  <c:v>11.809999999999999</c:v>
                </c:pt>
                <c:pt idx="29">
                  <c:v>10.729999999999999</c:v>
                </c:pt>
              </c:numCache>
            </c:numRef>
          </c:val>
        </c:ser>
        <c:dLbls/>
        <c:gapWidth val="219"/>
        <c:overlap val="-27"/>
        <c:axId val="72069120"/>
        <c:axId val="72070656"/>
      </c:barChart>
      <c:catAx>
        <c:axId val="720691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72070656"/>
        <c:crosses val="autoZero"/>
        <c:auto val="1"/>
        <c:lblAlgn val="ctr"/>
        <c:lblOffset val="100"/>
      </c:catAx>
      <c:valAx>
        <c:axId val="720706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72069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sz="2400" b="1" dirty="0" smtClean="0"/>
              <a:t>ÖDEMİŞ</a:t>
            </a:r>
            <a:r>
              <a:rPr lang="tr-TR" sz="2400" b="1" baseline="0" dirty="0" smtClean="0"/>
              <a:t> İLÇESİ, İZMİR İLİNDE </a:t>
            </a:r>
            <a:r>
              <a:rPr lang="tr-TR" sz="2400" b="1" i="1" u="sng" baseline="0" dirty="0" smtClean="0"/>
              <a:t>TÜM DERSLERDEN BAŞARISINI ARTTIRAN </a:t>
            </a:r>
            <a:r>
              <a:rPr lang="tr-TR" sz="2400" b="1" baseline="0" dirty="0" smtClean="0"/>
              <a:t>İKİ İLÇEDEN BİRİDİR</a:t>
            </a:r>
            <a:endParaRPr lang="tr-TR" sz="2400" b="1" dirty="0"/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Sayfa1!$A$2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Sayfa1!$B$1:$G$1</c:f>
              <c:strCache>
                <c:ptCount val="6"/>
                <c:pt idx="0">
                  <c:v>TÜRKÇE</c:v>
                </c:pt>
                <c:pt idx="1">
                  <c:v>MATEMATİK</c:v>
                </c:pt>
                <c:pt idx="2">
                  <c:v>FEN VE TEKNOLOJİ</c:v>
                </c:pt>
                <c:pt idx="3">
                  <c:v>İNKILAP TARİHİ</c:v>
                </c:pt>
                <c:pt idx="4">
                  <c:v>YABANCI DİL</c:v>
                </c:pt>
                <c:pt idx="5">
                  <c:v>DİN DERSİ</c:v>
                </c:pt>
              </c:strCache>
            </c:strRef>
          </c:cat>
          <c:val>
            <c:numRef>
              <c:f>Sayfa1!$B$2:$G$2</c:f>
              <c:numCache>
                <c:formatCode>General</c:formatCode>
                <c:ptCount val="6"/>
                <c:pt idx="0">
                  <c:v>49.99</c:v>
                </c:pt>
                <c:pt idx="1">
                  <c:v>34.49</c:v>
                </c:pt>
                <c:pt idx="2">
                  <c:v>47.27</c:v>
                </c:pt>
                <c:pt idx="3">
                  <c:v>46.879999999999995</c:v>
                </c:pt>
                <c:pt idx="4">
                  <c:v>30.89</c:v>
                </c:pt>
                <c:pt idx="5">
                  <c:v>53.7</c:v>
                </c:pt>
              </c:numCache>
            </c:numRef>
          </c:val>
        </c:ser>
        <c:ser>
          <c:idx val="1"/>
          <c:order val="1"/>
          <c:tx>
            <c:strRef>
              <c:f>Sayfa1!$A$3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Sayfa1!$B$1:$G$1</c:f>
              <c:strCache>
                <c:ptCount val="6"/>
                <c:pt idx="0">
                  <c:v>TÜRKÇE</c:v>
                </c:pt>
                <c:pt idx="1">
                  <c:v>MATEMATİK</c:v>
                </c:pt>
                <c:pt idx="2">
                  <c:v>FEN VE TEKNOLOJİ</c:v>
                </c:pt>
                <c:pt idx="3">
                  <c:v>İNKILAP TARİHİ</c:v>
                </c:pt>
                <c:pt idx="4">
                  <c:v>YABANCI DİL</c:v>
                </c:pt>
                <c:pt idx="5">
                  <c:v>DİN DERSİ</c:v>
                </c:pt>
              </c:strCache>
            </c:strRef>
          </c:cat>
          <c:val>
            <c:numRef>
              <c:f>Sayfa1!$B$3:$G$3</c:f>
              <c:numCache>
                <c:formatCode>General</c:formatCode>
                <c:ptCount val="6"/>
                <c:pt idx="0">
                  <c:v>57.77</c:v>
                </c:pt>
                <c:pt idx="1">
                  <c:v>36.290000000000006</c:v>
                </c:pt>
                <c:pt idx="2">
                  <c:v>53.290000000000006</c:v>
                </c:pt>
                <c:pt idx="3">
                  <c:v>53.49</c:v>
                </c:pt>
                <c:pt idx="4">
                  <c:v>41.839999999999996</c:v>
                </c:pt>
                <c:pt idx="5">
                  <c:v>77.58</c:v>
                </c:pt>
              </c:numCache>
            </c:numRef>
          </c:val>
        </c:ser>
        <c:ser>
          <c:idx val="2"/>
          <c:order val="2"/>
          <c:tx>
            <c:strRef>
              <c:f>Sayfa1!$A$4</c:f>
              <c:strCache>
                <c:ptCount val="1"/>
                <c:pt idx="0">
                  <c:v>FARK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Sayfa1!$B$1:$G$1</c:f>
              <c:strCache>
                <c:ptCount val="6"/>
                <c:pt idx="0">
                  <c:v>TÜRKÇE</c:v>
                </c:pt>
                <c:pt idx="1">
                  <c:v>MATEMATİK</c:v>
                </c:pt>
                <c:pt idx="2">
                  <c:v>FEN VE TEKNOLOJİ</c:v>
                </c:pt>
                <c:pt idx="3">
                  <c:v>İNKILAP TARİHİ</c:v>
                </c:pt>
                <c:pt idx="4">
                  <c:v>YABANCI DİL</c:v>
                </c:pt>
                <c:pt idx="5">
                  <c:v>DİN DERSİ</c:v>
                </c:pt>
              </c:strCache>
            </c:strRef>
          </c:cat>
          <c:val>
            <c:numRef>
              <c:f>Sayfa1!$B$4:$G$4</c:f>
              <c:numCache>
                <c:formatCode>General</c:formatCode>
                <c:ptCount val="6"/>
                <c:pt idx="0">
                  <c:v>7.7800000000000011</c:v>
                </c:pt>
                <c:pt idx="1">
                  <c:v>1.7999999999999969</c:v>
                </c:pt>
                <c:pt idx="2">
                  <c:v>6.019999999999996</c:v>
                </c:pt>
                <c:pt idx="3">
                  <c:v>6.6099999999999985</c:v>
                </c:pt>
                <c:pt idx="4">
                  <c:v>10.950000000000005</c:v>
                </c:pt>
                <c:pt idx="5">
                  <c:v>23.879999999999992</c:v>
                </c:pt>
              </c:numCache>
            </c:numRef>
          </c:val>
        </c:ser>
        <c:dLbls>
          <c:showVal val="1"/>
        </c:dLbls>
        <c:gapWidth val="219"/>
        <c:overlap val="-27"/>
        <c:axId val="72154112"/>
        <c:axId val="72237824"/>
      </c:barChart>
      <c:catAx>
        <c:axId val="721541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72237824"/>
        <c:crosses val="autoZero"/>
        <c:auto val="1"/>
        <c:lblAlgn val="ctr"/>
        <c:lblOffset val="100"/>
      </c:catAx>
      <c:valAx>
        <c:axId val="72237824"/>
        <c:scaling>
          <c:orientation val="minMax"/>
          <c:max val="10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721541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</c:dTable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C046-94F1-45F0-BBD7-7430125FE299}" type="datetimeFigureOut">
              <a:rPr lang="tr-TR" smtClean="0"/>
              <a:pPr/>
              <a:t>25.02.2015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2187-115E-4683-A5CD-5C09FF23B4E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00684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C046-94F1-45F0-BBD7-7430125FE299}" type="datetimeFigureOut">
              <a:rPr lang="tr-TR" smtClean="0"/>
              <a:pPr/>
              <a:t>25.02.2015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2187-115E-4683-A5CD-5C09FF23B4E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60854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C046-94F1-45F0-BBD7-7430125FE299}" type="datetimeFigureOut">
              <a:rPr lang="tr-TR" smtClean="0"/>
              <a:pPr/>
              <a:t>25.02.2015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2187-115E-4683-A5CD-5C09FF23B4E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81734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C046-94F1-45F0-BBD7-7430125FE299}" type="datetimeFigureOut">
              <a:rPr lang="tr-TR" smtClean="0"/>
              <a:pPr/>
              <a:t>25.02.2015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2187-115E-4683-A5CD-5C09FF23B4E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22807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C046-94F1-45F0-BBD7-7430125FE299}" type="datetimeFigureOut">
              <a:rPr lang="tr-TR" smtClean="0"/>
              <a:pPr/>
              <a:t>25.02.2015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2187-115E-4683-A5CD-5C09FF23B4E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76849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C046-94F1-45F0-BBD7-7430125FE299}" type="datetimeFigureOut">
              <a:rPr lang="tr-TR" smtClean="0"/>
              <a:pPr/>
              <a:t>25.02.2015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2187-115E-4683-A5CD-5C09FF23B4E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38580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C046-94F1-45F0-BBD7-7430125FE299}" type="datetimeFigureOut">
              <a:rPr lang="tr-TR" smtClean="0"/>
              <a:pPr/>
              <a:t>25.02.2015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2187-115E-4683-A5CD-5C09FF23B4E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42151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C046-94F1-45F0-BBD7-7430125FE299}" type="datetimeFigureOut">
              <a:rPr lang="tr-TR" smtClean="0"/>
              <a:pPr/>
              <a:t>25.02.2015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2187-115E-4683-A5CD-5C09FF23B4E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70430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C046-94F1-45F0-BBD7-7430125FE299}" type="datetimeFigureOut">
              <a:rPr lang="tr-TR" smtClean="0"/>
              <a:pPr/>
              <a:t>25.02.2015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2187-115E-4683-A5CD-5C09FF23B4E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63634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C046-94F1-45F0-BBD7-7430125FE299}" type="datetimeFigureOut">
              <a:rPr lang="tr-TR" smtClean="0"/>
              <a:pPr/>
              <a:t>25.02.2015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2187-115E-4683-A5CD-5C09FF23B4E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6671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2C046-94F1-45F0-BBD7-7430125FE299}" type="datetimeFigureOut">
              <a:rPr lang="tr-TR" smtClean="0"/>
              <a:pPr/>
              <a:t>25.02.2015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B2187-115E-4683-A5CD-5C09FF23B4E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36629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2C046-94F1-45F0-BBD7-7430125FE299}" type="datetimeFigureOut">
              <a:rPr lang="tr-TR" smtClean="0"/>
              <a:pPr/>
              <a:t>25.02.2015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B2187-115E-4683-A5CD-5C09FF23B4E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0809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Dikdörtgen 5"/>
          <p:cNvSpPr/>
          <p:nvPr/>
        </p:nvSpPr>
        <p:spPr>
          <a:xfrm>
            <a:off x="1665470" y="759853"/>
            <a:ext cx="8985358" cy="2585323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T.C. MİLLÎ EĞİTİM BAKANLIĞI</a:t>
            </a:r>
            <a:br>
              <a:rPr lang="tr-T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tr-T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İZMİR - ÖDEMİŞ İLÇE MİLLÎ EĞİTİM MÜDÜRLÜĞÜ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315584" y="3984766"/>
            <a:ext cx="568514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2014 TEOG SONUÇLARI</a:t>
            </a:r>
          </a:p>
          <a:p>
            <a:pPr algn="ctr"/>
            <a:r>
              <a:rPr lang="tr-TR" sz="40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DEĞERLENDİRME DOSYASI</a:t>
            </a:r>
            <a:endParaRPr lang="tr-TR" sz="40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75274" y="5525562"/>
            <a:ext cx="1365749" cy="1332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4834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fik 12"/>
          <p:cNvGraphicFramePr/>
          <p:nvPr>
            <p:extLst>
              <p:ext uri="{D42A27DB-BD31-4B8C-83A1-F6EECF244321}">
                <p14:modId xmlns:p14="http://schemas.microsoft.com/office/powerpoint/2010/main" xmlns="" val="1569053287"/>
              </p:ext>
            </p:extLst>
          </p:nvPr>
        </p:nvGraphicFramePr>
        <p:xfrm>
          <a:off x="344775" y="254833"/>
          <a:ext cx="11602386" cy="6400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8978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 1"/>
          <p:cNvGraphicFramePr/>
          <p:nvPr>
            <p:extLst>
              <p:ext uri="{D42A27DB-BD31-4B8C-83A1-F6EECF244321}">
                <p14:modId xmlns:p14="http://schemas.microsoft.com/office/powerpoint/2010/main" xmlns="" val="2307642078"/>
              </p:ext>
            </p:extLst>
          </p:nvPr>
        </p:nvGraphicFramePr>
        <p:xfrm>
          <a:off x="789709" y="311727"/>
          <a:ext cx="10702636" cy="6192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24856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 1"/>
          <p:cNvGraphicFramePr/>
          <p:nvPr>
            <p:extLst>
              <p:ext uri="{D42A27DB-BD31-4B8C-83A1-F6EECF244321}">
                <p14:modId xmlns:p14="http://schemas.microsoft.com/office/powerpoint/2010/main" xmlns="" val="1142461014"/>
              </p:ext>
            </p:extLst>
          </p:nvPr>
        </p:nvGraphicFramePr>
        <p:xfrm>
          <a:off x="789709" y="311727"/>
          <a:ext cx="10702636" cy="6192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24195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 1"/>
          <p:cNvGraphicFramePr/>
          <p:nvPr>
            <p:extLst>
              <p:ext uri="{D42A27DB-BD31-4B8C-83A1-F6EECF244321}">
                <p14:modId xmlns:p14="http://schemas.microsoft.com/office/powerpoint/2010/main" xmlns="" val="2975502655"/>
              </p:ext>
            </p:extLst>
          </p:nvPr>
        </p:nvGraphicFramePr>
        <p:xfrm>
          <a:off x="820882" y="311727"/>
          <a:ext cx="10702636" cy="6192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8962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 1"/>
          <p:cNvGraphicFramePr/>
          <p:nvPr>
            <p:extLst>
              <p:ext uri="{D42A27DB-BD31-4B8C-83A1-F6EECF244321}">
                <p14:modId xmlns:p14="http://schemas.microsoft.com/office/powerpoint/2010/main" xmlns="" val="3874310092"/>
              </p:ext>
            </p:extLst>
          </p:nvPr>
        </p:nvGraphicFramePr>
        <p:xfrm>
          <a:off x="820882" y="311727"/>
          <a:ext cx="10702636" cy="6192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52175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 1"/>
          <p:cNvGraphicFramePr/>
          <p:nvPr>
            <p:extLst>
              <p:ext uri="{D42A27DB-BD31-4B8C-83A1-F6EECF244321}">
                <p14:modId xmlns:p14="http://schemas.microsoft.com/office/powerpoint/2010/main" xmlns="" val="593688834"/>
              </p:ext>
            </p:extLst>
          </p:nvPr>
        </p:nvGraphicFramePr>
        <p:xfrm>
          <a:off x="820882" y="311727"/>
          <a:ext cx="10702636" cy="6192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4421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 1"/>
          <p:cNvGraphicFramePr/>
          <p:nvPr>
            <p:extLst>
              <p:ext uri="{D42A27DB-BD31-4B8C-83A1-F6EECF244321}">
                <p14:modId xmlns:p14="http://schemas.microsoft.com/office/powerpoint/2010/main" xmlns="" val="2628784139"/>
              </p:ext>
            </p:extLst>
          </p:nvPr>
        </p:nvGraphicFramePr>
        <p:xfrm>
          <a:off x="820882" y="311727"/>
          <a:ext cx="10702636" cy="6192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5322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ik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74209228"/>
              </p:ext>
            </p:extLst>
          </p:nvPr>
        </p:nvGraphicFramePr>
        <p:xfrm>
          <a:off x="224852" y="179882"/>
          <a:ext cx="11722309" cy="6415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1814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02517893"/>
              </p:ext>
            </p:extLst>
          </p:nvPr>
        </p:nvGraphicFramePr>
        <p:xfrm>
          <a:off x="314793" y="269824"/>
          <a:ext cx="11482466" cy="6415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7361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k 4"/>
          <p:cNvGraphicFramePr/>
          <p:nvPr>
            <p:extLst>
              <p:ext uri="{D42A27DB-BD31-4B8C-83A1-F6EECF244321}">
                <p14:modId xmlns:p14="http://schemas.microsoft.com/office/powerpoint/2010/main" xmlns="" val="3557579390"/>
              </p:ext>
            </p:extLst>
          </p:nvPr>
        </p:nvGraphicFramePr>
        <p:xfrm>
          <a:off x="254833" y="299804"/>
          <a:ext cx="11647357" cy="6310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4611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afik 8"/>
          <p:cNvGraphicFramePr/>
          <p:nvPr>
            <p:extLst>
              <p:ext uri="{D42A27DB-BD31-4B8C-83A1-F6EECF244321}">
                <p14:modId xmlns:p14="http://schemas.microsoft.com/office/powerpoint/2010/main" xmlns="" val="1819112037"/>
              </p:ext>
            </p:extLst>
          </p:nvPr>
        </p:nvGraphicFramePr>
        <p:xfrm>
          <a:off x="569626" y="269824"/>
          <a:ext cx="11332564" cy="6310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0676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 3"/>
          <p:cNvGraphicFramePr/>
          <p:nvPr>
            <p:extLst>
              <p:ext uri="{D42A27DB-BD31-4B8C-83A1-F6EECF244321}">
                <p14:modId xmlns:p14="http://schemas.microsoft.com/office/powerpoint/2010/main" xmlns="" val="1786102220"/>
              </p:ext>
            </p:extLst>
          </p:nvPr>
        </p:nvGraphicFramePr>
        <p:xfrm>
          <a:off x="254833" y="209862"/>
          <a:ext cx="11512446" cy="6385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14864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 3"/>
          <p:cNvGraphicFramePr/>
          <p:nvPr>
            <p:extLst>
              <p:ext uri="{D42A27DB-BD31-4B8C-83A1-F6EECF244321}">
                <p14:modId xmlns:p14="http://schemas.microsoft.com/office/powerpoint/2010/main" xmlns="" val="3809547607"/>
              </p:ext>
            </p:extLst>
          </p:nvPr>
        </p:nvGraphicFramePr>
        <p:xfrm>
          <a:off x="404734" y="254833"/>
          <a:ext cx="11467476" cy="6445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3704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 3"/>
          <p:cNvGraphicFramePr/>
          <p:nvPr>
            <p:extLst>
              <p:ext uri="{D42A27DB-BD31-4B8C-83A1-F6EECF244321}">
                <p14:modId xmlns:p14="http://schemas.microsoft.com/office/powerpoint/2010/main" xmlns="" val="585226359"/>
              </p:ext>
            </p:extLst>
          </p:nvPr>
        </p:nvGraphicFramePr>
        <p:xfrm>
          <a:off x="193183" y="180304"/>
          <a:ext cx="11809927" cy="6542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2610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 3"/>
          <p:cNvGraphicFramePr/>
          <p:nvPr>
            <p:extLst>
              <p:ext uri="{D42A27DB-BD31-4B8C-83A1-F6EECF244321}">
                <p14:modId xmlns:p14="http://schemas.microsoft.com/office/powerpoint/2010/main" xmlns="" val="1004643164"/>
              </p:ext>
            </p:extLst>
          </p:nvPr>
        </p:nvGraphicFramePr>
        <p:xfrm>
          <a:off x="179881" y="194872"/>
          <a:ext cx="11797259" cy="6460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1709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135</Words>
  <Application>Microsoft Office PowerPoint</Application>
  <PresentationFormat>Özel</PresentationFormat>
  <Paragraphs>18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Office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</vt:vector>
  </TitlesOfParts>
  <Company>SilentAll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BT</dc:creator>
  <cp:lastModifiedBy>MURAT</cp:lastModifiedBy>
  <cp:revision>17</cp:revision>
  <dcterms:created xsi:type="dcterms:W3CDTF">2015-02-16T12:01:42Z</dcterms:created>
  <dcterms:modified xsi:type="dcterms:W3CDTF">2015-02-25T18:37:26Z</dcterms:modified>
</cp:coreProperties>
</file>